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theme/themeOverride1.xml" ContentType="application/vnd.openxmlformats-officedocument.themeOverride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9" r:id="rId3"/>
    <p:sldId id="257" r:id="rId4"/>
    <p:sldId id="275" r:id="rId5"/>
    <p:sldId id="276" r:id="rId6"/>
    <p:sldId id="266" r:id="rId7"/>
    <p:sldId id="267" r:id="rId8"/>
    <p:sldId id="274" r:id="rId9"/>
    <p:sldId id="268" r:id="rId10"/>
    <p:sldId id="258" r:id="rId11"/>
    <p:sldId id="270" r:id="rId12"/>
    <p:sldId id="264" r:id="rId13"/>
    <p:sldId id="271" r:id="rId14"/>
    <p:sldId id="272" r:id="rId15"/>
    <p:sldId id="277" r:id="rId16"/>
    <p:sldId id="265" r:id="rId17"/>
  </p:sldIdLst>
  <p:sldSz cx="9144000" cy="5143500" type="screen16x9"/>
  <p:notesSz cx="6797675" cy="992505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95A40"/>
    <a:srgbClr val="666633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531" autoAdjust="0"/>
    <p:restoredTop sz="86323" autoAdjust="0"/>
  </p:normalViewPr>
  <p:slideViewPr>
    <p:cSldViewPr>
      <p:cViewPr>
        <p:scale>
          <a:sx n="100" d="100"/>
          <a:sy n="100" d="100"/>
        </p:scale>
        <p:origin x="-546" y="-90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258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2.xlsx"/><Relationship Id="rId1" Type="http://schemas.openxmlformats.org/officeDocument/2006/relationships/themeOverride" Target="../theme/themeOverride1.xm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5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Всего письменных обращений</c:v>
                </c:pt>
              </c:strCache>
            </c:strRef>
          </c:tx>
          <c:invertIfNegative val="0"/>
          <c:cat>
            <c:strRef>
              <c:f>Лист1!$A$2:$A$5</c:f>
              <c:strCache>
                <c:ptCount val="4"/>
                <c:pt idx="0">
                  <c:v>1 квартал</c:v>
                </c:pt>
                <c:pt idx="1">
                  <c:v>2 квартал</c:v>
                </c:pt>
                <c:pt idx="2">
                  <c:v>3 квартал</c:v>
                </c:pt>
                <c:pt idx="3">
                  <c:v>4 квартал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65</c:v>
                </c:pt>
                <c:pt idx="1">
                  <c:v>84</c:v>
                </c:pt>
                <c:pt idx="2">
                  <c:v>109</c:v>
                </c:pt>
                <c:pt idx="3">
                  <c:v>98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Через администрацию Краснодарского края</c:v>
                </c:pt>
              </c:strCache>
            </c:strRef>
          </c:tx>
          <c:invertIfNegative val="0"/>
          <c:cat>
            <c:strRef>
              <c:f>Лист1!$A$2:$A$5</c:f>
              <c:strCache>
                <c:ptCount val="4"/>
                <c:pt idx="0">
                  <c:v>1 квартал</c:v>
                </c:pt>
                <c:pt idx="1">
                  <c:v>2 квартал</c:v>
                </c:pt>
                <c:pt idx="2">
                  <c:v>3 квартал</c:v>
                </c:pt>
                <c:pt idx="3">
                  <c:v>4 квартал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  <c:pt idx="0">
                  <c:v>27</c:v>
                </c:pt>
                <c:pt idx="1">
                  <c:v>23</c:v>
                </c:pt>
                <c:pt idx="2">
                  <c:v>48</c:v>
                </c:pt>
                <c:pt idx="3">
                  <c:v>44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Обращения к Президенту РФ</c:v>
                </c:pt>
              </c:strCache>
            </c:strRef>
          </c:tx>
          <c:invertIfNegative val="0"/>
          <c:cat>
            <c:strRef>
              <c:f>Лист1!$A$2:$A$5</c:f>
              <c:strCache>
                <c:ptCount val="4"/>
                <c:pt idx="0">
                  <c:v>1 квартал</c:v>
                </c:pt>
                <c:pt idx="1">
                  <c:v>2 квартал</c:v>
                </c:pt>
                <c:pt idx="2">
                  <c:v>3 квартал</c:v>
                </c:pt>
                <c:pt idx="3">
                  <c:v>4 квартал</c:v>
                </c:pt>
              </c:strCache>
            </c:strRef>
          </c:cat>
          <c:val>
            <c:numRef>
              <c:f>Лист1!$D$2:$D$5</c:f>
              <c:numCache>
                <c:formatCode>General</c:formatCode>
                <c:ptCount val="4"/>
                <c:pt idx="0">
                  <c:v>9</c:v>
                </c:pt>
                <c:pt idx="1">
                  <c:v>6</c:v>
                </c:pt>
                <c:pt idx="2">
                  <c:v>20</c:v>
                </c:pt>
                <c:pt idx="3">
                  <c:v>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44441088"/>
        <c:axId val="88420288"/>
        <c:axId val="0"/>
      </c:bar3DChart>
      <c:catAx>
        <c:axId val="44441088"/>
        <c:scaling>
          <c:orientation val="minMax"/>
        </c:scaling>
        <c:delete val="0"/>
        <c:axPos val="b"/>
        <c:majorTickMark val="out"/>
        <c:minorTickMark val="none"/>
        <c:tickLblPos val="nextTo"/>
        <c:crossAx val="88420288"/>
        <c:crosses val="autoZero"/>
        <c:auto val="1"/>
        <c:lblAlgn val="ctr"/>
        <c:lblOffset val="100"/>
        <c:noMultiLvlLbl val="0"/>
      </c:catAx>
      <c:valAx>
        <c:axId val="88420288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44441088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68203385203062539"/>
          <c:y val="3.8965059055118108E-2"/>
          <c:w val="0.31342602004032649"/>
          <c:h val="0.87206988188976375"/>
        </c:manualLayout>
      </c:layout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view3D>
      <c:rotX val="15"/>
      <c:hPercent val="121"/>
      <c:rotY val="20"/>
      <c:depthPercent val="100"/>
      <c:rAngAx val="1"/>
    </c:view3D>
    <c:floor>
      <c:thickness val="0"/>
      <c:spPr>
        <a:solidFill>
          <a:srgbClr val="C0C0C0"/>
        </a:solidFill>
        <a:ln w="3175">
          <a:solidFill>
            <a:srgbClr val="000000"/>
          </a:solidFill>
          <a:prstDash val="solid"/>
        </a:ln>
      </c:spPr>
    </c:floor>
    <c:sideWall>
      <c:thickness val="0"/>
      <c:spPr>
        <a:solidFill>
          <a:srgbClr val="FFFFFF"/>
        </a:solidFill>
        <a:ln w="12700">
          <a:solidFill>
            <a:srgbClr val="808080"/>
          </a:solidFill>
          <a:prstDash val="solid"/>
        </a:ln>
      </c:spPr>
    </c:sideWall>
    <c:backWall>
      <c:thickness val="0"/>
    </c:backWall>
    <c:plotArea>
      <c:layout>
        <c:manualLayout>
          <c:layoutTarget val="inner"/>
          <c:xMode val="edge"/>
          <c:yMode val="edge"/>
          <c:x val="3.7430037444038354E-2"/>
          <c:y val="7.9441471961569823E-2"/>
          <c:w val="0.53921568627450978"/>
          <c:h val="0.83647798742138368"/>
        </c:manualLayout>
      </c:layout>
      <c:bar3DChart>
        <c:barDir val="col"/>
        <c:grouping val="stack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Принято граждан главой на личных приемах</c:v>
                </c:pt>
              </c:strCache>
            </c:strRef>
          </c:tx>
          <c:spPr>
            <a:solidFill>
              <a:srgbClr val="9999FF"/>
            </a:solidFill>
            <a:ln w="12674">
              <a:solidFill>
                <a:srgbClr val="000000"/>
              </a:solidFill>
              <a:prstDash val="solid"/>
            </a:ln>
          </c:spPr>
          <c:invertIfNegative val="0"/>
          <c:cat>
            <c:strRef>
              <c:f>Sheet1!$B$1:$E$1</c:f>
              <c:strCache>
                <c:ptCount val="4"/>
                <c:pt idx="0">
                  <c:v>1 кв</c:v>
                </c:pt>
                <c:pt idx="1">
                  <c:v>2 кв</c:v>
                </c:pt>
                <c:pt idx="2">
                  <c:v>3 кв</c:v>
                </c:pt>
                <c:pt idx="3">
                  <c:v>4 кв</c:v>
                </c:pt>
              </c:strCache>
            </c:strRef>
          </c:cat>
          <c:val>
            <c:numRef>
              <c:f>Sheet1!$B$2:$E$2</c:f>
              <c:numCache>
                <c:formatCode>General</c:formatCode>
                <c:ptCount val="4"/>
                <c:pt idx="0">
                  <c:v>24</c:v>
                </c:pt>
                <c:pt idx="1">
                  <c:v>60</c:v>
                </c:pt>
                <c:pt idx="2">
                  <c:v>33</c:v>
                </c:pt>
                <c:pt idx="3">
                  <c:v>38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Принято граждан заместителями главы</c:v>
                </c:pt>
              </c:strCache>
            </c:strRef>
          </c:tx>
          <c:spPr>
            <a:solidFill>
              <a:srgbClr val="FFFF00"/>
            </a:solidFill>
            <a:ln w="12674">
              <a:solidFill>
                <a:srgbClr val="000000"/>
              </a:solidFill>
              <a:prstDash val="solid"/>
            </a:ln>
          </c:spPr>
          <c:invertIfNegative val="0"/>
          <c:cat>
            <c:strRef>
              <c:f>Sheet1!$B$1:$E$1</c:f>
              <c:strCache>
                <c:ptCount val="4"/>
                <c:pt idx="0">
                  <c:v>1 кв</c:v>
                </c:pt>
                <c:pt idx="1">
                  <c:v>2 кв</c:v>
                </c:pt>
                <c:pt idx="2">
                  <c:v>3 кв</c:v>
                </c:pt>
                <c:pt idx="3">
                  <c:v>4 кв</c:v>
                </c:pt>
              </c:strCache>
            </c:strRef>
          </c:cat>
          <c:val>
            <c:numRef>
              <c:f>Sheet1!$B$3:$E$3</c:f>
              <c:numCache>
                <c:formatCode>General</c:formatCode>
                <c:ptCount val="4"/>
                <c:pt idx="0">
                  <c:v>24</c:v>
                </c:pt>
                <c:pt idx="1">
                  <c:v>5</c:v>
                </c:pt>
                <c:pt idx="2">
                  <c:v>9</c:v>
                </c:pt>
                <c:pt idx="3">
                  <c:v>12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gapDepth val="0"/>
        <c:shape val="box"/>
        <c:axId val="47044608"/>
        <c:axId val="44523520"/>
        <c:axId val="0"/>
      </c:bar3DChart>
      <c:catAx>
        <c:axId val="4704460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low"/>
        <c:spPr>
          <a:ln w="3169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1173" b="1" i="0" u="none" strike="noStrike" baseline="0">
                <a:solidFill>
                  <a:srgbClr val="000000"/>
                </a:solidFill>
                <a:latin typeface="Arial Cyr"/>
                <a:ea typeface="Arial Cyr"/>
                <a:cs typeface="Arial Cyr"/>
              </a:defRPr>
            </a:pPr>
            <a:endParaRPr lang="ru-RU"/>
          </a:p>
        </c:txPr>
        <c:crossAx val="44523520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44523520"/>
        <c:scaling>
          <c:orientation val="minMax"/>
        </c:scaling>
        <c:delete val="0"/>
        <c:axPos val="l"/>
        <c:majorGridlines>
          <c:spPr>
            <a:ln w="3169">
              <a:solidFill>
                <a:srgbClr val="000000"/>
              </a:solidFill>
              <a:prstDash val="solid"/>
            </a:ln>
          </c:spPr>
        </c:majorGridlines>
        <c:numFmt formatCode="General" sourceLinked="1"/>
        <c:majorTickMark val="out"/>
        <c:minorTickMark val="none"/>
        <c:tickLblPos val="nextTo"/>
        <c:spPr>
          <a:ln w="3169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1173" b="1" i="0" u="none" strike="noStrike" baseline="0">
                <a:solidFill>
                  <a:srgbClr val="000000"/>
                </a:solidFill>
                <a:latin typeface="Arial Cyr"/>
                <a:ea typeface="Arial Cyr"/>
                <a:cs typeface="Arial Cyr"/>
              </a:defRPr>
            </a:pPr>
            <a:endParaRPr lang="ru-RU"/>
          </a:p>
        </c:txPr>
        <c:crossAx val="47044608"/>
        <c:crosses val="autoZero"/>
        <c:crossBetween val="between"/>
      </c:valAx>
      <c:spPr>
        <a:noFill/>
        <a:ln w="25348">
          <a:noFill/>
        </a:ln>
      </c:spPr>
    </c:plotArea>
    <c:legend>
      <c:legendPos val="r"/>
      <c:legendEntry>
        <c:idx val="0"/>
        <c:txPr>
          <a:bodyPr/>
          <a:lstStyle/>
          <a:p>
            <a:pPr>
              <a:defRPr sz="1600"/>
            </a:pPr>
            <a:endParaRPr lang="ru-RU"/>
          </a:p>
        </c:txPr>
      </c:legendEntry>
      <c:legendEntry>
        <c:idx val="1"/>
        <c:txPr>
          <a:bodyPr/>
          <a:lstStyle/>
          <a:p>
            <a:pPr>
              <a:defRPr sz="1600"/>
            </a:pPr>
            <a:endParaRPr lang="ru-RU"/>
          </a:p>
        </c:txPr>
      </c:legendEntry>
      <c:layout>
        <c:manualLayout>
          <c:xMode val="edge"/>
          <c:yMode val="edge"/>
          <c:x val="0.54460242450988405"/>
          <c:y val="0.17401639876299085"/>
          <c:w val="0.44843868474773979"/>
          <c:h val="0.647042861457098"/>
        </c:manualLayout>
      </c:layout>
      <c:overlay val="0"/>
    </c:legend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1173" b="1" i="0" u="none" strike="noStrike" baseline="0">
          <a:solidFill>
            <a:srgbClr val="000000"/>
          </a:solidFill>
          <a:latin typeface="Arial Cyr"/>
          <a:ea typeface="Arial Cyr"/>
          <a:cs typeface="Arial Cyr"/>
        </a:defRPr>
      </a:pPr>
      <a:endParaRPr lang="ru-RU"/>
    </a:p>
  </c:txPr>
  <c:externalData r:id="rId2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spPr>
            <a:ln w="50800" cap="rnd" cmpd="dbl">
              <a:solidFill>
                <a:srgbClr val="002060"/>
              </a:solidFill>
              <a:prstDash val="dash"/>
              <a:miter lim="800000"/>
            </a:ln>
          </c:spPr>
          <c:dPt>
            <c:idx val="2"/>
            <c:bubble3D val="0"/>
            <c:spPr>
              <a:solidFill>
                <a:srgbClr val="00B0F0"/>
              </a:solidFill>
              <a:ln w="50800" cap="rnd" cmpd="dbl">
                <a:solidFill>
                  <a:srgbClr val="002060"/>
                </a:solidFill>
                <a:prstDash val="dash"/>
                <a:miter lim="800000"/>
              </a:ln>
            </c:spPr>
          </c:dPt>
          <c:dPt>
            <c:idx val="3"/>
            <c:bubble3D val="0"/>
            <c:spPr>
              <a:solidFill>
                <a:srgbClr val="FFFF00"/>
              </a:solidFill>
              <a:ln w="50800" cap="rnd" cmpd="dbl">
                <a:solidFill>
                  <a:srgbClr val="002060"/>
                </a:solidFill>
                <a:prstDash val="dash"/>
                <a:miter lim="800000"/>
              </a:ln>
            </c:spPr>
          </c:dPt>
          <c:dLbls>
            <c:dLbl>
              <c:idx val="2"/>
              <c:layout>
                <c:manualLayout>
                  <c:x val="-7.5389326334208223E-2"/>
                  <c:y val="-0.18460316875731975"/>
                </c:manualLayout>
              </c:layout>
              <c:tx>
                <c:rich>
                  <a:bodyPr/>
                  <a:lstStyle/>
                  <a:p>
                    <a:r>
                      <a:rPr lang="en-US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155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7.0563879167881788E-2"/>
                  <c:y val="0.16069385620529894"/>
                </c:manualLayout>
              </c:layout>
              <c:tx>
                <c:rich>
                  <a:bodyPr/>
                  <a:lstStyle/>
                  <a:p>
                    <a:r>
                      <a:rPr lang="en-US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50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0"/>
            <c:showCatName val="0"/>
            <c:showSerName val="0"/>
            <c:showPercent val="0"/>
            <c:showBubbleSize val="0"/>
          </c:dLbls>
          <c:cat>
            <c:strRef>
              <c:f>Лист1!$A$2:$A$5</c:f>
              <c:strCache>
                <c:ptCount val="4"/>
                <c:pt idx="2">
                  <c:v>Принято главой МО</c:v>
                </c:pt>
                <c:pt idx="3">
                  <c:v>Принято заместителями главы МО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2">
                  <c:v>155</c:v>
                </c:pt>
                <c:pt idx="3">
                  <c:v>50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legend>
      <c:legendPos val="r"/>
      <c:legendEntry>
        <c:idx val="0"/>
        <c:delete val="1"/>
      </c:legendEntry>
      <c:legendEntry>
        <c:idx val="1"/>
        <c:delete val="1"/>
      </c:legendEntry>
      <c:legendEntry>
        <c:idx val="2"/>
        <c:txPr>
          <a:bodyPr/>
          <a:lstStyle/>
          <a:p>
            <a:pPr>
              <a:defRPr b="1"/>
            </a:pPr>
            <a:endParaRPr lang="ru-RU"/>
          </a:p>
        </c:txPr>
      </c:legendEntry>
      <c:legendEntry>
        <c:idx val="3"/>
        <c:txPr>
          <a:bodyPr/>
          <a:lstStyle/>
          <a:p>
            <a:pPr>
              <a:defRPr b="1"/>
            </a:pPr>
            <a:endParaRPr lang="ru-RU"/>
          </a:p>
        </c:txPr>
      </c:legendEntry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6.6115702479338845E-2"/>
          <c:y val="9.7165991902834009E-2"/>
          <c:w val="0.64132231404958673"/>
          <c:h val="0.73279352226720651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Шабельское с.п.</c:v>
                </c:pt>
              </c:strCache>
            </c:strRef>
          </c:tx>
          <c:spPr>
            <a:solidFill>
              <a:srgbClr val="9999FF"/>
            </a:solidFill>
            <a:ln w="12699">
              <a:solidFill>
                <a:srgbClr val="000000"/>
              </a:solidFill>
              <a:prstDash val="solid"/>
            </a:ln>
          </c:spPr>
          <c:invertIfNegative val="0"/>
          <c:cat>
            <c:strRef>
              <c:f>Sheet1!$A$2:$A$2</c:f>
              <c:strCache>
                <c:ptCount val="1"/>
                <c:pt idx="0">
                  <c:v>сельские поселения МО Щербиновский район</c:v>
                </c:pt>
              </c:strCache>
            </c:strRef>
          </c:cat>
          <c:val>
            <c:numRef>
              <c:f>Sheet1!$B$2:$B$2</c:f>
              <c:numCache>
                <c:formatCode>General</c:formatCode>
                <c:ptCount val="1"/>
                <c:pt idx="0">
                  <c:v>12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Глафировское с.п.</c:v>
                </c:pt>
              </c:strCache>
            </c:strRef>
          </c:tx>
          <c:spPr>
            <a:solidFill>
              <a:srgbClr val="993366"/>
            </a:solidFill>
            <a:ln w="12699">
              <a:solidFill>
                <a:srgbClr val="000000"/>
              </a:solidFill>
              <a:prstDash val="solid"/>
            </a:ln>
          </c:spPr>
          <c:invertIfNegative val="0"/>
          <c:cat>
            <c:strRef>
              <c:f>Sheet1!$A$2:$A$2</c:f>
              <c:strCache>
                <c:ptCount val="1"/>
                <c:pt idx="0">
                  <c:v>сельские поселения МО Щербиновский район</c:v>
                </c:pt>
              </c:strCache>
            </c:strRef>
          </c:cat>
          <c:val>
            <c:numRef>
              <c:f>Sheet1!$C$2:$C$2</c:f>
              <c:numCache>
                <c:formatCode>General</c:formatCode>
                <c:ptCount val="1"/>
                <c:pt idx="0">
                  <c:v>6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Николаевское с.п.</c:v>
                </c:pt>
              </c:strCache>
            </c:strRef>
          </c:tx>
          <c:spPr>
            <a:solidFill>
              <a:srgbClr val="FFFFCC"/>
            </a:solidFill>
            <a:ln w="12699">
              <a:solidFill>
                <a:srgbClr val="000000"/>
              </a:solidFill>
              <a:prstDash val="solid"/>
            </a:ln>
          </c:spPr>
          <c:invertIfNegative val="0"/>
          <c:cat>
            <c:strRef>
              <c:f>Sheet1!$A$2:$A$2</c:f>
              <c:strCache>
                <c:ptCount val="1"/>
                <c:pt idx="0">
                  <c:v>сельские поселения МО Щербиновский район</c:v>
                </c:pt>
              </c:strCache>
            </c:strRef>
          </c:cat>
          <c:val>
            <c:numRef>
              <c:f>Sheet1!$D$2:$D$2</c:f>
              <c:numCache>
                <c:formatCode>General</c:formatCode>
                <c:ptCount val="1"/>
                <c:pt idx="0">
                  <c:v>5</c:v>
                </c:pt>
              </c:numCache>
            </c:numRef>
          </c:val>
        </c:ser>
        <c:ser>
          <c:idx val="4"/>
          <c:order val="3"/>
          <c:tx>
            <c:strRef>
              <c:f>Sheet1!$E$1</c:f>
              <c:strCache>
                <c:ptCount val="1"/>
                <c:pt idx="0">
                  <c:v>Новощербиновское с.п.</c:v>
                </c:pt>
              </c:strCache>
            </c:strRef>
          </c:tx>
          <c:spPr>
            <a:solidFill>
              <a:srgbClr val="660066"/>
            </a:solidFill>
            <a:ln w="12699">
              <a:solidFill>
                <a:srgbClr val="000000"/>
              </a:solidFill>
              <a:prstDash val="solid"/>
            </a:ln>
          </c:spPr>
          <c:invertIfNegative val="0"/>
          <c:cat>
            <c:strRef>
              <c:f>Sheet1!$A$2:$A$2</c:f>
              <c:strCache>
                <c:ptCount val="1"/>
                <c:pt idx="0">
                  <c:v>сельские поселения МО Щербиновский район</c:v>
                </c:pt>
              </c:strCache>
            </c:strRef>
          </c:cat>
          <c:val>
            <c:numRef>
              <c:f>Sheet1!$E$2:$E$2</c:f>
              <c:numCache>
                <c:formatCode>General</c:formatCode>
                <c:ptCount val="1"/>
                <c:pt idx="0">
                  <c:v>5</c:v>
                </c:pt>
              </c:numCache>
            </c:numRef>
          </c:val>
        </c:ser>
        <c:ser>
          <c:idx val="5"/>
          <c:order val="4"/>
          <c:tx>
            <c:strRef>
              <c:f>Sheet1!$F$1</c:f>
              <c:strCache>
                <c:ptCount val="1"/>
                <c:pt idx="0">
                  <c:v>Екатериновское с.п.</c:v>
                </c:pt>
              </c:strCache>
            </c:strRef>
          </c:tx>
          <c:spPr>
            <a:solidFill>
              <a:srgbClr val="FF8080"/>
            </a:solidFill>
            <a:ln w="12699">
              <a:solidFill>
                <a:srgbClr val="000000"/>
              </a:solidFill>
              <a:prstDash val="solid"/>
            </a:ln>
          </c:spPr>
          <c:invertIfNegative val="0"/>
          <c:cat>
            <c:strRef>
              <c:f>Sheet1!$A$2:$A$2</c:f>
              <c:strCache>
                <c:ptCount val="1"/>
                <c:pt idx="0">
                  <c:v>сельские поселения МО Щербиновский район</c:v>
                </c:pt>
              </c:strCache>
            </c:strRef>
          </c:cat>
          <c:val>
            <c:numRef>
              <c:f>Sheet1!$F$2:$F$2</c:f>
              <c:numCache>
                <c:formatCode>General</c:formatCode>
                <c:ptCount val="1"/>
                <c:pt idx="0">
                  <c:v>4</c:v>
                </c:pt>
              </c:numCache>
            </c:numRef>
          </c:val>
        </c:ser>
        <c:ser>
          <c:idx val="6"/>
          <c:order val="5"/>
          <c:tx>
            <c:strRef>
              <c:f>Sheet1!$G$1</c:f>
              <c:strCache>
                <c:ptCount val="1"/>
                <c:pt idx="0">
                  <c:v>Щербиновское с.п.</c:v>
                </c:pt>
              </c:strCache>
            </c:strRef>
          </c:tx>
          <c:spPr>
            <a:solidFill>
              <a:srgbClr val="0066CC"/>
            </a:solidFill>
            <a:ln w="12699">
              <a:solidFill>
                <a:srgbClr val="000000"/>
              </a:solidFill>
              <a:prstDash val="solid"/>
            </a:ln>
          </c:spPr>
          <c:invertIfNegative val="0"/>
          <c:cat>
            <c:strRef>
              <c:f>Sheet1!$A$2:$A$2</c:f>
              <c:strCache>
                <c:ptCount val="1"/>
                <c:pt idx="0">
                  <c:v>сельские поселения МО Щербиновский район</c:v>
                </c:pt>
              </c:strCache>
            </c:strRef>
          </c:cat>
          <c:val>
            <c:numRef>
              <c:f>Sheet1!$G$2:$G$2</c:f>
              <c:numCache>
                <c:formatCode>General</c:formatCode>
                <c:ptCount val="1"/>
                <c:pt idx="0">
                  <c:v>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47043584"/>
        <c:axId val="100942400"/>
      </c:barChart>
      <c:catAx>
        <c:axId val="4704358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ln w="3175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1400" b="1" i="0" u="none" strike="noStrike" baseline="0">
                <a:solidFill>
                  <a:srgbClr val="000000"/>
                </a:solidFill>
                <a:latin typeface="Arial Cyr"/>
                <a:ea typeface="Arial Cyr"/>
                <a:cs typeface="Arial Cyr"/>
              </a:defRPr>
            </a:pPr>
            <a:endParaRPr lang="ru-RU"/>
          </a:p>
        </c:txPr>
        <c:crossAx val="100942400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100942400"/>
        <c:scaling>
          <c:orientation val="minMax"/>
        </c:scaling>
        <c:delete val="0"/>
        <c:axPos val="l"/>
        <c:majorGridlines>
          <c:spPr>
            <a:ln w="3175">
              <a:solidFill>
                <a:srgbClr val="000000"/>
              </a:solidFill>
              <a:prstDash val="solid"/>
            </a:ln>
          </c:spPr>
        </c:majorGridlines>
        <c:numFmt formatCode="General" sourceLinked="1"/>
        <c:majorTickMark val="out"/>
        <c:minorTickMark val="none"/>
        <c:tickLblPos val="nextTo"/>
        <c:spPr>
          <a:ln w="3175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1400" b="1" i="0" u="none" strike="noStrike" baseline="0">
                <a:solidFill>
                  <a:srgbClr val="000000"/>
                </a:solidFill>
                <a:latin typeface="Arial Cyr"/>
                <a:ea typeface="Arial Cyr"/>
                <a:cs typeface="Arial Cyr"/>
              </a:defRPr>
            </a:pPr>
            <a:endParaRPr lang="ru-RU"/>
          </a:p>
        </c:txPr>
        <c:crossAx val="47043584"/>
        <c:crosses val="autoZero"/>
        <c:crossBetween val="between"/>
      </c:valAx>
      <c:spPr>
        <a:solidFill>
          <a:srgbClr val="C0C0C0"/>
        </a:solidFill>
        <a:ln w="12699">
          <a:solidFill>
            <a:srgbClr val="808080"/>
          </a:solidFill>
          <a:prstDash val="solid"/>
        </a:ln>
      </c:spPr>
    </c:plotArea>
    <c:legend>
      <c:legendPos val="r"/>
      <c:legendEntry>
        <c:idx val="0"/>
        <c:txPr>
          <a:bodyPr/>
          <a:lstStyle/>
          <a:p>
            <a:pPr>
              <a:defRPr sz="1400"/>
            </a:pPr>
            <a:endParaRPr lang="ru-RU"/>
          </a:p>
        </c:txPr>
      </c:legendEntry>
      <c:layout>
        <c:manualLayout>
          <c:xMode val="edge"/>
          <c:yMode val="edge"/>
          <c:x val="0.74034105502456404"/>
          <c:y val="6.9707764224648583E-2"/>
          <c:w val="0.25965894497543596"/>
          <c:h val="0.93029223577535147"/>
        </c:manualLayout>
      </c:layout>
      <c:overlay val="0"/>
      <c:txPr>
        <a:bodyPr/>
        <a:lstStyle/>
        <a:p>
          <a:pPr>
            <a:defRPr sz="1400"/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1075" b="1" i="0" u="none" strike="noStrike" baseline="0">
          <a:solidFill>
            <a:srgbClr val="000000"/>
          </a:solidFill>
          <a:latin typeface="Arial Cyr"/>
          <a:ea typeface="Arial Cyr"/>
          <a:cs typeface="Arial Cyr"/>
        </a:defRPr>
      </a:pPr>
      <a:endParaRPr lang="ru-RU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1.0267650332920783E-2"/>
          <c:w val="0.9526814093826973"/>
          <c:h val="0.98973232632876773"/>
        </c:manualLayout>
      </c:layout>
      <c:barChart>
        <c:barDir val="bar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invertIfNegative val="0"/>
          <c:dPt>
            <c:idx val="0"/>
            <c:invertIfNegative val="0"/>
            <c:bubble3D val="0"/>
            <c:spPr>
              <a:solidFill>
                <a:srgbClr val="FFC000"/>
              </a:solidFill>
            </c:spPr>
          </c:dPt>
          <c:dPt>
            <c:idx val="1"/>
            <c:invertIfNegative val="0"/>
            <c:bubble3D val="0"/>
            <c:spPr>
              <a:solidFill>
                <a:srgbClr val="FFFF00"/>
              </a:solidFill>
            </c:spPr>
          </c:dPt>
          <c:dPt>
            <c:idx val="2"/>
            <c:invertIfNegative val="0"/>
            <c:bubble3D val="0"/>
            <c:spPr>
              <a:solidFill>
                <a:srgbClr val="00B050"/>
              </a:solidFill>
            </c:spPr>
          </c:dPt>
          <c:dPt>
            <c:idx val="3"/>
            <c:invertIfNegative val="0"/>
            <c:bubble3D val="0"/>
            <c:spPr>
              <a:solidFill>
                <a:srgbClr val="0070C0"/>
              </a:solidFill>
            </c:spPr>
          </c:dPt>
          <c:dPt>
            <c:idx val="4"/>
            <c:invertIfNegative val="0"/>
            <c:bubble3D val="0"/>
            <c:spPr>
              <a:solidFill>
                <a:srgbClr val="7030A0"/>
              </a:solidFill>
            </c:spPr>
          </c:dPt>
          <c:dPt>
            <c:idx val="5"/>
            <c:invertIfNegative val="0"/>
            <c:bubble3D val="0"/>
            <c:spPr>
              <a:solidFill>
                <a:schemeClr val="tx1">
                  <a:lumMod val="85000"/>
                  <a:lumOff val="15000"/>
                </a:schemeClr>
              </a:solidFill>
            </c:spPr>
          </c:dPt>
          <c:dPt>
            <c:idx val="6"/>
            <c:invertIfNegative val="0"/>
            <c:bubble3D val="0"/>
            <c:spPr>
              <a:solidFill>
                <a:schemeClr val="bg2">
                  <a:lumMod val="25000"/>
                </a:schemeClr>
              </a:solidFill>
            </c:spPr>
          </c:dPt>
          <c:dPt>
            <c:idx val="7"/>
            <c:invertIfNegative val="0"/>
            <c:bubble3D val="0"/>
            <c:spPr>
              <a:solidFill>
                <a:schemeClr val="tx2">
                  <a:lumMod val="75000"/>
                </a:schemeClr>
              </a:solidFill>
            </c:spPr>
          </c:dPt>
          <c:dPt>
            <c:idx val="8"/>
            <c:invertIfNegative val="0"/>
            <c:bubble3D val="0"/>
            <c:spPr>
              <a:solidFill>
                <a:schemeClr val="accent1">
                  <a:lumMod val="75000"/>
                </a:schemeClr>
              </a:solidFill>
            </c:spPr>
          </c:dPt>
          <c:dPt>
            <c:idx val="9"/>
            <c:invertIfNegative val="0"/>
            <c:bubble3D val="0"/>
            <c:spPr>
              <a:solidFill>
                <a:schemeClr val="accent2">
                  <a:lumMod val="75000"/>
                </a:schemeClr>
              </a:solidFill>
            </c:spPr>
          </c:dPt>
          <c:dPt>
            <c:idx val="10"/>
            <c:invertIfNegative val="0"/>
            <c:bubble3D val="0"/>
            <c:spPr>
              <a:solidFill>
                <a:schemeClr val="accent3">
                  <a:lumMod val="75000"/>
                </a:schemeClr>
              </a:solidFill>
            </c:spPr>
          </c:dPt>
          <c:dPt>
            <c:idx val="11"/>
            <c:invertIfNegative val="0"/>
            <c:bubble3D val="0"/>
            <c:spPr>
              <a:solidFill>
                <a:schemeClr val="accent4">
                  <a:lumMod val="75000"/>
                </a:schemeClr>
              </a:solidFill>
              <a:ln>
                <a:noFill/>
              </a:ln>
            </c:spPr>
          </c:dPt>
          <c:dPt>
            <c:idx val="12"/>
            <c:invertIfNegative val="0"/>
            <c:bubble3D val="0"/>
            <c:spPr>
              <a:solidFill>
                <a:schemeClr val="accent5">
                  <a:lumMod val="75000"/>
                </a:schemeClr>
              </a:solidFill>
            </c:spPr>
          </c:dPt>
          <c:dPt>
            <c:idx val="13"/>
            <c:invertIfNegative val="0"/>
            <c:bubble3D val="0"/>
            <c:spPr>
              <a:solidFill>
                <a:schemeClr val="accent6">
                  <a:lumMod val="75000"/>
                </a:schemeClr>
              </a:solidFill>
            </c:spPr>
          </c:dPt>
          <c:dLbls>
            <c:dLbl>
              <c:idx val="0"/>
              <c:layout>
                <c:manualLayout>
                  <c:x val="0.13803756990057225"/>
                  <c:y val="-2.384221604017655E-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4.0866055533125042E-2"/>
                  <c:y val="-2.8446660048524032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4.0866055533125042E-2"/>
                  <c:y val="-2.8446660048525073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5.8072815757598747E-2"/>
                  <c:y val="-5.6893320097050146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5.5921970729539534E-2"/>
                  <c:y val="-5.6893320097050146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5.3771125701480321E-2"/>
                  <c:y val="-2.8446660048525073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"/>
              <c:layout>
                <c:manualLayout>
                  <c:x val="5.3771125701480321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7"/>
              <c:layout>
                <c:manualLayout>
                  <c:x val="5.1567689858315807E-2"/>
                  <c:y val="-3.0279614356924175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8"/>
              <c:layout>
                <c:manualLayout>
                  <c:x val="5.1567689858315807E-2"/>
                  <c:y val="-1.174515246024250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9"/>
              <c:layout>
                <c:manualLayout>
                  <c:x val="6.443513947483985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0"/>
              <c:layout>
                <c:manualLayout>
                  <c:x val="8.798906607533015E-2"/>
                  <c:y val="3.0277230135321268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1"/>
              <c:layout>
                <c:manualLayout>
                  <c:x val="0.13963935179583117"/>
                  <c:y val="9.0838843070772512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2"/>
              <c:layout>
                <c:manualLayout>
                  <c:x val="0.1612228742272358"/>
                  <c:y val="-2.844614794428837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3"/>
              <c:layout>
                <c:manualLayout>
                  <c:x val="0.16253879966118698"/>
                  <c:y val="2.4781599340619673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4"/>
              <c:layout>
                <c:manualLayout>
                  <c:x val="0.4230403706820719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Лист1!$A$2:$A$16</c:f>
              <c:strCache>
                <c:ptCount val="15"/>
                <c:pt idx="0">
                  <c:v>Категория 15</c:v>
                </c:pt>
                <c:pt idx="1">
                  <c:v>Категория 14</c:v>
                </c:pt>
                <c:pt idx="2">
                  <c:v>Категория 13</c:v>
                </c:pt>
                <c:pt idx="3">
                  <c:v>Категория 12</c:v>
                </c:pt>
                <c:pt idx="4">
                  <c:v>Категория 11</c:v>
                </c:pt>
                <c:pt idx="5">
                  <c:v>Категория 10</c:v>
                </c:pt>
                <c:pt idx="6">
                  <c:v>Категория 9</c:v>
                </c:pt>
                <c:pt idx="7">
                  <c:v>Категория 8</c:v>
                </c:pt>
                <c:pt idx="8">
                  <c:v>Категория 7</c:v>
                </c:pt>
                <c:pt idx="9">
                  <c:v>Категория 6</c:v>
                </c:pt>
                <c:pt idx="10">
                  <c:v>Категория 5</c:v>
                </c:pt>
                <c:pt idx="11">
                  <c:v>Категория 4</c:v>
                </c:pt>
                <c:pt idx="12">
                  <c:v>Категория 3</c:v>
                </c:pt>
                <c:pt idx="13">
                  <c:v>Категория 2</c:v>
                </c:pt>
                <c:pt idx="14">
                  <c:v>Категория 1</c:v>
                </c:pt>
              </c:strCache>
            </c:strRef>
          </c:cat>
          <c:val>
            <c:numRef>
              <c:f>Лист1!$B$2:$B$16</c:f>
              <c:numCache>
                <c:formatCode>General</c:formatCode>
                <c:ptCount val="15"/>
                <c:pt idx="0">
                  <c:v>9</c:v>
                </c:pt>
                <c:pt idx="1">
                  <c:v>1</c:v>
                </c:pt>
                <c:pt idx="2">
                  <c:v>1</c:v>
                </c:pt>
                <c:pt idx="3">
                  <c:v>2</c:v>
                </c:pt>
                <c:pt idx="4">
                  <c:v>3</c:v>
                </c:pt>
                <c:pt idx="5">
                  <c:v>3</c:v>
                </c:pt>
                <c:pt idx="6">
                  <c:v>3</c:v>
                </c:pt>
                <c:pt idx="7">
                  <c:v>3</c:v>
                </c:pt>
                <c:pt idx="8">
                  <c:v>3</c:v>
                </c:pt>
                <c:pt idx="9">
                  <c:v>4</c:v>
                </c:pt>
                <c:pt idx="10">
                  <c:v>5</c:v>
                </c:pt>
                <c:pt idx="11">
                  <c:v>9</c:v>
                </c:pt>
                <c:pt idx="12">
                  <c:v>11</c:v>
                </c:pt>
                <c:pt idx="13">
                  <c:v>11</c:v>
                </c:pt>
                <c:pt idx="14">
                  <c:v>31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44346880"/>
        <c:axId val="100944704"/>
      </c:barChart>
      <c:catAx>
        <c:axId val="44346880"/>
        <c:scaling>
          <c:orientation val="minMax"/>
        </c:scaling>
        <c:delete val="1"/>
        <c:axPos val="l"/>
        <c:majorTickMark val="out"/>
        <c:minorTickMark val="none"/>
        <c:tickLblPos val="nextTo"/>
        <c:crossAx val="100944704"/>
        <c:crosses val="autoZero"/>
        <c:auto val="1"/>
        <c:lblAlgn val="ctr"/>
        <c:lblOffset val="100"/>
        <c:noMultiLvlLbl val="0"/>
      </c:catAx>
      <c:valAx>
        <c:axId val="100944704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44346880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786327-9CED-4A96-AE9A-BD88999B0F08}" type="datetimeFigureOut">
              <a:rPr lang="ru-RU" smtClean="0"/>
              <a:t>15.01.2020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BF9CA1-F4A6-429D-B7BC-F31F190CB5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303308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786327-9CED-4A96-AE9A-BD88999B0F08}" type="datetimeFigureOut">
              <a:rPr lang="ru-RU" smtClean="0"/>
              <a:t>15.01.2020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BF9CA1-F4A6-429D-B7BC-F31F190CB5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271527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786327-9CED-4A96-AE9A-BD88999B0F08}" type="datetimeFigureOut">
              <a:rPr lang="ru-RU" smtClean="0"/>
              <a:t>15.01.2020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BF9CA1-F4A6-429D-B7BC-F31F190CB5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45381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786327-9CED-4A96-AE9A-BD88999B0F08}" type="datetimeFigureOut">
              <a:rPr lang="ru-RU" smtClean="0"/>
              <a:t>15.01.2020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BF9CA1-F4A6-429D-B7BC-F31F190CB5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431851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786327-9CED-4A96-AE9A-BD88999B0F08}" type="datetimeFigureOut">
              <a:rPr lang="ru-RU" smtClean="0"/>
              <a:t>15.01.2020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BF9CA1-F4A6-429D-B7BC-F31F190CB5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842254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786327-9CED-4A96-AE9A-BD88999B0F08}" type="datetimeFigureOut">
              <a:rPr lang="ru-RU" smtClean="0"/>
              <a:t>15.01.2020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BF9CA1-F4A6-429D-B7BC-F31F190CB5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415242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786327-9CED-4A96-AE9A-BD88999B0F08}" type="datetimeFigureOut">
              <a:rPr lang="ru-RU" smtClean="0"/>
              <a:t>15.01.2020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BF9CA1-F4A6-429D-B7BC-F31F190CB5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905684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786327-9CED-4A96-AE9A-BD88999B0F08}" type="datetimeFigureOut">
              <a:rPr lang="ru-RU" smtClean="0"/>
              <a:t>15.01.2020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BF9CA1-F4A6-429D-B7BC-F31F190CB5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816035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786327-9CED-4A96-AE9A-BD88999B0F08}" type="datetimeFigureOut">
              <a:rPr lang="ru-RU" smtClean="0"/>
              <a:t>15.01.2020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BF9CA1-F4A6-429D-B7BC-F31F190CB5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818890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786327-9CED-4A96-AE9A-BD88999B0F08}" type="datetimeFigureOut">
              <a:rPr lang="ru-RU" smtClean="0"/>
              <a:t>15.01.2020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BF9CA1-F4A6-429D-B7BC-F31F190CB5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798091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786327-9CED-4A96-AE9A-BD88999B0F08}" type="datetimeFigureOut">
              <a:rPr lang="ru-RU" smtClean="0"/>
              <a:t>15.01.2020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BF9CA1-F4A6-429D-B7BC-F31F190CB5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072819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786327-9CED-4A96-AE9A-BD88999B0F08}" type="datetimeFigureOut">
              <a:rPr lang="ru-RU" smtClean="0"/>
              <a:t>15.01.2020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3BF9CA1-F4A6-429D-B7BC-F31F190CB5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04998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18.png"/><Relationship Id="rId7" Type="http://schemas.openxmlformats.org/officeDocument/2006/relationships/image" Target="../media/image22.jpe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jpeg"/><Relationship Id="rId11" Type="http://schemas.openxmlformats.org/officeDocument/2006/relationships/image" Target="../media/image26.png"/><Relationship Id="rId5" Type="http://schemas.openxmlformats.org/officeDocument/2006/relationships/image" Target="../media/image20.jpeg"/><Relationship Id="rId10" Type="http://schemas.openxmlformats.org/officeDocument/2006/relationships/image" Target="../media/image25.gif"/><Relationship Id="rId4" Type="http://schemas.openxmlformats.org/officeDocument/2006/relationships/image" Target="../media/image19.png"/><Relationship Id="rId9" Type="http://schemas.openxmlformats.org/officeDocument/2006/relationships/image" Target="../media/image24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9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png"/><Relationship Id="rId4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www.staradm.ru/" TargetMode="Externa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D:\Desktop\Рабочие документы\Рисунок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2644" y="267494"/>
            <a:ext cx="2166938" cy="2555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276351" y="2456374"/>
            <a:ext cx="4387740" cy="26776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800" b="1" dirty="0" smtClean="0">
                <a:solidFill>
                  <a:srgbClr val="495A40"/>
                </a:solidFill>
              </a:rPr>
              <a:t>ОБЗОР</a:t>
            </a:r>
            <a:r>
              <a:rPr lang="ru-RU" dirty="0" smtClean="0">
                <a:solidFill>
                  <a:srgbClr val="495A40"/>
                </a:solidFill>
              </a:rPr>
              <a:t> </a:t>
            </a:r>
          </a:p>
          <a:p>
            <a:pPr algn="ctr"/>
            <a:r>
              <a:rPr lang="ru-RU" sz="2400" u="sng" dirty="0" smtClean="0">
                <a:solidFill>
                  <a:srgbClr val="495A40"/>
                </a:solidFill>
              </a:rPr>
              <a:t>ОБРАЩЕНИЙ ГРАЖДАН</a:t>
            </a:r>
          </a:p>
          <a:p>
            <a:pPr algn="ctr"/>
            <a:r>
              <a:rPr lang="ru-RU" sz="2400" u="sng">
                <a:solidFill>
                  <a:srgbClr val="495A40"/>
                </a:solidFill>
              </a:rPr>
              <a:t>п</a:t>
            </a:r>
            <a:r>
              <a:rPr lang="ru-RU" sz="2400" u="sng" smtClean="0">
                <a:solidFill>
                  <a:srgbClr val="495A40"/>
                </a:solidFill>
              </a:rPr>
              <a:t>оступивших в </a:t>
            </a:r>
            <a:r>
              <a:rPr lang="ru-RU" sz="2400" u="sng" dirty="0" smtClean="0">
                <a:solidFill>
                  <a:srgbClr val="495A40"/>
                </a:solidFill>
              </a:rPr>
              <a:t>администрацию </a:t>
            </a:r>
          </a:p>
          <a:p>
            <a:pPr algn="ctr"/>
            <a:r>
              <a:rPr lang="ru-RU" sz="2400" u="sng" dirty="0" smtClean="0">
                <a:solidFill>
                  <a:srgbClr val="495A40"/>
                </a:solidFill>
              </a:rPr>
              <a:t>муниципального образования </a:t>
            </a:r>
          </a:p>
          <a:p>
            <a:pPr algn="ctr"/>
            <a:r>
              <a:rPr lang="ru-RU" sz="2400" u="sng" dirty="0" smtClean="0">
                <a:solidFill>
                  <a:srgbClr val="495A40"/>
                </a:solidFill>
              </a:rPr>
              <a:t>Щербиновский район </a:t>
            </a:r>
          </a:p>
          <a:p>
            <a:pPr algn="ctr"/>
            <a:r>
              <a:rPr lang="ru-RU" sz="2400" u="sng" dirty="0" smtClean="0">
                <a:solidFill>
                  <a:srgbClr val="495A40"/>
                </a:solidFill>
              </a:rPr>
              <a:t>в 2019 году</a:t>
            </a:r>
            <a:endParaRPr lang="ru-RU" sz="2400" u="sng" dirty="0">
              <a:solidFill>
                <a:srgbClr val="495A40"/>
              </a:solidFill>
            </a:endParaRPr>
          </a:p>
        </p:txBody>
      </p:sp>
      <p:pic>
        <p:nvPicPr>
          <p:cNvPr id="1027" name="Picture 3" descr="D:\Desktop\пр\карта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0"/>
            <a:ext cx="3816424" cy="51594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541785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1463834" y="764928"/>
            <a:ext cx="1991699" cy="2923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r"/>
            <a:r>
              <a:rPr lang="ru-RU" sz="1300" dirty="0" smtClean="0"/>
              <a:t>Коммунальное хозяйство</a:t>
            </a:r>
            <a:endParaRPr lang="ru-RU" sz="1300" dirty="0"/>
          </a:p>
        </p:txBody>
      </p:sp>
      <p:sp>
        <p:nvSpPr>
          <p:cNvPr id="8" name="TextBox 7"/>
          <p:cNvSpPr txBox="1"/>
          <p:nvPr/>
        </p:nvSpPr>
        <p:spPr>
          <a:xfrm>
            <a:off x="1735563" y="1057316"/>
            <a:ext cx="1706493" cy="2923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r"/>
            <a:r>
              <a:rPr lang="ru-RU" sz="1300" dirty="0" smtClean="0"/>
              <a:t>Жилищное хозяйство</a:t>
            </a:r>
            <a:endParaRPr lang="ru-RU" sz="1300" dirty="0"/>
          </a:p>
        </p:txBody>
      </p:sp>
      <p:sp>
        <p:nvSpPr>
          <p:cNvPr id="9" name="TextBox 8"/>
          <p:cNvSpPr txBox="1"/>
          <p:nvPr/>
        </p:nvSpPr>
        <p:spPr>
          <a:xfrm>
            <a:off x="1433605" y="1364372"/>
            <a:ext cx="2008883" cy="2923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r"/>
            <a:r>
              <a:rPr lang="ru-RU" sz="1300" dirty="0" smtClean="0"/>
              <a:t>Социальное обеспечение</a:t>
            </a:r>
            <a:endParaRPr lang="ru-RU" sz="1300" dirty="0"/>
          </a:p>
        </p:txBody>
      </p:sp>
      <p:sp>
        <p:nvSpPr>
          <p:cNvPr id="10" name="TextBox 9"/>
          <p:cNvSpPr txBox="1"/>
          <p:nvPr/>
        </p:nvSpPr>
        <p:spPr>
          <a:xfrm>
            <a:off x="896727" y="1604884"/>
            <a:ext cx="2545761" cy="2923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r"/>
            <a:r>
              <a:rPr lang="ru-RU" sz="1300" dirty="0" smtClean="0"/>
              <a:t>Транспорт и дорожное хозяйство</a:t>
            </a:r>
            <a:endParaRPr lang="ru-RU" sz="1300" dirty="0"/>
          </a:p>
        </p:txBody>
      </p:sp>
      <p:sp>
        <p:nvSpPr>
          <p:cNvPr id="11" name="TextBox 10"/>
          <p:cNvSpPr txBox="1"/>
          <p:nvPr/>
        </p:nvSpPr>
        <p:spPr>
          <a:xfrm>
            <a:off x="1530121" y="1854642"/>
            <a:ext cx="1911934" cy="2923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r"/>
            <a:r>
              <a:rPr lang="ru-RU" sz="1300" dirty="0" smtClean="0"/>
              <a:t>Образование и культура</a:t>
            </a:r>
            <a:endParaRPr lang="ru-RU" sz="1300" dirty="0"/>
          </a:p>
        </p:txBody>
      </p:sp>
      <p:sp>
        <p:nvSpPr>
          <p:cNvPr id="12" name="TextBox 11"/>
          <p:cNvSpPr txBox="1"/>
          <p:nvPr/>
        </p:nvSpPr>
        <p:spPr>
          <a:xfrm>
            <a:off x="310801" y="2147030"/>
            <a:ext cx="3118094" cy="2923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r"/>
            <a:r>
              <a:rPr lang="ru-RU" sz="1300" dirty="0" smtClean="0"/>
              <a:t>Работа с обращениями граждан</a:t>
            </a:r>
            <a:endParaRPr lang="ru-RU" sz="1300" dirty="0"/>
          </a:p>
        </p:txBody>
      </p:sp>
      <p:sp>
        <p:nvSpPr>
          <p:cNvPr id="13" name="TextBox 12"/>
          <p:cNvSpPr txBox="1"/>
          <p:nvPr/>
        </p:nvSpPr>
        <p:spPr>
          <a:xfrm>
            <a:off x="1216715" y="2427878"/>
            <a:ext cx="2238818" cy="2923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r"/>
            <a:r>
              <a:rPr lang="ru-RU" sz="1300" dirty="0"/>
              <a:t>Строительство и архитектура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987090" y="2720266"/>
            <a:ext cx="1455398" cy="2923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r"/>
            <a:r>
              <a:rPr lang="ru-RU" sz="1300" dirty="0"/>
              <a:t>Здравоохранение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598377" y="3000371"/>
            <a:ext cx="2830518" cy="2923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r"/>
            <a:r>
              <a:rPr lang="ru-RU" sz="1300" dirty="0" smtClean="0"/>
              <a:t>Экономика, малый и средний бизнес</a:t>
            </a:r>
            <a:endParaRPr lang="ru-RU" sz="1300" dirty="0"/>
          </a:p>
        </p:txBody>
      </p:sp>
      <p:sp>
        <p:nvSpPr>
          <p:cNvPr id="16" name="TextBox 15"/>
          <p:cNvSpPr txBox="1"/>
          <p:nvPr/>
        </p:nvSpPr>
        <p:spPr>
          <a:xfrm>
            <a:off x="907274" y="3262490"/>
            <a:ext cx="2534348" cy="2923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r"/>
            <a:r>
              <a:rPr lang="ru-RU" sz="1300" dirty="0" smtClean="0"/>
              <a:t>Экология и природопользование</a:t>
            </a:r>
            <a:endParaRPr lang="ru-RU" sz="1300" dirty="0"/>
          </a:p>
        </p:txBody>
      </p:sp>
      <p:sp>
        <p:nvSpPr>
          <p:cNvPr id="17" name="TextBox 16"/>
          <p:cNvSpPr txBox="1"/>
          <p:nvPr/>
        </p:nvSpPr>
        <p:spPr>
          <a:xfrm>
            <a:off x="1849724" y="3554878"/>
            <a:ext cx="1571520" cy="2923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r"/>
            <a:r>
              <a:rPr lang="ru-RU" sz="1300" dirty="0" smtClean="0"/>
              <a:t>Сельское хозяйство</a:t>
            </a:r>
            <a:endParaRPr lang="ru-RU" sz="1300" dirty="0"/>
          </a:p>
        </p:txBody>
      </p:sp>
      <p:sp>
        <p:nvSpPr>
          <p:cNvPr id="18" name="TextBox 17"/>
          <p:cNvSpPr txBox="1"/>
          <p:nvPr/>
        </p:nvSpPr>
        <p:spPr>
          <a:xfrm>
            <a:off x="154809" y="3834097"/>
            <a:ext cx="3287246" cy="2923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r"/>
            <a:r>
              <a:rPr lang="ru-RU" sz="1300" dirty="0" smtClean="0"/>
              <a:t>Безопасность и обеспечение правопорядка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1577889" y="4418873"/>
            <a:ext cx="1816395" cy="2923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r"/>
            <a:r>
              <a:rPr lang="ru-RU" sz="1300" dirty="0" smtClean="0"/>
              <a:t>Земельные отношения</a:t>
            </a:r>
            <a:endParaRPr lang="ru-RU" sz="1300" dirty="0"/>
          </a:p>
        </p:txBody>
      </p:sp>
      <p:sp>
        <p:nvSpPr>
          <p:cNvPr id="20" name="TextBox 19"/>
          <p:cNvSpPr txBox="1"/>
          <p:nvPr/>
        </p:nvSpPr>
        <p:spPr>
          <a:xfrm>
            <a:off x="2074373" y="4661209"/>
            <a:ext cx="1367682" cy="2923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r"/>
            <a:r>
              <a:rPr lang="ru-RU" sz="1300" dirty="0" smtClean="0"/>
              <a:t>Прочие вопросы</a:t>
            </a:r>
            <a:endParaRPr lang="ru-RU" sz="1300" dirty="0"/>
          </a:p>
        </p:txBody>
      </p:sp>
      <p:graphicFrame>
        <p:nvGraphicFramePr>
          <p:cNvPr id="35" name="Диаграмма 34"/>
          <p:cNvGraphicFramePr/>
          <p:nvPr>
            <p:extLst>
              <p:ext uri="{D42A27DB-BD31-4B8C-83A1-F6EECF244321}">
                <p14:modId xmlns:p14="http://schemas.microsoft.com/office/powerpoint/2010/main" val="2496800190"/>
              </p:ext>
            </p:extLst>
          </p:nvPr>
        </p:nvGraphicFramePr>
        <p:xfrm>
          <a:off x="3440456" y="759356"/>
          <a:ext cx="5884072" cy="419424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6" name="TextBox 35"/>
          <p:cNvSpPr txBox="1"/>
          <p:nvPr/>
        </p:nvSpPr>
        <p:spPr>
          <a:xfrm>
            <a:off x="1830674" y="51470"/>
            <a:ext cx="520334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000" b="1" dirty="0" smtClean="0"/>
              <a:t>ОСНОВНЫЕ ТЕМЫ</a:t>
            </a:r>
          </a:p>
          <a:p>
            <a:pPr algn="ctr"/>
            <a:r>
              <a:rPr lang="ru-RU" sz="2000" dirty="0" smtClean="0"/>
              <a:t>обращений граждан поступивших в 2019 году</a:t>
            </a:r>
            <a:endParaRPr lang="ru-RU" sz="2000" dirty="0"/>
          </a:p>
        </p:txBody>
      </p:sp>
      <p:pic>
        <p:nvPicPr>
          <p:cNvPr id="21" name="Picture 4" descr="D:\Desktop\Рабочие документы\Рисунок1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90"/>
            <a:ext cx="1083469" cy="1277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TextBox 21"/>
          <p:cNvSpPr txBox="1"/>
          <p:nvPr/>
        </p:nvSpPr>
        <p:spPr>
          <a:xfrm>
            <a:off x="154808" y="3834097"/>
            <a:ext cx="3287247" cy="2923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r"/>
            <a:r>
              <a:rPr lang="ru-RU" sz="1300" dirty="0" smtClean="0"/>
              <a:t>Безопасность и обеспечение правопорядка</a:t>
            </a:r>
            <a:endParaRPr lang="ru-RU" sz="1300" dirty="0"/>
          </a:p>
        </p:txBody>
      </p:sp>
      <p:sp>
        <p:nvSpPr>
          <p:cNvPr id="23" name="TextBox 22"/>
          <p:cNvSpPr txBox="1"/>
          <p:nvPr/>
        </p:nvSpPr>
        <p:spPr>
          <a:xfrm>
            <a:off x="1699590" y="4126485"/>
            <a:ext cx="1694695" cy="2923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r"/>
            <a:r>
              <a:rPr lang="ru-RU" sz="1300" dirty="0" smtClean="0"/>
              <a:t>Трудовые отношения</a:t>
            </a:r>
            <a:endParaRPr lang="ru-RU" sz="1300" dirty="0"/>
          </a:p>
        </p:txBody>
      </p:sp>
    </p:spTree>
    <p:extLst>
      <p:ext uri="{BB962C8B-B14F-4D97-AF65-F5344CB8AC3E}">
        <p14:creationId xmlns:p14="http://schemas.microsoft.com/office/powerpoint/2010/main" val="34647682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50068" y="2168788"/>
            <a:ext cx="8278738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600" dirty="0" smtClean="0"/>
              <a:t>	С </a:t>
            </a:r>
            <a:r>
              <a:rPr lang="ru-RU" sz="1600" dirty="0"/>
              <a:t>1 июля 2017 года вступил в силу Указ Президента </a:t>
            </a:r>
            <a:r>
              <a:rPr lang="ru-RU" sz="1600" dirty="0" smtClean="0"/>
              <a:t>РФ от </a:t>
            </a:r>
            <a:r>
              <a:rPr lang="ru-RU" sz="1600" dirty="0"/>
              <a:t>17.04.2017 </a:t>
            </a:r>
            <a:r>
              <a:rPr lang="ru-RU" sz="1600" dirty="0" smtClean="0"/>
              <a:t>года № </a:t>
            </a:r>
            <a:r>
              <a:rPr lang="ru-RU" sz="1600" dirty="0"/>
              <a:t>171 «О мониторинге и анализе результатов рассмотрения обращений граждан и организаций». В соответствии с этим </a:t>
            </a:r>
            <a:r>
              <a:rPr lang="ru-RU" sz="1600" dirty="0" smtClean="0"/>
              <a:t>Указом </a:t>
            </a:r>
            <a:r>
              <a:rPr lang="ru-RU" sz="1600" dirty="0"/>
              <a:t>информация о результатах рассмотрения обращений граждан ежемесячно предоставляется в администрацию </a:t>
            </a:r>
            <a:r>
              <a:rPr lang="ru-RU" sz="1600" dirty="0" smtClean="0"/>
              <a:t>Президента РФ. </a:t>
            </a:r>
            <a:r>
              <a:rPr lang="ru-RU" sz="1600" dirty="0"/>
              <a:t>Данную информацию </a:t>
            </a:r>
            <a:r>
              <a:rPr lang="ru-RU" sz="1600" dirty="0" smtClean="0"/>
              <a:t>регулярно и своевременно предоставляет администрация муниципального образования Щербиновский район, </a:t>
            </a:r>
            <a:r>
              <a:rPr lang="ru-RU" sz="1600" dirty="0"/>
              <a:t>в том числе и сельские </a:t>
            </a:r>
            <a:r>
              <a:rPr lang="ru-RU" sz="1600" dirty="0" smtClean="0"/>
              <a:t>поселения Щербиновского района. 	Исполнение Указа сельскими поселениями Щербиновского района тщательно </a:t>
            </a:r>
            <a:r>
              <a:rPr lang="ru-RU" sz="1600" dirty="0" err="1" smtClean="0"/>
              <a:t>мониторится</a:t>
            </a:r>
            <a:r>
              <a:rPr lang="ru-RU" sz="1600" dirty="0" smtClean="0"/>
              <a:t> сектором по работе с обращениями граждан отдела муниципальной службы, кадровой политики и делопроизводства администрации муниципального образования Щербиновский район в целях недопущения нарушения Указа Президента РФ. </a:t>
            </a:r>
            <a:r>
              <a:rPr lang="ru-RU" sz="1600" dirty="0"/>
              <a:t>В 2019 году, равно как и в 2018 нарушений исполнения требований данного Указа в органах местного </a:t>
            </a:r>
            <a:r>
              <a:rPr lang="ru-RU" sz="1600" dirty="0" smtClean="0"/>
              <a:t>самоуправления муниципального образования Щербиновский район </a:t>
            </a:r>
            <a:r>
              <a:rPr lang="ru-RU" sz="1600" dirty="0"/>
              <a:t>не имеется.</a:t>
            </a:r>
          </a:p>
        </p:txBody>
      </p:sp>
      <p:pic>
        <p:nvPicPr>
          <p:cNvPr id="3" name="Picture 4" descr="D:\Desktop\Рабочие документы\Рисунок1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90"/>
            <a:ext cx="1083469" cy="1277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D:\Desktop\пр\ГЕР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896" y="290"/>
            <a:ext cx="1477964" cy="1455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3087118" y="1474619"/>
            <a:ext cx="33370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/>
              <a:t>Указ Президента РФ</a:t>
            </a:r>
          </a:p>
          <a:p>
            <a:r>
              <a:rPr lang="ru-RU" sz="2000" b="1" dirty="0"/>
              <a:t>о</a:t>
            </a:r>
            <a:r>
              <a:rPr lang="ru-RU" sz="2000" b="1" dirty="0" smtClean="0"/>
              <a:t>т 17.04.2017 года № 171</a:t>
            </a:r>
            <a:endParaRPr lang="ru-RU" sz="2000" b="1" dirty="0"/>
          </a:p>
        </p:txBody>
      </p:sp>
    </p:spTree>
    <p:extLst>
      <p:ext uri="{BB962C8B-B14F-4D97-AF65-F5344CB8AC3E}">
        <p14:creationId xmlns:p14="http://schemas.microsoft.com/office/powerpoint/2010/main" val="36027187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D:\Desktop\пр\821_n1516789_big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1275606"/>
            <a:ext cx="6408612" cy="2952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D:\Desktop\Рабочие документы\Рисунок1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195485"/>
            <a:ext cx="1296144" cy="15287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D:\Desktop\пр\ееем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4" y="195486"/>
            <a:ext cx="1368152" cy="14617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721280" y="267494"/>
            <a:ext cx="334129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Единый региональный </a:t>
            </a:r>
          </a:p>
          <a:p>
            <a:r>
              <a:rPr lang="ru-RU" sz="2400" b="1" dirty="0" smtClean="0"/>
              <a:t>день приема граждан</a:t>
            </a:r>
            <a:endParaRPr lang="ru-RU" sz="24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2592815" y="4587974"/>
            <a:ext cx="359822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/>
              <a:t>Каждую среду с 10.00 до 16.00</a:t>
            </a:r>
            <a:endParaRPr lang="ru-RU" sz="2000" b="1" dirty="0"/>
          </a:p>
        </p:txBody>
      </p:sp>
    </p:spTree>
    <p:extLst>
      <p:ext uri="{BB962C8B-B14F-4D97-AF65-F5344CB8AC3E}">
        <p14:creationId xmlns:p14="http://schemas.microsoft.com/office/powerpoint/2010/main" val="39906354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15355" y="1851670"/>
            <a:ext cx="8205117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/>
              <a:t>	С </a:t>
            </a:r>
            <a:r>
              <a:rPr lang="ru-RU" dirty="0"/>
              <a:t>1 июля в органах исполнительной власти и местного самоуправления Краснодарского края, в том числе, и поселенческого уровня еженедельно, по средам, осуществляется одновременная работа всех автоматизированных рабочих мест с целью проведения приемов граждан в режиме видеосвязи, что позволяет населению еженедельно обращаться в органы исполнительной власти Краснодарского края по вопросам, относящимся к их компетенции.</a:t>
            </a:r>
          </a:p>
          <a:p>
            <a:pPr algn="just"/>
            <a:r>
              <a:rPr lang="ru-RU" dirty="0" smtClean="0"/>
              <a:t>	За прошедший период проведения </a:t>
            </a:r>
            <a:r>
              <a:rPr lang="ru-RU" dirty="0" err="1" smtClean="0"/>
              <a:t>видеоприемов</a:t>
            </a:r>
            <a:r>
              <a:rPr lang="ru-RU" dirty="0" smtClean="0"/>
              <a:t> </a:t>
            </a:r>
            <a:r>
              <a:rPr lang="ru-RU" dirty="0"/>
              <a:t>двое граждан обратились через районную администрацию со своими вопросами в </a:t>
            </a:r>
            <a:r>
              <a:rPr lang="ru-RU" dirty="0" smtClean="0"/>
              <a:t>министерство топливно-энергетического комплекса и жилищно-коммунального хозяйства Краснодарского края и </a:t>
            </a:r>
            <a:r>
              <a:rPr lang="ru-RU" dirty="0"/>
              <a:t>в министерство труда и социального развития Краснодарского края.</a:t>
            </a:r>
          </a:p>
        </p:txBody>
      </p:sp>
      <p:pic>
        <p:nvPicPr>
          <p:cNvPr id="3" name="Picture 4" descr="D:\Desktop\Рабочие документы\Рисунок1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2717" y="11460"/>
            <a:ext cx="1296144" cy="15287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D:\Desktop\пр\ееем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920" y="74256"/>
            <a:ext cx="1368152" cy="14617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445617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D:\Desktop\Рабочие документы\Рисунок1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96144" cy="15287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https://ic.pics.livejournal.com/ugadn46/53091827/8273/8273_original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196637"/>
            <a:ext cx="5832648" cy="25191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85769" y="2715766"/>
            <a:ext cx="8856984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/>
              <a:t>	</a:t>
            </a:r>
            <a:r>
              <a:rPr lang="ru-RU" sz="1500" dirty="0" smtClean="0"/>
              <a:t>12 </a:t>
            </a:r>
            <a:r>
              <a:rPr lang="ru-RU" sz="1500" dirty="0"/>
              <a:t>декабря </a:t>
            </a:r>
            <a:r>
              <a:rPr lang="ru-RU" sz="1500" dirty="0" smtClean="0"/>
              <a:t>2019 </a:t>
            </a:r>
            <a:r>
              <a:rPr lang="ru-RU" sz="1500" dirty="0"/>
              <a:t>года в муниципальном образовании Щербиновский район, как и по всей России, прошел Общероссийский день приема граждан. Администрацией муниципального образования Щербиновский район и администрациями сельских поселений Щербиновского района было принято </a:t>
            </a:r>
            <a:r>
              <a:rPr lang="ru-RU" sz="1500" dirty="0" smtClean="0"/>
              <a:t>23 человека, из которых 7 граждан обратились в администрацию муниципального образования Щербиновский район и 16 в администрации сельских поселений. </a:t>
            </a:r>
            <a:r>
              <a:rPr lang="ru-RU" sz="1500" dirty="0"/>
              <a:t>Были даны подробные разъяснения по различным поднятым жителями вопросам. В ходе проведения общероссийского дня приема граждан прозвучали следующие темы</a:t>
            </a:r>
            <a:r>
              <a:rPr lang="ru-RU" sz="1500" dirty="0" smtClean="0"/>
              <a:t>: транспортное обслуживание населения, пассажирские перевозки, государственная регистрация прав на недвижимое имущество, предоставление жилья по договору социального найма, переселение из аварийных домов, ветхого жилья, оплата жилищно-коммунальных услуг, установка памятников, мемориалов.</a:t>
            </a:r>
            <a:endParaRPr lang="ru-RU" sz="1500" dirty="0"/>
          </a:p>
        </p:txBody>
      </p:sp>
    </p:spTree>
    <p:extLst>
      <p:ext uri="{BB962C8B-B14F-4D97-AF65-F5344CB8AC3E}">
        <p14:creationId xmlns:p14="http://schemas.microsoft.com/office/powerpoint/2010/main" val="1495970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D:\Desktop\Рабочие документы\Рисунок1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96144" cy="15287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827584" y="1334666"/>
            <a:ext cx="792088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/>
              <a:t>	</a:t>
            </a:r>
            <a:r>
              <a:rPr lang="ru-RU" sz="2000" dirty="0" smtClean="0"/>
              <a:t>Анализ </a:t>
            </a:r>
            <a:r>
              <a:rPr lang="ru-RU" sz="2000" dirty="0"/>
              <a:t>работы с обращениями граждан свидетельствует о необходимости ее дальнейшего совершенствования, усиления внимания к комплексу проблем, связанных с повышением уровня защиты прав населения муниципального образования Щербиновский район</a:t>
            </a:r>
            <a:r>
              <a:rPr lang="ru-RU" sz="2000" dirty="0" smtClean="0"/>
              <a:t>. Личное общение с людьми приносит позитивные изменения в эффективность работы органов местного самоуправления.</a:t>
            </a:r>
            <a:endParaRPr lang="ru-RU" sz="2000" dirty="0"/>
          </a:p>
          <a:p>
            <a:pPr algn="just"/>
            <a:r>
              <a:rPr lang="ru-RU" sz="2000" dirty="0" smtClean="0"/>
              <a:t>	Администрация </a:t>
            </a:r>
            <a:r>
              <a:rPr lang="ru-RU" sz="2000" dirty="0"/>
              <a:t>муниципального образования Щербиновский район продолжает работу над повышением эффективности рассмотрения обращений граждан.</a:t>
            </a:r>
          </a:p>
        </p:txBody>
      </p:sp>
    </p:spTree>
    <p:extLst>
      <p:ext uri="{BB962C8B-B14F-4D97-AF65-F5344CB8AC3E}">
        <p14:creationId xmlns:p14="http://schemas.microsoft.com/office/powerpoint/2010/main" val="391905332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D:\Desktop\пр\380bbf51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366" y="1275605"/>
            <a:ext cx="4032448" cy="29613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13" descr="D:\Desktop\пр\8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27531" y="-120791"/>
            <a:ext cx="934947" cy="12777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http://starscherb.ru/2019/Glavnaya/Ikonkl/administracija-ten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633634"/>
            <a:ext cx="905035" cy="8396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Герб ст.Старощербиновская и геральдика Щербиновского района.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21917" y="685581"/>
            <a:ext cx="756817" cy="9427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admscherb.ru/wp-content/uploads/2018/08/Gerb_big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84508" y="1563638"/>
            <a:ext cx="741460" cy="93026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s://st4.depositphotos.com/6962450/23182/i/950/depositphotos_231823458-stock-photo-coat-arms-yeysko-fortification-village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4248" y="1786309"/>
            <a:ext cx="754866" cy="901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s://www.bankgorodov.ru/public/photos/coa/313963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4248" y="3237858"/>
            <a:ext cx="758806" cy="9463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https://cdn.turkaramamotoru.com/ru/flag-sherbinovskogo-rajona-3904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83391" y="3147814"/>
            <a:ext cx="742577" cy="9124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8" name="Picture 14" descr="http://bogislavyan.ru/wp-content/uploads/2017/03/1-shherbinovskiy-SHabelskogo-s-p.gif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4299942"/>
            <a:ext cx="813481" cy="10319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0" name="Picture 16" descr="http://admekaterinovka.ucoz.ru/gerb.pn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69504" y="4299942"/>
            <a:ext cx="820325" cy="10288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47496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639259"/>
            <a:ext cx="8083402" cy="4620237"/>
          </a:xfrm>
        </p:spPr>
        <p:txBody>
          <a:bodyPr>
            <a:noAutofit/>
          </a:bodyPr>
          <a:lstStyle/>
          <a:p>
            <a:r>
              <a:rPr lang="ru-RU" sz="1500" dirty="0" smtClean="0"/>
              <a:t/>
            </a:r>
            <a:br>
              <a:rPr lang="ru-RU" sz="1500" dirty="0" smtClean="0"/>
            </a:br>
            <a:r>
              <a:rPr lang="ru-RU" sz="1450" dirty="0" smtClean="0"/>
              <a:t>Администрацией </a:t>
            </a:r>
            <a:r>
              <a:rPr lang="ru-RU" sz="1450" dirty="0"/>
              <a:t>муниципального образования Щербиновский район </a:t>
            </a:r>
            <a:r>
              <a:rPr lang="ru-RU" sz="1450" dirty="0" smtClean="0"/>
              <a:t>работа </a:t>
            </a:r>
            <a:r>
              <a:rPr lang="ru-RU" sz="1450" dirty="0"/>
              <a:t>с предложениями, заявлениями, жалобами граждан </a:t>
            </a:r>
            <a:r>
              <a:rPr lang="ru-RU" sz="1450" dirty="0" smtClean="0"/>
              <a:t>ведется </a:t>
            </a:r>
            <a:r>
              <a:rPr lang="ru-RU" sz="1450" dirty="0"/>
              <a:t>в соответствии с Конституцией Российской Федерации, Федеральным законом от 2 мая 2006 года № 59-ФЗ «О порядке рассмотрения обращений граждан Российской Федерации», Законом Краснодарского края от 28 июня 2007 года № 1270-КЗ «О дополнительных гарантиях реализации права граждан на обращения в Краснодарском крае», Порядком работы с обращениями граждан в администрации муниципального образования Щербиновский район, утвержденным постановлением администрации муниципального образования Щербиновский район от 29 октября 2018 года № 499 и Сборником методических рекомендаций и документов, утвержденным Администрацией Президента Российской Федерации от 27 марта 2014 № А1- 1505, а так же велась работа по реализации положения Указа Президента Российской Федерации от 17 апреля 2017 года № 171 «О мониторинге и анализе результатов рассмотрения обращений граждан и организаций».</a:t>
            </a:r>
            <a:br>
              <a:rPr lang="ru-RU" sz="1450" dirty="0"/>
            </a:br>
            <a:r>
              <a:rPr lang="ru-RU" sz="1450" dirty="0"/>
              <a:t>Администрация муниципального образования Щербиновский район  обеспечивает права граждан, реализуя их через проведение личных приемов граждан главой муниципального образования Щербиновский район и его заместителями, в том числе и выездных, организацию встреч с трудовыми коллективами и жителями сельских поселений Щербиновского района, посредством Интернет-ресурса (обращения на официальный сайт, на электронную почту), посредством телефона «горячей линии», через средства массовой информации.</a:t>
            </a:r>
            <a:br>
              <a:rPr lang="ru-RU" sz="1450" dirty="0"/>
            </a:br>
            <a:endParaRPr lang="ru-RU" sz="1450" dirty="0"/>
          </a:p>
        </p:txBody>
      </p:sp>
      <p:pic>
        <p:nvPicPr>
          <p:cNvPr id="3" name="Picture 4" descr="D:\Desktop\Рабочие документы\Рисунок1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90"/>
            <a:ext cx="1083469" cy="1277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052665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Picture 4" descr="D:\Desktop\Рабочие документы\Рисунок1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90"/>
            <a:ext cx="1083469" cy="1277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D:\Desktop\пр\Screenshot_4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3472" y="759356"/>
            <a:ext cx="1872208" cy="19547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9" name="Группа 8"/>
          <p:cNvGrpSpPr/>
          <p:nvPr/>
        </p:nvGrpSpPr>
        <p:grpSpPr>
          <a:xfrm>
            <a:off x="2843808" y="572872"/>
            <a:ext cx="2736304" cy="2694655"/>
            <a:chOff x="2915816" y="987574"/>
            <a:chExt cx="1945779" cy="2031525"/>
          </a:xfrm>
        </p:grpSpPr>
        <p:pic>
          <p:nvPicPr>
            <p:cNvPr id="2052" name="Picture 4" descr="D:\Desktop\пр\Screenshot_2-1.p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15816" y="987574"/>
              <a:ext cx="1945779" cy="203152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8" name="TextBox 7"/>
            <p:cNvSpPr txBox="1"/>
            <p:nvPr/>
          </p:nvSpPr>
          <p:spPr>
            <a:xfrm>
              <a:off x="3615483" y="2181366"/>
              <a:ext cx="546444" cy="3944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800" b="1" dirty="0" smtClean="0">
                  <a:solidFill>
                    <a:schemeClr val="bg1"/>
                  </a:solidFill>
                </a:rPr>
                <a:t>616</a:t>
              </a:r>
            </a:p>
          </p:txBody>
        </p:sp>
      </p:grpSp>
      <p:pic>
        <p:nvPicPr>
          <p:cNvPr id="2053" name="Picture 5" descr="D:\Desktop\пр\Screenshot_3-1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28528" y="3296515"/>
            <a:ext cx="1728192" cy="18043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5" name="Picture 7" descr="D:\Desktop\пр\Screenshot_5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9913" y="3484074"/>
            <a:ext cx="1510061" cy="15766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D:\Desktop\пр\Screenshot_6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9170" y="1668699"/>
            <a:ext cx="1942015" cy="20275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7" name="Picture 9" descr="D:\Desktop\пр\Screenshot_7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6396" y="3391797"/>
            <a:ext cx="1544613" cy="16126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8" name="Picture 10" descr="D:\Desktop\пр\Screenshot_8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2643758"/>
            <a:ext cx="2016224" cy="21050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644502" y="1412183"/>
            <a:ext cx="1470146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500" dirty="0" smtClean="0">
                <a:solidFill>
                  <a:schemeClr val="bg1"/>
                </a:solidFill>
              </a:rPr>
              <a:t>Приём граждан</a:t>
            </a:r>
            <a:endParaRPr lang="ru-RU" sz="1500" dirty="0">
              <a:solidFill>
                <a:schemeClr val="bg1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991437" y="1689368"/>
            <a:ext cx="68040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</a:rPr>
              <a:t>205</a:t>
            </a:r>
            <a:endParaRPr lang="ru-RU" sz="2400" b="1" dirty="0">
              <a:solidFill>
                <a:schemeClr val="bg1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139038" y="3403907"/>
            <a:ext cx="112870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600" dirty="0" smtClean="0">
                <a:solidFill>
                  <a:schemeClr val="bg1"/>
                </a:solidFill>
              </a:rPr>
              <a:t>Выездные </a:t>
            </a:r>
          </a:p>
          <a:p>
            <a:pPr algn="ctr"/>
            <a:r>
              <a:rPr lang="ru-RU" sz="1600" dirty="0" smtClean="0">
                <a:solidFill>
                  <a:schemeClr val="bg1"/>
                </a:solidFill>
              </a:rPr>
              <a:t>приёмы</a:t>
            </a:r>
            <a:endParaRPr lang="ru-RU" sz="1600" dirty="0">
              <a:solidFill>
                <a:schemeClr val="bg1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419422" y="3890933"/>
            <a:ext cx="5445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</a:rPr>
              <a:t>38</a:t>
            </a:r>
            <a:endParaRPr lang="ru-RU" sz="2400" b="1" dirty="0">
              <a:solidFill>
                <a:schemeClr val="bg1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3374961" y="3988682"/>
            <a:ext cx="143532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600" dirty="0" smtClean="0">
                <a:solidFill>
                  <a:schemeClr val="bg1"/>
                </a:solidFill>
              </a:rPr>
              <a:t>Горячая линия</a:t>
            </a:r>
            <a:endParaRPr lang="ru-RU" sz="1600" dirty="0">
              <a:solidFill>
                <a:schemeClr val="bg1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3827734" y="4265867"/>
            <a:ext cx="5282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</a:rPr>
              <a:t>17</a:t>
            </a:r>
            <a:endParaRPr lang="ru-RU" sz="2400" b="1" dirty="0">
              <a:solidFill>
                <a:schemeClr val="bg1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6417595" y="2459673"/>
            <a:ext cx="13051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600" dirty="0" smtClean="0">
                <a:solidFill>
                  <a:schemeClr val="bg1"/>
                </a:solidFill>
              </a:rPr>
              <a:t>Письменные</a:t>
            </a:r>
            <a:endParaRPr lang="ru-RU" sz="1600" dirty="0">
              <a:solidFill>
                <a:schemeClr val="bg1"/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6729974" y="2736858"/>
            <a:ext cx="68040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</a:rPr>
              <a:t>356</a:t>
            </a:r>
            <a:endParaRPr lang="ru-RU" sz="2400" b="1" dirty="0">
              <a:solidFill>
                <a:schemeClr val="bg1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5396900" y="4152749"/>
            <a:ext cx="115608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400" dirty="0" smtClean="0">
                <a:solidFill>
                  <a:schemeClr val="bg1"/>
                </a:solidFill>
              </a:rPr>
              <a:t>Виртуальная</a:t>
            </a:r>
          </a:p>
          <a:p>
            <a:pPr algn="ctr"/>
            <a:r>
              <a:rPr lang="ru-RU" sz="1400" dirty="0" smtClean="0">
                <a:solidFill>
                  <a:schemeClr val="bg1"/>
                </a:solidFill>
              </a:rPr>
              <a:t>приёмная</a:t>
            </a:r>
            <a:endParaRPr lang="ru-RU" sz="1400" dirty="0">
              <a:solidFill>
                <a:schemeClr val="bg1"/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5783612" y="4512385"/>
            <a:ext cx="47771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chemeClr val="bg1"/>
                </a:solidFill>
              </a:rPr>
              <a:t>24</a:t>
            </a:r>
            <a:endParaRPr lang="ru-RU" sz="2000" b="1" dirty="0">
              <a:solidFill>
                <a:schemeClr val="bg1"/>
              </a:solidFill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7829017" y="4225285"/>
            <a:ext cx="97937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400" dirty="0" smtClean="0">
                <a:solidFill>
                  <a:schemeClr val="bg1"/>
                </a:solidFill>
              </a:rPr>
              <a:t>Иные</a:t>
            </a:r>
          </a:p>
          <a:p>
            <a:pPr algn="ctr"/>
            <a:r>
              <a:rPr lang="ru-RU" sz="1400" dirty="0" smtClean="0">
                <a:solidFill>
                  <a:schemeClr val="bg1"/>
                </a:solidFill>
              </a:rPr>
              <a:t>источники</a:t>
            </a:r>
            <a:endParaRPr lang="ru-RU" sz="1400" dirty="0">
              <a:solidFill>
                <a:schemeClr val="bg1"/>
              </a:solidFill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8082134" y="4588490"/>
            <a:ext cx="57911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chemeClr val="bg1"/>
                </a:solidFill>
              </a:rPr>
              <a:t>332</a:t>
            </a:r>
            <a:endParaRPr lang="ru-RU" sz="2000" b="1" dirty="0">
              <a:solidFill>
                <a:schemeClr val="bg1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742000" y="-92546"/>
            <a:ext cx="5380704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000" b="1" dirty="0" smtClean="0"/>
              <a:t>ОСНОВНЫЕ ИСТОЧНИКИ</a:t>
            </a:r>
          </a:p>
          <a:p>
            <a:pPr algn="ctr"/>
            <a:r>
              <a:rPr lang="ru-RU" dirty="0" smtClean="0"/>
              <a:t>поступления обращений граждан в администрацию </a:t>
            </a:r>
          </a:p>
          <a:p>
            <a:pPr algn="ctr"/>
            <a:r>
              <a:rPr lang="ru-RU" dirty="0" smtClean="0"/>
              <a:t>муниципального образования Щербиновский район</a:t>
            </a:r>
            <a:endParaRPr lang="ru-RU" dirty="0"/>
          </a:p>
        </p:txBody>
      </p:sp>
      <p:cxnSp>
        <p:nvCxnSpPr>
          <p:cNvPr id="13" name="Прямая соединительная линия 12"/>
          <p:cNvCxnSpPr/>
          <p:nvPr/>
        </p:nvCxnSpPr>
        <p:spPr>
          <a:xfrm>
            <a:off x="2248148" y="1758378"/>
            <a:ext cx="667668" cy="1460"/>
          </a:xfrm>
          <a:prstGeom prst="line">
            <a:avLst/>
          </a:prstGeom>
          <a:ln w="28575">
            <a:solidFill>
              <a:srgbClr val="00B050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36" name="Прямая соединительная линия 35"/>
          <p:cNvCxnSpPr/>
          <p:nvPr/>
        </p:nvCxnSpPr>
        <p:spPr>
          <a:xfrm flipV="1">
            <a:off x="2570493" y="2757545"/>
            <a:ext cx="648072" cy="521229"/>
          </a:xfrm>
          <a:prstGeom prst="line">
            <a:avLst/>
          </a:prstGeom>
          <a:ln w="28575">
            <a:solidFill>
              <a:srgbClr val="00B050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38" name="Прямая соединительная линия 37"/>
          <p:cNvCxnSpPr/>
          <p:nvPr/>
        </p:nvCxnSpPr>
        <p:spPr>
          <a:xfrm flipV="1">
            <a:off x="4092624" y="3147814"/>
            <a:ext cx="23664" cy="238452"/>
          </a:xfrm>
          <a:prstGeom prst="line">
            <a:avLst/>
          </a:prstGeom>
          <a:ln w="28575">
            <a:solidFill>
              <a:srgbClr val="00B050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45" name="Прямая соединительная линия 44"/>
          <p:cNvCxnSpPr/>
          <p:nvPr/>
        </p:nvCxnSpPr>
        <p:spPr>
          <a:xfrm>
            <a:off x="5501433" y="1806429"/>
            <a:ext cx="759895" cy="349912"/>
          </a:xfrm>
          <a:prstGeom prst="line">
            <a:avLst/>
          </a:prstGeom>
          <a:ln w="28575">
            <a:solidFill>
              <a:srgbClr val="00B050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47" name="Прямая соединительная линия 46"/>
          <p:cNvCxnSpPr/>
          <p:nvPr/>
        </p:nvCxnSpPr>
        <p:spPr>
          <a:xfrm flipV="1">
            <a:off x="6057737" y="3296515"/>
            <a:ext cx="270170" cy="260613"/>
          </a:xfrm>
          <a:prstGeom prst="line">
            <a:avLst/>
          </a:prstGeom>
          <a:ln w="28575">
            <a:solidFill>
              <a:srgbClr val="00B050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49" name="Прямая соединительная линия 48"/>
          <p:cNvCxnSpPr/>
          <p:nvPr/>
        </p:nvCxnSpPr>
        <p:spPr>
          <a:xfrm flipH="1" flipV="1">
            <a:off x="7698222" y="3325880"/>
            <a:ext cx="258154" cy="231248"/>
          </a:xfrm>
          <a:prstGeom prst="line">
            <a:avLst/>
          </a:prstGeom>
          <a:ln w="28575">
            <a:solidFill>
              <a:srgbClr val="00B050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57873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8" descr="D:\Desktop\пр\Screenshot_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21123" y="2174758"/>
            <a:ext cx="2258989" cy="23799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Скругленная прямоугольная выноска 2"/>
          <p:cNvSpPr/>
          <p:nvPr/>
        </p:nvSpPr>
        <p:spPr>
          <a:xfrm>
            <a:off x="5386596" y="1243711"/>
            <a:ext cx="3312368" cy="1197253"/>
          </a:xfrm>
          <a:prstGeom prst="wedgeRoundRectCallout">
            <a:avLst>
              <a:gd name="adj1" fmla="val -45780"/>
              <a:gd name="adj2" fmla="val 124818"/>
              <a:gd name="adj3" fmla="val 16667"/>
            </a:avLst>
          </a:prstGeom>
          <a:ln w="19050">
            <a:solidFill>
              <a:srgbClr val="C00000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Picture 3" descr="D:\Desktop\пр\121212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8465" y="1168885"/>
            <a:ext cx="720080" cy="8920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5941862" y="1336043"/>
            <a:ext cx="2813591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600" dirty="0" smtClean="0"/>
              <a:t>Из них через администрацию </a:t>
            </a:r>
          </a:p>
          <a:p>
            <a:pPr algn="ctr"/>
            <a:r>
              <a:rPr lang="ru-RU" sz="1600" dirty="0" smtClean="0"/>
              <a:t>Краснодарского края</a:t>
            </a:r>
          </a:p>
          <a:p>
            <a:pPr algn="ctr"/>
            <a:r>
              <a:rPr lang="ru-RU" sz="2000" b="1" dirty="0" smtClean="0"/>
              <a:t>142</a:t>
            </a:r>
          </a:p>
          <a:p>
            <a:pPr algn="ctr"/>
            <a:endParaRPr lang="ru-RU" sz="2000" b="1" dirty="0"/>
          </a:p>
        </p:txBody>
      </p:sp>
      <p:sp>
        <p:nvSpPr>
          <p:cNvPr id="7" name="Скругленная прямоугольная выноска 6"/>
          <p:cNvSpPr/>
          <p:nvPr/>
        </p:nvSpPr>
        <p:spPr>
          <a:xfrm>
            <a:off x="179512" y="1243711"/>
            <a:ext cx="3096344" cy="1366816"/>
          </a:xfrm>
          <a:prstGeom prst="wedgeRoundRectCallout">
            <a:avLst>
              <a:gd name="adj1" fmla="val 52162"/>
              <a:gd name="adj2" fmla="val 103877"/>
              <a:gd name="adj3" fmla="val 16667"/>
            </a:avLst>
          </a:prstGeom>
          <a:ln w="19050">
            <a:solidFill>
              <a:srgbClr val="C00000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3798035" y="3072369"/>
            <a:ext cx="130516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600" dirty="0" smtClean="0">
                <a:solidFill>
                  <a:schemeClr val="bg1"/>
                </a:solidFill>
              </a:rPr>
              <a:t>Письменные</a:t>
            </a:r>
          </a:p>
          <a:p>
            <a:pPr algn="ctr"/>
            <a:r>
              <a:rPr lang="ru-RU" sz="1600" dirty="0" smtClean="0">
                <a:solidFill>
                  <a:schemeClr val="bg1"/>
                </a:solidFill>
              </a:rPr>
              <a:t>обращения</a:t>
            </a:r>
            <a:endParaRPr lang="ru-RU" sz="1600" dirty="0">
              <a:solidFill>
                <a:schemeClr val="bg1"/>
              </a:solidFill>
            </a:endParaRPr>
          </a:p>
        </p:txBody>
      </p:sp>
      <p:pic>
        <p:nvPicPr>
          <p:cNvPr id="9" name="Picture 4" descr="D:\Desktop\Рабочие документы\Рисунок1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90"/>
            <a:ext cx="1083469" cy="1277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4035118" y="3587152"/>
            <a:ext cx="68040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</a:rPr>
              <a:t>356</a:t>
            </a:r>
            <a:endParaRPr lang="ru-RU" sz="2400" b="1" dirty="0">
              <a:solidFill>
                <a:schemeClr val="bg1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800883" y="1243711"/>
            <a:ext cx="2474973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600" dirty="0" smtClean="0"/>
              <a:t>Из них </a:t>
            </a:r>
            <a:r>
              <a:rPr lang="ru-RU" sz="1600" dirty="0"/>
              <a:t>из Управления </a:t>
            </a:r>
            <a:endParaRPr lang="ru-RU" sz="1600" dirty="0" smtClean="0"/>
          </a:p>
          <a:p>
            <a:pPr algn="ctr"/>
            <a:r>
              <a:rPr lang="ru-RU" sz="1600" dirty="0" smtClean="0"/>
              <a:t>Президента </a:t>
            </a:r>
            <a:r>
              <a:rPr lang="ru-RU" sz="1600" dirty="0"/>
              <a:t>РФ по работе </a:t>
            </a:r>
            <a:endParaRPr lang="ru-RU" sz="1600" dirty="0" smtClean="0"/>
          </a:p>
          <a:p>
            <a:pPr algn="ctr"/>
            <a:r>
              <a:rPr lang="ru-RU" sz="1600" dirty="0" smtClean="0"/>
              <a:t>с обращениями </a:t>
            </a:r>
            <a:r>
              <a:rPr lang="ru-RU" sz="1600" dirty="0"/>
              <a:t>граждан </a:t>
            </a:r>
            <a:endParaRPr lang="ru-RU" sz="1600" dirty="0" smtClean="0"/>
          </a:p>
          <a:p>
            <a:pPr algn="ctr"/>
            <a:r>
              <a:rPr lang="ru-RU" sz="1600" dirty="0" smtClean="0"/>
              <a:t>и </a:t>
            </a:r>
            <a:r>
              <a:rPr lang="ru-RU" sz="1600" dirty="0"/>
              <a:t>организаций</a:t>
            </a:r>
            <a:endParaRPr lang="ru-RU" sz="1600" dirty="0" smtClean="0"/>
          </a:p>
          <a:p>
            <a:pPr algn="ctr"/>
            <a:r>
              <a:rPr lang="ru-RU" sz="2000" b="1" dirty="0" smtClean="0"/>
              <a:t>39</a:t>
            </a:r>
            <a:endParaRPr lang="ru-RU" sz="2000" b="1" dirty="0"/>
          </a:p>
        </p:txBody>
      </p:sp>
      <p:pic>
        <p:nvPicPr>
          <p:cNvPr id="12" name="Picture 2" descr="D:\Desktop\пр\ГЕР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753" y="1243711"/>
            <a:ext cx="829962" cy="817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33374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03648" y="195486"/>
            <a:ext cx="597666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/>
              <a:t>Сравнительная динамика поступления письменных обращений в администрацию муниципального образования Щербиновский район в </a:t>
            </a:r>
            <a:r>
              <a:rPr lang="ru-RU" sz="1600" b="1" dirty="0" smtClean="0"/>
              <a:t>2019 </a:t>
            </a:r>
            <a:r>
              <a:rPr lang="ru-RU" sz="1600" b="1" dirty="0"/>
              <a:t>году.</a:t>
            </a:r>
            <a:endParaRPr lang="ru-RU" sz="1600" dirty="0"/>
          </a:p>
        </p:txBody>
      </p:sp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val="2779678829"/>
              </p:ext>
            </p:extLst>
          </p:nvPr>
        </p:nvGraphicFramePr>
        <p:xfrm>
          <a:off x="1619672" y="1131590"/>
          <a:ext cx="6768752" cy="40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5" name="Picture 4" descr="D:\Desktop\Рабочие документы\Рисунок1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90"/>
            <a:ext cx="1083469" cy="1277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6802994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267494"/>
            <a:ext cx="8229600" cy="857250"/>
          </a:xfrm>
        </p:spPr>
        <p:txBody>
          <a:bodyPr>
            <a:noAutofit/>
          </a:bodyPr>
          <a:lstStyle/>
          <a:p>
            <a:r>
              <a:rPr lang="ru-RU" sz="2200" b="1" dirty="0" smtClean="0"/>
              <a:t>Принято граждан на личных приемах главой муниципального образования Щербиновский район и его заместителями в каждом квартале в 2019 года </a:t>
            </a:r>
            <a:endParaRPr lang="ru-RU" sz="2200" dirty="0"/>
          </a:p>
        </p:txBody>
      </p:sp>
      <p:graphicFrame>
        <p:nvGraphicFramePr>
          <p:cNvPr id="5" name="Объект 4"/>
          <p:cNvGraphicFramePr>
            <a:graphicFrameLocks noGrp="1" noChangeAspect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09411853"/>
              </p:ext>
            </p:extLst>
          </p:nvPr>
        </p:nvGraphicFramePr>
        <p:xfrm>
          <a:off x="0" y="1461393"/>
          <a:ext cx="8927990" cy="368210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4" name="Picture 4" descr="D:\Desktop\Рабочие документы\Рисунок1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90"/>
            <a:ext cx="1083469" cy="1277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898472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123478"/>
            <a:ext cx="8229600" cy="857250"/>
          </a:xfrm>
        </p:spPr>
        <p:txBody>
          <a:bodyPr>
            <a:normAutofit/>
          </a:bodyPr>
          <a:lstStyle/>
          <a:p>
            <a:r>
              <a:rPr lang="ru-RU" sz="2200" b="1" dirty="0" smtClean="0"/>
              <a:t>Принято граждан в администрации муниципального образования Щербиновский район руководством в 2019 году</a:t>
            </a:r>
            <a:endParaRPr lang="ru-RU" sz="2200" b="1" dirty="0"/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37526550"/>
              </p:ext>
            </p:extLst>
          </p:nvPr>
        </p:nvGraphicFramePr>
        <p:xfrm>
          <a:off x="395536" y="1491630"/>
          <a:ext cx="8229600" cy="33940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6" name="Picture 4" descr="D:\Desktop\Рабочие документы\Рисунок1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90"/>
            <a:ext cx="1083469" cy="1277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96951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14425" y="2211710"/>
            <a:ext cx="8496944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/>
              <a:t>	Информация </a:t>
            </a:r>
            <a:r>
              <a:rPr lang="ru-RU" dirty="0"/>
              <a:t>о приемах граждан, примеры работы администрации муниципального образования Щербиновский район с обращениями граждан, с населением публикуется в местной районной газете «Щербиновский курьер», на официальном сайте администрации муниципального образования Щербиновский район </a:t>
            </a:r>
            <a:r>
              <a:rPr lang="en-US" u="sng" dirty="0">
                <a:hlinkClick r:id="rId2"/>
              </a:rPr>
              <a:t>www</a:t>
            </a:r>
            <a:r>
              <a:rPr lang="ru-RU" u="sng" dirty="0">
                <a:hlinkClick r:id="rId2"/>
              </a:rPr>
              <a:t>.staradm.ru</a:t>
            </a:r>
            <a:r>
              <a:rPr lang="ru-RU" dirty="0"/>
              <a:t>, в </a:t>
            </a:r>
            <a:r>
              <a:rPr lang="ru-RU" dirty="0" smtClean="0"/>
              <a:t>социальных сетях: </a:t>
            </a:r>
            <a:r>
              <a:rPr lang="ru-RU" dirty="0"/>
              <a:t>одноклассники в группе «Администрация Щербиновского района», </a:t>
            </a:r>
            <a:r>
              <a:rPr lang="ru-RU" dirty="0" err="1"/>
              <a:t>фейсбук</a:t>
            </a:r>
            <a:r>
              <a:rPr lang="ru-RU" dirty="0"/>
              <a:t> в профиле Сергей </a:t>
            </a:r>
            <a:r>
              <a:rPr lang="ru-RU" dirty="0" smtClean="0"/>
              <a:t>Цирульник, а </a:t>
            </a:r>
            <a:r>
              <a:rPr lang="ru-RU" dirty="0"/>
              <a:t>т</a:t>
            </a:r>
            <a:r>
              <a:rPr lang="ru-RU" dirty="0" smtClean="0"/>
              <a:t>ак же в 2019 году создан новый официальный аккаунт главы муниципального образования Щербиновский район в социальной сети </a:t>
            </a:r>
            <a:r>
              <a:rPr lang="ru-RU" dirty="0" err="1" smtClean="0"/>
              <a:t>инстаграм</a:t>
            </a:r>
            <a:r>
              <a:rPr lang="ru-RU" dirty="0" smtClean="0"/>
              <a:t>, где регулярно публикуется информация о деятельности администрации, и других значимых событиях района.</a:t>
            </a:r>
            <a:endParaRPr lang="ru-RU" dirty="0"/>
          </a:p>
        </p:txBody>
      </p:sp>
      <p:pic>
        <p:nvPicPr>
          <p:cNvPr id="3" name="Picture 4" descr="D:\Desktop\Рабочие документы\Рисунок1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90"/>
            <a:ext cx="1083469" cy="1277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https://us.123rf.com/450wm/yupiramos/yupiramos1706/yupiramos170636709/81133743-news-paper-news-icon-vector-illustration-design-isolated.jpg?ver=6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163" t="-766" r="16935" b="11537"/>
          <a:stretch/>
        </p:blipFill>
        <p:spPr bwMode="auto">
          <a:xfrm>
            <a:off x="3779912" y="97089"/>
            <a:ext cx="1404000" cy="208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941939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618560"/>
            <a:ext cx="8229600" cy="857250"/>
          </a:xfrm>
        </p:spPr>
        <p:txBody>
          <a:bodyPr>
            <a:noAutofit/>
          </a:bodyPr>
          <a:lstStyle/>
          <a:p>
            <a:r>
              <a:rPr lang="ru-RU" sz="2200" b="1" dirty="0"/>
              <a:t>Обращения, полученные в </a:t>
            </a:r>
            <a:r>
              <a:rPr lang="ru-RU" sz="2200" b="1" dirty="0" smtClean="0"/>
              <a:t>ходе проведения </a:t>
            </a:r>
            <a:r>
              <a:rPr lang="ru-RU" sz="2200" b="1" dirty="0"/>
              <a:t>выездных приемов главой муниципального образования Щербиновский </a:t>
            </a:r>
            <a:r>
              <a:rPr lang="ru-RU" sz="2200" b="1" dirty="0" smtClean="0"/>
              <a:t>район </a:t>
            </a:r>
            <a:br>
              <a:rPr lang="ru-RU" sz="2200" b="1" dirty="0" smtClean="0"/>
            </a:br>
            <a:r>
              <a:rPr lang="ru-RU" sz="2200" b="1" dirty="0" smtClean="0"/>
              <a:t>в 2019 году</a:t>
            </a:r>
            <a:endParaRPr lang="ru-RU" sz="2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200150"/>
            <a:ext cx="8435280" cy="4035895"/>
          </a:xfrm>
        </p:spPr>
        <p:txBody>
          <a:bodyPr/>
          <a:lstStyle/>
          <a:p>
            <a:endParaRPr lang="ru-RU" dirty="0" smtClean="0"/>
          </a:p>
          <a:p>
            <a:endParaRPr lang="ru-RU" dirty="0"/>
          </a:p>
        </p:txBody>
      </p:sp>
      <p:pic>
        <p:nvPicPr>
          <p:cNvPr id="5" name="Picture 4" descr="D:\Desktop\Рабочие документы\Рисунок1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90"/>
            <a:ext cx="1083469" cy="1277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10" name="Объект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09098927"/>
              </p:ext>
            </p:extLst>
          </p:nvPr>
        </p:nvGraphicFramePr>
        <p:xfrm>
          <a:off x="318168" y="1664672"/>
          <a:ext cx="8507664" cy="34563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6125548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1359</TotalTime>
  <Words>215</Words>
  <Application>Microsoft Office PowerPoint</Application>
  <PresentationFormat>Экран (16:9)</PresentationFormat>
  <Paragraphs>88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Тема Office</vt:lpstr>
      <vt:lpstr>Презентация PowerPoint</vt:lpstr>
      <vt:lpstr> Администрацией муниципального образования Щербиновский район работа с предложениями, заявлениями, жалобами граждан ведется в соответствии с Конституцией Российской Федерации, Федеральным законом от 2 мая 2006 года № 59-ФЗ «О порядке рассмотрения обращений граждан Российской Федерации», Законом Краснодарского края от 28 июня 2007 года № 1270-КЗ «О дополнительных гарантиях реализации права граждан на обращения в Краснодарском крае», Порядком работы с обращениями граждан в администрации муниципального образования Щербиновский район, утвержденным постановлением администрации муниципального образования Щербиновский район от 29 октября 2018 года № 499 и Сборником методических рекомендаций и документов, утвержденным Администрацией Президента Российской Федерации от 27 марта 2014 № А1- 1505, а так же велась работа по реализации положения Указа Президента Российской Федерации от 17 апреля 2017 года № 171 «О мониторинге и анализе результатов рассмотрения обращений граждан и организаций». Администрация муниципального образования Щербиновский район  обеспечивает права граждан, реализуя их через проведение личных приемов граждан главой муниципального образования Щербиновский район и его заместителями, в том числе и выездных, организацию встреч с трудовыми коллективами и жителями сельских поселений Щербиновского района, посредством Интернет-ресурса (обращения на официальный сайт, на электронную почту), посредством телефона «горячей линии», через средства массовой информации. </vt:lpstr>
      <vt:lpstr>Презентация PowerPoint</vt:lpstr>
      <vt:lpstr>Презентация PowerPoint</vt:lpstr>
      <vt:lpstr>Презентация PowerPoint</vt:lpstr>
      <vt:lpstr>Принято граждан на личных приемах главой муниципального образования Щербиновский район и его заместителями в каждом квартале в 2019 года </vt:lpstr>
      <vt:lpstr>Принято граждан в администрации муниципального образования Щербиновский район руководством в 2019 году</vt:lpstr>
      <vt:lpstr>Презентация PowerPoint</vt:lpstr>
      <vt:lpstr>Обращения, полученные в ходе проведения выездных приемов главой муниципального образования Щербиновский район  в 2019 году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Евгений Шапарь</dc:creator>
  <cp:lastModifiedBy>Левшукова Татьяна</cp:lastModifiedBy>
  <cp:revision>88</cp:revision>
  <cp:lastPrinted>2020-01-14T13:42:11Z</cp:lastPrinted>
  <dcterms:created xsi:type="dcterms:W3CDTF">2019-11-13T11:10:21Z</dcterms:created>
  <dcterms:modified xsi:type="dcterms:W3CDTF">2020-01-15T07:24:09Z</dcterms:modified>
</cp:coreProperties>
</file>