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sldIdLst>
    <p:sldId id="256" r:id="rId2"/>
    <p:sldId id="257" r:id="rId3"/>
    <p:sldId id="258" r:id="rId4"/>
    <p:sldId id="259" r:id="rId5"/>
    <p:sldId id="277" r:id="rId6"/>
    <p:sldId id="278" r:id="rId7"/>
    <p:sldId id="260" r:id="rId8"/>
    <p:sldId id="280" r:id="rId9"/>
    <p:sldId id="281" r:id="rId10"/>
    <p:sldId id="282" r:id="rId11"/>
    <p:sldId id="279" r:id="rId12"/>
    <p:sldId id="261" r:id="rId13"/>
    <p:sldId id="264" r:id="rId14"/>
    <p:sldId id="265" r:id="rId15"/>
    <p:sldId id="266" r:id="rId16"/>
    <p:sldId id="263" r:id="rId17"/>
    <p:sldId id="267" r:id="rId18"/>
    <p:sldId id="268" r:id="rId19"/>
    <p:sldId id="269" r:id="rId20"/>
    <p:sldId id="270" r:id="rId21"/>
    <p:sldId id="271" r:id="rId22"/>
    <p:sldId id="272" r:id="rId23"/>
    <p:sldId id="273" r:id="rId24"/>
    <p:sldId id="274" r:id="rId25"/>
    <p:sldId id="275" r:id="rId26"/>
    <p:sldId id="276" r:id="rId27"/>
  </p:sldIdLst>
  <p:sldSz cx="6858000" cy="9144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E1FF"/>
    <a:srgbClr val="E8CAAA"/>
    <a:srgbClr val="FF8585"/>
    <a:srgbClr val="FF8B8B"/>
    <a:srgbClr val="A59A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75" d="100"/>
          <a:sy n="75" d="100"/>
        </p:scale>
        <p:origin x="-3942" y="-46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Лист1!$A$2</c:f>
              <c:strCache>
                <c:ptCount val="1"/>
                <c:pt idx="0">
                  <c:v>Налоговые доходы</c:v>
                </c:pt>
              </c:strCache>
            </c:strRef>
          </c:tx>
          <c:invertIfNegative val="0"/>
          <c:cat>
            <c:strRef>
              <c:f>Лист1!$B$1:$C$1</c:f>
              <c:strCache>
                <c:ptCount val="2"/>
                <c:pt idx="0">
                  <c:v>2017 год</c:v>
                </c:pt>
                <c:pt idx="1">
                  <c:v>2018 год</c:v>
                </c:pt>
              </c:strCache>
            </c:strRef>
          </c:cat>
          <c:val>
            <c:numRef>
              <c:f>Лист1!$B$2:$C$2</c:f>
              <c:numCache>
                <c:formatCode>General</c:formatCode>
                <c:ptCount val="2"/>
                <c:pt idx="0">
                  <c:v>209.6</c:v>
                </c:pt>
                <c:pt idx="1">
                  <c:v>194.9</c:v>
                </c:pt>
              </c:numCache>
            </c:numRef>
          </c:val>
        </c:ser>
        <c:ser>
          <c:idx val="1"/>
          <c:order val="1"/>
          <c:tx>
            <c:strRef>
              <c:f>Лист1!$A$3</c:f>
              <c:strCache>
                <c:ptCount val="1"/>
                <c:pt idx="0">
                  <c:v>Неналоговые доходы</c:v>
                </c:pt>
              </c:strCache>
            </c:strRef>
          </c:tx>
          <c:spPr>
            <a:solidFill>
              <a:schemeClr val="tx2">
                <a:lumMod val="20000"/>
                <a:lumOff val="80000"/>
              </a:schemeClr>
            </a:solidFill>
          </c:spPr>
          <c:invertIfNegative val="0"/>
          <c:cat>
            <c:strRef>
              <c:f>Лист1!$B$1:$C$1</c:f>
              <c:strCache>
                <c:ptCount val="2"/>
                <c:pt idx="0">
                  <c:v>2017 год</c:v>
                </c:pt>
                <c:pt idx="1">
                  <c:v>2018 год</c:v>
                </c:pt>
              </c:strCache>
            </c:strRef>
          </c:cat>
          <c:val>
            <c:numRef>
              <c:f>Лист1!$B$3:$C$3</c:f>
              <c:numCache>
                <c:formatCode>General</c:formatCode>
                <c:ptCount val="2"/>
                <c:pt idx="0">
                  <c:v>20.5</c:v>
                </c:pt>
                <c:pt idx="1">
                  <c:v>33.4</c:v>
                </c:pt>
              </c:numCache>
            </c:numRef>
          </c:val>
        </c:ser>
        <c:dLbls>
          <c:showLegendKey val="0"/>
          <c:showVal val="0"/>
          <c:showCatName val="0"/>
          <c:showSerName val="0"/>
          <c:showPercent val="0"/>
          <c:showBubbleSize val="0"/>
        </c:dLbls>
        <c:gapWidth val="150"/>
        <c:shape val="cylinder"/>
        <c:axId val="36024320"/>
        <c:axId val="104200384"/>
        <c:axId val="0"/>
      </c:bar3DChart>
      <c:catAx>
        <c:axId val="36024320"/>
        <c:scaling>
          <c:orientation val="minMax"/>
        </c:scaling>
        <c:delete val="0"/>
        <c:axPos val="b"/>
        <c:numFmt formatCode="General" sourceLinked="1"/>
        <c:majorTickMark val="out"/>
        <c:minorTickMark val="none"/>
        <c:tickLblPos val="nextTo"/>
        <c:txPr>
          <a:bodyPr/>
          <a:lstStyle/>
          <a:p>
            <a:pPr>
              <a:defRPr sz="1000"/>
            </a:pPr>
            <a:endParaRPr lang="ru-RU"/>
          </a:p>
        </c:txPr>
        <c:crossAx val="104200384"/>
        <c:crosses val="autoZero"/>
        <c:auto val="1"/>
        <c:lblAlgn val="ctr"/>
        <c:lblOffset val="100"/>
        <c:noMultiLvlLbl val="0"/>
      </c:catAx>
      <c:valAx>
        <c:axId val="104200384"/>
        <c:scaling>
          <c:orientation val="minMax"/>
        </c:scaling>
        <c:delete val="0"/>
        <c:axPos val="l"/>
        <c:majorGridlines/>
        <c:numFmt formatCode="General" sourceLinked="1"/>
        <c:majorTickMark val="out"/>
        <c:minorTickMark val="none"/>
        <c:tickLblPos val="nextTo"/>
        <c:txPr>
          <a:bodyPr/>
          <a:lstStyle/>
          <a:p>
            <a:pPr>
              <a:defRPr sz="1000"/>
            </a:pPr>
            <a:endParaRPr lang="ru-RU"/>
          </a:p>
        </c:txPr>
        <c:crossAx val="36024320"/>
        <c:crosses val="autoZero"/>
        <c:crossBetween val="between"/>
      </c:valAx>
    </c:plotArea>
    <c:legend>
      <c:legendPos val="b"/>
      <c:layout/>
      <c:overlay val="0"/>
      <c:txPr>
        <a:bodyPr/>
        <a:lstStyle/>
        <a:p>
          <a:pPr>
            <a:defRPr sz="1000"/>
          </a:pPr>
          <a:endParaRPr lang="ru-RU"/>
        </a:p>
      </c:txPr>
    </c:legend>
    <c:plotVisOnly val="1"/>
    <c:dispBlanksAs val="gap"/>
    <c:showDLblsOverMax val="0"/>
  </c:chart>
  <c:txPr>
    <a:bodyPr/>
    <a:lstStyle/>
    <a:p>
      <a:pPr>
        <a:defRPr sz="1800"/>
      </a:pPr>
      <a:endParaRPr lang="ru-RU"/>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760EBB-D412-4500-9084-BE64E28EB056}" type="doc">
      <dgm:prSet loTypeId="urn:microsoft.com/office/officeart/2005/8/layout/hierarchy4" loCatId="hierarchy" qsTypeId="urn:microsoft.com/office/officeart/2005/8/quickstyle/3d2" qsCatId="3D" csTypeId="urn:microsoft.com/office/officeart/2005/8/colors/accent6_1" csCatId="accent6" phldr="1"/>
      <dgm:spPr/>
      <dgm:t>
        <a:bodyPr/>
        <a:lstStyle/>
        <a:p>
          <a:endParaRPr lang="ru-RU"/>
        </a:p>
      </dgm:t>
    </dgm:pt>
    <dgm:pt modelId="{DBFF325D-62DF-48F6-B940-D262D7211A7C}">
      <dgm:prSet phldrT="[Текст]"/>
      <dgm:spPr>
        <a:gradFill rotWithShape="0">
          <a:gsLst>
            <a:gs pos="0">
              <a:srgbClr val="FFEFD1"/>
            </a:gs>
            <a:gs pos="64999">
              <a:srgbClr val="F0EBD5"/>
            </a:gs>
            <a:gs pos="100000">
              <a:srgbClr val="D1C39F"/>
            </a:gs>
          </a:gsLst>
          <a:lin ang="16200000" scaled="0"/>
        </a:gradFill>
      </dgm:spPr>
      <dgm:t>
        <a:bodyPr/>
        <a:lstStyle/>
        <a:p>
          <a:r>
            <a:rPr lang="ru-RU" b="1" cap="none" spc="0" dirty="0" smtClean="0">
              <a:ln w="18000">
                <a:noFill/>
                <a:prstDash val="solid"/>
                <a:miter lim="800000"/>
              </a:ln>
              <a:solidFill>
                <a:srgbClr val="FF0000"/>
              </a:solidFill>
              <a:effectLst>
                <a:outerShdw blurRad="25500" dist="23000" dir="7020000" algn="tl">
                  <a:srgbClr val="000000">
                    <a:alpha val="50000"/>
                  </a:srgbClr>
                </a:outerShdw>
              </a:effectLst>
            </a:rPr>
            <a:t>СУЩНОСТЬ БЮДЖЕТА</a:t>
          </a:r>
          <a:r>
            <a:rPr lang="ru-RU" dirty="0" smtClean="0"/>
            <a:t/>
          </a:r>
          <a:br>
            <a:rPr lang="ru-RU" dirty="0" smtClean="0"/>
          </a:br>
          <a:r>
            <a:rPr lang="ru-RU" dirty="0" smtClean="0"/>
            <a:t>форма образования и расходования  денежных средств, </a:t>
          </a:r>
          <a:br>
            <a:rPr lang="ru-RU" dirty="0" smtClean="0"/>
          </a:br>
          <a:r>
            <a:rPr lang="ru-RU" dirty="0" smtClean="0"/>
            <a:t>предназначенная для финансового обеспечения  задач и функций</a:t>
          </a:r>
          <a:br>
            <a:rPr lang="ru-RU" dirty="0" smtClean="0"/>
          </a:br>
          <a:r>
            <a:rPr lang="ru-RU" dirty="0" smtClean="0"/>
            <a:t> органов местного самоуправления</a:t>
          </a:r>
          <a:endParaRPr lang="ru-RU" dirty="0"/>
        </a:p>
      </dgm:t>
    </dgm:pt>
    <dgm:pt modelId="{D705B9D2-594F-437A-8FDC-77BB2C296F98}" type="parTrans" cxnId="{5F60DA23-D936-4C62-9018-B77B84CE281A}">
      <dgm:prSet/>
      <dgm:spPr/>
      <dgm:t>
        <a:bodyPr/>
        <a:lstStyle/>
        <a:p>
          <a:endParaRPr lang="ru-RU"/>
        </a:p>
      </dgm:t>
    </dgm:pt>
    <dgm:pt modelId="{6506FA2C-F143-4B53-BC6A-150EC5553A4D}" type="sibTrans" cxnId="{5F60DA23-D936-4C62-9018-B77B84CE281A}">
      <dgm:prSet/>
      <dgm:spPr/>
      <dgm:t>
        <a:bodyPr/>
        <a:lstStyle/>
        <a:p>
          <a:endParaRPr lang="ru-RU"/>
        </a:p>
      </dgm:t>
    </dgm:pt>
    <dgm:pt modelId="{104B30F1-4A4C-441C-8933-A71C97976C12}">
      <dgm:prSet phldrT="[Текст]"/>
      <dgm:spPr>
        <a:gradFill rotWithShape="0">
          <a:gsLst>
            <a:gs pos="0">
              <a:srgbClr val="FFEFD1"/>
            </a:gs>
            <a:gs pos="64999">
              <a:srgbClr val="F0EBD5"/>
            </a:gs>
            <a:gs pos="100000">
              <a:srgbClr val="D1C39F"/>
            </a:gs>
          </a:gsLst>
          <a:lin ang="16200000" scaled="0"/>
        </a:gradFill>
      </dgm:spPr>
      <dgm:t>
        <a:bodyPr anchor="t" anchorCtr="0"/>
        <a:lstStyle/>
        <a:p>
          <a:r>
            <a:rPr lang="ru-RU" b="1" cap="none" spc="0" dirty="0" smtClean="0">
              <a:ln w="18000">
                <a:noFill/>
                <a:prstDash val="solid"/>
                <a:miter lim="800000"/>
              </a:ln>
              <a:solidFill>
                <a:srgbClr val="FF0000"/>
              </a:solidFill>
              <a:effectLst>
                <a:outerShdw blurRad="25500" dist="23000" dir="7020000" algn="tl">
                  <a:srgbClr val="000000">
                    <a:alpha val="50000"/>
                  </a:srgbClr>
                </a:outerShdw>
              </a:effectLst>
            </a:rPr>
            <a:t>ДОХОДЫ</a:t>
          </a:r>
          <a:r>
            <a:rPr lang="ru-RU"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ru-RU" dirty="0" smtClean="0"/>
            <a:t/>
          </a:r>
          <a:br>
            <a:rPr lang="ru-RU" dirty="0" smtClean="0"/>
          </a:br>
          <a:r>
            <a:rPr lang="ru-RU" dirty="0" smtClean="0"/>
            <a:t>поступающие в бюджет денежные средства (налоги юридических и физических лиц, штрафы, платежи и сборы, финансовая помощь)</a:t>
          </a:r>
          <a:endParaRPr lang="ru-RU" dirty="0"/>
        </a:p>
      </dgm:t>
    </dgm:pt>
    <dgm:pt modelId="{B6BADC57-CA44-440A-9836-5AD5F76C0E6E}" type="parTrans" cxnId="{8DA2C4F9-00EA-4C8C-A948-5F0B986C672C}">
      <dgm:prSet/>
      <dgm:spPr/>
      <dgm:t>
        <a:bodyPr/>
        <a:lstStyle/>
        <a:p>
          <a:endParaRPr lang="ru-RU"/>
        </a:p>
      </dgm:t>
    </dgm:pt>
    <dgm:pt modelId="{D57FD2B8-F3C6-4384-8426-F9F0B082C371}" type="sibTrans" cxnId="{8DA2C4F9-00EA-4C8C-A948-5F0B986C672C}">
      <dgm:prSet/>
      <dgm:spPr/>
      <dgm:t>
        <a:bodyPr/>
        <a:lstStyle/>
        <a:p>
          <a:endParaRPr lang="ru-RU"/>
        </a:p>
      </dgm:t>
    </dgm:pt>
    <dgm:pt modelId="{C4EE411D-CDD2-41B9-A807-6724DCDD0229}">
      <dgm:prSet phldrT="[Текст]"/>
      <dgm:spPr>
        <a:gradFill rotWithShape="0">
          <a:gsLst>
            <a:gs pos="0">
              <a:srgbClr val="FFEFD1"/>
            </a:gs>
            <a:gs pos="64999">
              <a:srgbClr val="F0EBD5"/>
            </a:gs>
            <a:gs pos="100000">
              <a:srgbClr val="D1C39F"/>
            </a:gs>
          </a:gsLst>
          <a:lin ang="16200000" scaled="0"/>
        </a:gradFill>
      </dgm:spPr>
      <dgm:t>
        <a:bodyPr anchor="t" anchorCtr="0"/>
        <a:lstStyle/>
        <a:p>
          <a:r>
            <a:rPr lang="ru-RU" b="1" cap="none" spc="0" dirty="0" smtClean="0">
              <a:ln w="18000">
                <a:noFill/>
                <a:prstDash val="solid"/>
                <a:miter lim="800000"/>
              </a:ln>
              <a:solidFill>
                <a:srgbClr val="FF0000"/>
              </a:solidFill>
              <a:effectLst>
                <a:outerShdw blurRad="25500" dist="23000" dir="7020000" algn="tl">
                  <a:srgbClr val="000000">
                    <a:alpha val="50000"/>
                  </a:srgbClr>
                </a:outerShdw>
              </a:effectLst>
            </a:rPr>
            <a:t>РАСХОДЫ</a:t>
          </a:r>
          <a:r>
            <a:rPr lang="ru-RU"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ru-RU" dirty="0" smtClean="0"/>
            <a:t/>
          </a:r>
          <a:br>
            <a:rPr lang="ru-RU" dirty="0" smtClean="0"/>
          </a:br>
          <a:r>
            <a:rPr lang="ru-RU" dirty="0" smtClean="0"/>
            <a:t>выплачиваемые из бюджета денежные средства</a:t>
          </a:r>
          <a:br>
            <a:rPr lang="ru-RU" dirty="0" smtClean="0"/>
          </a:br>
          <a:r>
            <a:rPr lang="ru-RU" dirty="0" smtClean="0"/>
            <a:t>(содержание муниципальных учреждений)</a:t>
          </a:r>
          <a:endParaRPr lang="ru-RU" dirty="0"/>
        </a:p>
      </dgm:t>
    </dgm:pt>
    <dgm:pt modelId="{7AEA6CBF-9F0B-418D-BDEA-80B327C1054E}" type="parTrans" cxnId="{3104A9D4-1600-45C2-9D0B-96C8AB4BCC9C}">
      <dgm:prSet/>
      <dgm:spPr/>
      <dgm:t>
        <a:bodyPr/>
        <a:lstStyle/>
        <a:p>
          <a:endParaRPr lang="ru-RU"/>
        </a:p>
      </dgm:t>
    </dgm:pt>
    <dgm:pt modelId="{C33476DD-E804-4B9A-83BF-F02A6E9AF039}" type="sibTrans" cxnId="{3104A9D4-1600-45C2-9D0B-96C8AB4BCC9C}">
      <dgm:prSet/>
      <dgm:spPr/>
      <dgm:t>
        <a:bodyPr/>
        <a:lstStyle/>
        <a:p>
          <a:endParaRPr lang="ru-RU"/>
        </a:p>
      </dgm:t>
    </dgm:pt>
    <dgm:pt modelId="{3793BBBC-A1B8-4815-BEFF-B0A7B3CB7635}" type="pres">
      <dgm:prSet presAssocID="{0D760EBB-D412-4500-9084-BE64E28EB056}" presName="Name0" presStyleCnt="0">
        <dgm:presLayoutVars>
          <dgm:chPref val="1"/>
          <dgm:dir/>
          <dgm:animOne val="branch"/>
          <dgm:animLvl val="lvl"/>
          <dgm:resizeHandles/>
        </dgm:presLayoutVars>
      </dgm:prSet>
      <dgm:spPr/>
      <dgm:t>
        <a:bodyPr/>
        <a:lstStyle/>
        <a:p>
          <a:endParaRPr lang="ru-RU"/>
        </a:p>
      </dgm:t>
    </dgm:pt>
    <dgm:pt modelId="{A03A2B6D-F3FC-4DF5-BB61-197934929DE4}" type="pres">
      <dgm:prSet presAssocID="{DBFF325D-62DF-48F6-B940-D262D7211A7C}" presName="vertOne" presStyleCnt="0"/>
      <dgm:spPr/>
    </dgm:pt>
    <dgm:pt modelId="{4F117571-8296-4F8C-8A69-748F4B360DF1}" type="pres">
      <dgm:prSet presAssocID="{DBFF325D-62DF-48F6-B940-D262D7211A7C}" presName="txOne" presStyleLbl="node0" presStyleIdx="0" presStyleCnt="1">
        <dgm:presLayoutVars>
          <dgm:chPref val="3"/>
        </dgm:presLayoutVars>
      </dgm:prSet>
      <dgm:spPr/>
      <dgm:t>
        <a:bodyPr/>
        <a:lstStyle/>
        <a:p>
          <a:endParaRPr lang="ru-RU"/>
        </a:p>
      </dgm:t>
    </dgm:pt>
    <dgm:pt modelId="{E8ADAC20-505B-4CC7-AE41-3B73A6AE27BC}" type="pres">
      <dgm:prSet presAssocID="{DBFF325D-62DF-48F6-B940-D262D7211A7C}" presName="parTransOne" presStyleCnt="0"/>
      <dgm:spPr/>
    </dgm:pt>
    <dgm:pt modelId="{172BB490-CE34-41AA-B8FA-C476AFF9F504}" type="pres">
      <dgm:prSet presAssocID="{DBFF325D-62DF-48F6-B940-D262D7211A7C}" presName="horzOne" presStyleCnt="0"/>
      <dgm:spPr/>
    </dgm:pt>
    <dgm:pt modelId="{216D8BA1-4144-4781-B8F6-DA2F135B1EAF}" type="pres">
      <dgm:prSet presAssocID="{104B30F1-4A4C-441C-8933-A71C97976C12}" presName="vertTwo" presStyleCnt="0"/>
      <dgm:spPr/>
    </dgm:pt>
    <dgm:pt modelId="{661F05CC-9865-4F58-9B6C-632099E1DEEF}" type="pres">
      <dgm:prSet presAssocID="{104B30F1-4A4C-441C-8933-A71C97976C12}" presName="txTwo" presStyleLbl="node2" presStyleIdx="0" presStyleCnt="2" custLinFactNeighborX="-77" custLinFactNeighborY="-835">
        <dgm:presLayoutVars>
          <dgm:chPref val="3"/>
        </dgm:presLayoutVars>
      </dgm:prSet>
      <dgm:spPr/>
      <dgm:t>
        <a:bodyPr/>
        <a:lstStyle/>
        <a:p>
          <a:endParaRPr lang="ru-RU"/>
        </a:p>
      </dgm:t>
    </dgm:pt>
    <dgm:pt modelId="{247A186C-148D-4F5A-B880-F789A18E3D10}" type="pres">
      <dgm:prSet presAssocID="{104B30F1-4A4C-441C-8933-A71C97976C12}" presName="horzTwo" presStyleCnt="0"/>
      <dgm:spPr/>
    </dgm:pt>
    <dgm:pt modelId="{17A918F4-F60C-46C2-82D5-09D6FEF0630E}" type="pres">
      <dgm:prSet presAssocID="{D57FD2B8-F3C6-4384-8426-F9F0B082C371}" presName="sibSpaceTwo" presStyleCnt="0"/>
      <dgm:spPr/>
    </dgm:pt>
    <dgm:pt modelId="{070310F1-14EB-47CE-99AE-4BFD627F5C0B}" type="pres">
      <dgm:prSet presAssocID="{C4EE411D-CDD2-41B9-A807-6724DCDD0229}" presName="vertTwo" presStyleCnt="0"/>
      <dgm:spPr/>
    </dgm:pt>
    <dgm:pt modelId="{D9A9D40D-EAD3-4DE5-A6DD-11DC61F1CC73}" type="pres">
      <dgm:prSet presAssocID="{C4EE411D-CDD2-41B9-A807-6724DCDD0229}" presName="txTwo" presStyleLbl="node2" presStyleIdx="1" presStyleCnt="2">
        <dgm:presLayoutVars>
          <dgm:chPref val="3"/>
        </dgm:presLayoutVars>
      </dgm:prSet>
      <dgm:spPr/>
      <dgm:t>
        <a:bodyPr/>
        <a:lstStyle/>
        <a:p>
          <a:endParaRPr lang="ru-RU"/>
        </a:p>
      </dgm:t>
    </dgm:pt>
    <dgm:pt modelId="{A588C988-E1E0-4AC6-A01F-04120A0874C7}" type="pres">
      <dgm:prSet presAssocID="{C4EE411D-CDD2-41B9-A807-6724DCDD0229}" presName="horzTwo" presStyleCnt="0"/>
      <dgm:spPr/>
    </dgm:pt>
  </dgm:ptLst>
  <dgm:cxnLst>
    <dgm:cxn modelId="{6049AF97-5D44-442F-BC37-E5C5BE3EE14D}" type="presOf" srcId="{DBFF325D-62DF-48F6-B940-D262D7211A7C}" destId="{4F117571-8296-4F8C-8A69-748F4B360DF1}" srcOrd="0" destOrd="0" presId="urn:microsoft.com/office/officeart/2005/8/layout/hierarchy4"/>
    <dgm:cxn modelId="{52CED29A-8B6E-4F8A-B3F2-A387F8E17D69}" type="presOf" srcId="{104B30F1-4A4C-441C-8933-A71C97976C12}" destId="{661F05CC-9865-4F58-9B6C-632099E1DEEF}" srcOrd="0" destOrd="0" presId="urn:microsoft.com/office/officeart/2005/8/layout/hierarchy4"/>
    <dgm:cxn modelId="{6FDEC665-5C5F-4512-84D6-26697446DF9E}" type="presOf" srcId="{C4EE411D-CDD2-41B9-A807-6724DCDD0229}" destId="{D9A9D40D-EAD3-4DE5-A6DD-11DC61F1CC73}" srcOrd="0" destOrd="0" presId="urn:microsoft.com/office/officeart/2005/8/layout/hierarchy4"/>
    <dgm:cxn modelId="{3104A9D4-1600-45C2-9D0B-96C8AB4BCC9C}" srcId="{DBFF325D-62DF-48F6-B940-D262D7211A7C}" destId="{C4EE411D-CDD2-41B9-A807-6724DCDD0229}" srcOrd="1" destOrd="0" parTransId="{7AEA6CBF-9F0B-418D-BDEA-80B327C1054E}" sibTransId="{C33476DD-E804-4B9A-83BF-F02A6E9AF039}"/>
    <dgm:cxn modelId="{8DA2C4F9-00EA-4C8C-A948-5F0B986C672C}" srcId="{DBFF325D-62DF-48F6-B940-D262D7211A7C}" destId="{104B30F1-4A4C-441C-8933-A71C97976C12}" srcOrd="0" destOrd="0" parTransId="{B6BADC57-CA44-440A-9836-5AD5F76C0E6E}" sibTransId="{D57FD2B8-F3C6-4384-8426-F9F0B082C371}"/>
    <dgm:cxn modelId="{095AAA07-9E2B-41AE-B071-6C3E71190B26}" type="presOf" srcId="{0D760EBB-D412-4500-9084-BE64E28EB056}" destId="{3793BBBC-A1B8-4815-BEFF-B0A7B3CB7635}" srcOrd="0" destOrd="0" presId="urn:microsoft.com/office/officeart/2005/8/layout/hierarchy4"/>
    <dgm:cxn modelId="{5F60DA23-D936-4C62-9018-B77B84CE281A}" srcId="{0D760EBB-D412-4500-9084-BE64E28EB056}" destId="{DBFF325D-62DF-48F6-B940-D262D7211A7C}" srcOrd="0" destOrd="0" parTransId="{D705B9D2-594F-437A-8FDC-77BB2C296F98}" sibTransId="{6506FA2C-F143-4B53-BC6A-150EC5553A4D}"/>
    <dgm:cxn modelId="{BFEF605C-8B18-4196-9F5A-616E3D202C99}" type="presParOf" srcId="{3793BBBC-A1B8-4815-BEFF-B0A7B3CB7635}" destId="{A03A2B6D-F3FC-4DF5-BB61-197934929DE4}" srcOrd="0" destOrd="0" presId="urn:microsoft.com/office/officeart/2005/8/layout/hierarchy4"/>
    <dgm:cxn modelId="{938CDDBF-FE06-4AAB-980D-79C98EBCFD46}" type="presParOf" srcId="{A03A2B6D-F3FC-4DF5-BB61-197934929DE4}" destId="{4F117571-8296-4F8C-8A69-748F4B360DF1}" srcOrd="0" destOrd="0" presId="urn:microsoft.com/office/officeart/2005/8/layout/hierarchy4"/>
    <dgm:cxn modelId="{FBF48E6D-8167-40CC-80C0-90816B818833}" type="presParOf" srcId="{A03A2B6D-F3FC-4DF5-BB61-197934929DE4}" destId="{E8ADAC20-505B-4CC7-AE41-3B73A6AE27BC}" srcOrd="1" destOrd="0" presId="urn:microsoft.com/office/officeart/2005/8/layout/hierarchy4"/>
    <dgm:cxn modelId="{903B225F-E326-405D-AD06-54C5064B1464}" type="presParOf" srcId="{A03A2B6D-F3FC-4DF5-BB61-197934929DE4}" destId="{172BB490-CE34-41AA-B8FA-C476AFF9F504}" srcOrd="2" destOrd="0" presId="urn:microsoft.com/office/officeart/2005/8/layout/hierarchy4"/>
    <dgm:cxn modelId="{55E334A4-40E4-476C-BC67-63530405C9C7}" type="presParOf" srcId="{172BB490-CE34-41AA-B8FA-C476AFF9F504}" destId="{216D8BA1-4144-4781-B8F6-DA2F135B1EAF}" srcOrd="0" destOrd="0" presId="urn:microsoft.com/office/officeart/2005/8/layout/hierarchy4"/>
    <dgm:cxn modelId="{96B28CC2-5DB3-4523-91E6-2ACFDE62F30B}" type="presParOf" srcId="{216D8BA1-4144-4781-B8F6-DA2F135B1EAF}" destId="{661F05CC-9865-4F58-9B6C-632099E1DEEF}" srcOrd="0" destOrd="0" presId="urn:microsoft.com/office/officeart/2005/8/layout/hierarchy4"/>
    <dgm:cxn modelId="{7BF58BC4-0C1E-487A-AB8A-5E4ED5CA3D43}" type="presParOf" srcId="{216D8BA1-4144-4781-B8F6-DA2F135B1EAF}" destId="{247A186C-148D-4F5A-B880-F789A18E3D10}" srcOrd="1" destOrd="0" presId="urn:microsoft.com/office/officeart/2005/8/layout/hierarchy4"/>
    <dgm:cxn modelId="{BE9176BD-BCBD-4B0F-9BCB-60418B75E987}" type="presParOf" srcId="{172BB490-CE34-41AA-B8FA-C476AFF9F504}" destId="{17A918F4-F60C-46C2-82D5-09D6FEF0630E}" srcOrd="1" destOrd="0" presId="urn:microsoft.com/office/officeart/2005/8/layout/hierarchy4"/>
    <dgm:cxn modelId="{012F5CD5-7786-4406-AC81-0E3D4A54ED5E}" type="presParOf" srcId="{172BB490-CE34-41AA-B8FA-C476AFF9F504}" destId="{070310F1-14EB-47CE-99AE-4BFD627F5C0B}" srcOrd="2" destOrd="0" presId="urn:microsoft.com/office/officeart/2005/8/layout/hierarchy4"/>
    <dgm:cxn modelId="{B3144B7E-BDBA-44D5-9413-3019BF4BAB85}" type="presParOf" srcId="{070310F1-14EB-47CE-99AE-4BFD627F5C0B}" destId="{D9A9D40D-EAD3-4DE5-A6DD-11DC61F1CC73}" srcOrd="0" destOrd="0" presId="urn:microsoft.com/office/officeart/2005/8/layout/hierarchy4"/>
    <dgm:cxn modelId="{E2368576-CF84-4B67-9E5C-67A9D91F604B}" type="presParOf" srcId="{070310F1-14EB-47CE-99AE-4BFD627F5C0B}" destId="{A588C988-E1E0-4AC6-A01F-04120A0874C7}"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F09B9B-A4A8-48FE-9132-2C25F5777684}" type="doc">
      <dgm:prSet loTypeId="urn:microsoft.com/office/officeart/2005/8/layout/hierarchy4" loCatId="hierarchy" qsTypeId="urn:microsoft.com/office/officeart/2005/8/quickstyle/simple3" qsCatId="simple" csTypeId="urn:microsoft.com/office/officeart/2005/8/colors/accent6_1" csCatId="accent6" phldr="1"/>
      <dgm:spPr/>
      <dgm:t>
        <a:bodyPr/>
        <a:lstStyle/>
        <a:p>
          <a:endParaRPr lang="ru-RU"/>
        </a:p>
      </dgm:t>
    </dgm:pt>
    <dgm:pt modelId="{DE0EB5AB-2147-436D-8F20-BB8D9E22195D}">
      <dgm:prSet phldrT="[Текст]"/>
      <dgm:spPr>
        <a:gradFill rotWithShape="0">
          <a:gsLst>
            <a:gs pos="0">
              <a:srgbClr val="FFEFD1"/>
            </a:gs>
            <a:gs pos="64999">
              <a:srgbClr val="F0EBD5"/>
            </a:gs>
            <a:gs pos="100000">
              <a:srgbClr val="D1C39F"/>
            </a:gs>
          </a:gsLst>
          <a:lin ang="16200000" scaled="0"/>
        </a:gradFill>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Основные принципы организации бюджетной системы</a:t>
          </a:r>
          <a:endParaRPr lang="ru-RU"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E1CBDFAB-6985-49F8-8A71-CD3E8F54F6C1}" type="parTrans" cxnId="{D1D6D53C-2E0D-450B-9E1D-D00D678B8696}">
      <dgm:prSet/>
      <dgm:spPr/>
      <dgm:t>
        <a:bodyPr/>
        <a:lstStyle/>
        <a:p>
          <a:endParaRPr lang="ru-RU"/>
        </a:p>
      </dgm:t>
    </dgm:pt>
    <dgm:pt modelId="{16EAAEE9-5180-43F7-A238-3C909B64706B}" type="sibTrans" cxnId="{D1D6D53C-2E0D-450B-9E1D-D00D678B8696}">
      <dgm:prSet/>
      <dgm:spPr/>
      <dgm:t>
        <a:bodyPr/>
        <a:lstStyle/>
        <a:p>
          <a:endParaRPr lang="ru-RU"/>
        </a:p>
      </dgm:t>
    </dgm:pt>
    <dgm:pt modelId="{CA27A5B1-7567-4C62-AE80-2B02DE614DDC}">
      <dgm:prSet phldrT="[Текст]" custT="1"/>
      <dgm:spPr>
        <a:gradFill rotWithShape="0">
          <a:gsLst>
            <a:gs pos="0">
              <a:srgbClr val="FFEFD1"/>
            </a:gs>
            <a:gs pos="64999">
              <a:srgbClr val="F0EBD5"/>
            </a:gs>
            <a:gs pos="100000">
              <a:srgbClr val="D1C39F"/>
            </a:gs>
          </a:gsLst>
          <a:lin ang="16200000" scaled="0"/>
        </a:gradFill>
      </dgm:spPr>
      <dgm:t>
        <a:bodyPr anchor="t" anchorCtr="0"/>
        <a:lstStyle/>
        <a:p>
          <a:r>
            <a:rPr lang="ru-RU" sz="1200" b="1" dirty="0" smtClean="0"/>
            <a:t>Принцип единства бюджетной системы</a:t>
          </a:r>
          <a:endParaRPr lang="ru-RU" sz="1200" b="1" dirty="0"/>
        </a:p>
      </dgm:t>
    </dgm:pt>
    <dgm:pt modelId="{35633974-4EDC-4AC2-80D3-EEB9885B6A58}" type="parTrans" cxnId="{ACED45EF-AF8C-4E0A-A88C-D893D91FD17C}">
      <dgm:prSet/>
      <dgm:spPr/>
      <dgm:t>
        <a:bodyPr/>
        <a:lstStyle/>
        <a:p>
          <a:endParaRPr lang="ru-RU"/>
        </a:p>
      </dgm:t>
    </dgm:pt>
    <dgm:pt modelId="{7199152D-7F6E-47C9-A1C3-A119034FF8BE}" type="sibTrans" cxnId="{ACED45EF-AF8C-4E0A-A88C-D893D91FD17C}">
      <dgm:prSet/>
      <dgm:spPr/>
      <dgm:t>
        <a:bodyPr/>
        <a:lstStyle/>
        <a:p>
          <a:endParaRPr lang="ru-RU"/>
        </a:p>
      </dgm:t>
    </dgm:pt>
    <dgm:pt modelId="{365A63D2-55D2-4B1E-B06C-E017388FD499}">
      <dgm:prSet phldrT="[Текст]" custT="1"/>
      <dgm:spPr>
        <a:gradFill rotWithShape="0">
          <a:gsLst>
            <a:gs pos="0">
              <a:srgbClr val="FFEFD1"/>
            </a:gs>
            <a:gs pos="64999">
              <a:srgbClr val="F0EBD5"/>
            </a:gs>
            <a:gs pos="100000">
              <a:srgbClr val="D1C39F"/>
            </a:gs>
          </a:gsLst>
          <a:lin ang="16200000" scaled="0"/>
        </a:gradFill>
      </dgm:spPr>
      <dgm:t>
        <a:bodyPr anchor="t" anchorCtr="0"/>
        <a:lstStyle/>
        <a:p>
          <a:r>
            <a:rPr lang="ru-RU" sz="1200" b="1" dirty="0" smtClean="0"/>
            <a:t>Принцип разграничения доходов и расходов между уровнями бюджетной системы</a:t>
          </a:r>
          <a:endParaRPr lang="ru-RU" sz="1200" b="1" dirty="0"/>
        </a:p>
      </dgm:t>
    </dgm:pt>
    <dgm:pt modelId="{7F32334F-0BD5-4C74-82F1-E8CB66D61E8F}" type="parTrans" cxnId="{5DF8AC9E-45BC-4A42-979D-D394FC0E7E5E}">
      <dgm:prSet/>
      <dgm:spPr/>
      <dgm:t>
        <a:bodyPr/>
        <a:lstStyle/>
        <a:p>
          <a:endParaRPr lang="ru-RU"/>
        </a:p>
      </dgm:t>
    </dgm:pt>
    <dgm:pt modelId="{35310B46-0473-409C-97E2-B87CD72CB3A9}" type="sibTrans" cxnId="{5DF8AC9E-45BC-4A42-979D-D394FC0E7E5E}">
      <dgm:prSet/>
      <dgm:spPr/>
      <dgm:t>
        <a:bodyPr/>
        <a:lstStyle/>
        <a:p>
          <a:endParaRPr lang="ru-RU"/>
        </a:p>
      </dgm:t>
    </dgm:pt>
    <dgm:pt modelId="{CB4BCA09-CD76-457A-8A6A-D3E406AC27DF}">
      <dgm:prSet/>
      <dgm:spPr>
        <a:gradFill rotWithShape="0">
          <a:gsLst>
            <a:gs pos="0">
              <a:srgbClr val="FFEFD1"/>
            </a:gs>
            <a:gs pos="64999">
              <a:srgbClr val="F0EBD5"/>
            </a:gs>
            <a:gs pos="100000">
              <a:srgbClr val="D1C39F"/>
            </a:gs>
          </a:gsLst>
          <a:lin ang="16200000" scaled="0"/>
        </a:gradFill>
      </dgm:spPr>
      <dgm:t>
        <a:bodyPr anchor="t" anchorCtr="0"/>
        <a:lstStyle/>
        <a:p>
          <a:r>
            <a:rPr lang="ru-RU" b="1" dirty="0" smtClean="0"/>
            <a:t>Принцип </a:t>
          </a:r>
          <a:r>
            <a:rPr lang="ru-RU" b="1" dirty="0" err="1" smtClean="0"/>
            <a:t>самосто</a:t>
          </a:r>
          <a:r>
            <a:rPr lang="ru-RU" b="1" dirty="0" smtClean="0"/>
            <a:t>- </a:t>
          </a:r>
          <a:r>
            <a:rPr lang="ru-RU" b="1" dirty="0" err="1" smtClean="0"/>
            <a:t>ятельности</a:t>
          </a:r>
          <a:r>
            <a:rPr lang="ru-RU" b="1" dirty="0" smtClean="0"/>
            <a:t> бюджета</a:t>
          </a:r>
          <a:endParaRPr lang="ru-RU" b="1" dirty="0"/>
        </a:p>
      </dgm:t>
    </dgm:pt>
    <dgm:pt modelId="{133A9241-35D6-4F00-8AA4-6F5EFB8FD701}" type="parTrans" cxnId="{519E06D9-67D5-4E73-A43D-FDE2DFDEDE74}">
      <dgm:prSet/>
      <dgm:spPr/>
      <dgm:t>
        <a:bodyPr/>
        <a:lstStyle/>
        <a:p>
          <a:endParaRPr lang="ru-RU"/>
        </a:p>
      </dgm:t>
    </dgm:pt>
    <dgm:pt modelId="{9177E431-632F-4797-BEF4-24C22F125B9B}" type="sibTrans" cxnId="{519E06D9-67D5-4E73-A43D-FDE2DFDEDE74}">
      <dgm:prSet/>
      <dgm:spPr/>
      <dgm:t>
        <a:bodyPr/>
        <a:lstStyle/>
        <a:p>
          <a:endParaRPr lang="ru-RU"/>
        </a:p>
      </dgm:t>
    </dgm:pt>
    <dgm:pt modelId="{83087B29-2A99-425C-8300-351C7F71DADD}">
      <dgm:prSet/>
      <dgm:spPr>
        <a:gradFill rotWithShape="0">
          <a:gsLst>
            <a:gs pos="0">
              <a:srgbClr val="FFEFD1"/>
            </a:gs>
            <a:gs pos="64999">
              <a:srgbClr val="F0EBD5"/>
            </a:gs>
            <a:gs pos="100000">
              <a:srgbClr val="D1C39F"/>
            </a:gs>
          </a:gsLst>
          <a:lin ang="16200000" scaled="0"/>
        </a:gradFill>
      </dgm:spPr>
      <dgm:t>
        <a:bodyPr anchor="t" anchorCtr="0"/>
        <a:lstStyle/>
        <a:p>
          <a:r>
            <a:rPr lang="ru-RU" b="1" dirty="0" smtClean="0"/>
            <a:t>Принцип </a:t>
          </a:r>
          <a:r>
            <a:rPr lang="ru-RU" b="1" dirty="0" err="1" smtClean="0"/>
            <a:t>сбалансиро-ванности</a:t>
          </a:r>
          <a:r>
            <a:rPr lang="ru-RU" b="1" dirty="0" smtClean="0"/>
            <a:t> бюджета</a:t>
          </a:r>
          <a:endParaRPr lang="ru-RU" b="1" dirty="0"/>
        </a:p>
      </dgm:t>
    </dgm:pt>
    <dgm:pt modelId="{29399050-01A7-4CD9-9475-AAA5B6E5B808}" type="parTrans" cxnId="{CB687D9C-14E6-40A4-A8C7-7358785005CB}">
      <dgm:prSet/>
      <dgm:spPr/>
      <dgm:t>
        <a:bodyPr/>
        <a:lstStyle/>
        <a:p>
          <a:endParaRPr lang="ru-RU"/>
        </a:p>
      </dgm:t>
    </dgm:pt>
    <dgm:pt modelId="{8F8EEBDD-904D-4B5B-AD02-B1D07FCC5375}" type="sibTrans" cxnId="{CB687D9C-14E6-40A4-A8C7-7358785005CB}">
      <dgm:prSet/>
      <dgm:spPr/>
      <dgm:t>
        <a:bodyPr/>
        <a:lstStyle/>
        <a:p>
          <a:endParaRPr lang="ru-RU"/>
        </a:p>
      </dgm:t>
    </dgm:pt>
    <dgm:pt modelId="{CA151A24-734E-4BC2-9A4D-D741A1C18CC0}">
      <dgm:prSet/>
      <dgm:spPr>
        <a:gradFill rotWithShape="0">
          <a:gsLst>
            <a:gs pos="0">
              <a:srgbClr val="FFEFD1"/>
            </a:gs>
            <a:gs pos="64999">
              <a:srgbClr val="F0EBD5"/>
            </a:gs>
            <a:gs pos="100000">
              <a:srgbClr val="D1C39F"/>
            </a:gs>
          </a:gsLst>
          <a:lin ang="16200000" scaled="0"/>
        </a:gradFill>
      </dgm:spPr>
      <dgm:t>
        <a:bodyPr anchor="t" anchorCtr="0"/>
        <a:lstStyle/>
        <a:p>
          <a:r>
            <a:rPr lang="ru-RU" b="1" dirty="0" smtClean="0"/>
            <a:t>Принцип </a:t>
          </a:r>
          <a:r>
            <a:rPr lang="ru-RU" b="1" dirty="0" err="1" smtClean="0"/>
            <a:t>достовер</a:t>
          </a:r>
          <a:r>
            <a:rPr lang="ru-RU" b="1" dirty="0" smtClean="0"/>
            <a:t>- </a:t>
          </a:r>
          <a:r>
            <a:rPr lang="ru-RU" b="1" dirty="0" err="1" smtClean="0"/>
            <a:t>ности</a:t>
          </a:r>
          <a:r>
            <a:rPr lang="ru-RU" b="1" dirty="0" smtClean="0"/>
            <a:t/>
          </a:r>
          <a:br>
            <a:rPr lang="ru-RU" b="1" dirty="0" smtClean="0"/>
          </a:br>
          <a:r>
            <a:rPr lang="ru-RU" b="1" dirty="0" smtClean="0"/>
            <a:t>бюджета</a:t>
          </a:r>
          <a:endParaRPr lang="ru-RU" b="1" dirty="0"/>
        </a:p>
      </dgm:t>
    </dgm:pt>
    <dgm:pt modelId="{794B47BA-795A-4682-B10E-B3976A0D12C0}" type="parTrans" cxnId="{C10623B9-4F77-4A4A-9F97-CAC768158AC5}">
      <dgm:prSet/>
      <dgm:spPr/>
      <dgm:t>
        <a:bodyPr/>
        <a:lstStyle/>
        <a:p>
          <a:endParaRPr lang="ru-RU"/>
        </a:p>
      </dgm:t>
    </dgm:pt>
    <dgm:pt modelId="{ED9174BE-F74E-4F32-ABA0-1A0039FD9DFA}" type="sibTrans" cxnId="{C10623B9-4F77-4A4A-9F97-CAC768158AC5}">
      <dgm:prSet/>
      <dgm:spPr/>
      <dgm:t>
        <a:bodyPr/>
        <a:lstStyle/>
        <a:p>
          <a:endParaRPr lang="ru-RU"/>
        </a:p>
      </dgm:t>
    </dgm:pt>
    <dgm:pt modelId="{CB4D20D4-003E-43C2-B1B4-CA937AF1067F}">
      <dgm:prSet/>
      <dgm:spPr>
        <a:gradFill rotWithShape="0">
          <a:gsLst>
            <a:gs pos="0">
              <a:srgbClr val="FFEFD1"/>
            </a:gs>
            <a:gs pos="64999">
              <a:srgbClr val="F0EBD5"/>
            </a:gs>
            <a:gs pos="100000">
              <a:srgbClr val="D1C39F"/>
            </a:gs>
          </a:gsLst>
          <a:lin ang="16200000" scaled="0"/>
        </a:gradFill>
      </dgm:spPr>
      <dgm:t>
        <a:bodyPr anchor="t" anchorCtr="0"/>
        <a:lstStyle/>
        <a:p>
          <a:r>
            <a:rPr lang="ru-RU" b="1" dirty="0" smtClean="0"/>
            <a:t>Принцип гласности бюджета</a:t>
          </a:r>
          <a:endParaRPr lang="ru-RU" b="1" dirty="0"/>
        </a:p>
      </dgm:t>
    </dgm:pt>
    <dgm:pt modelId="{8B74E54E-8284-4DBC-ACB9-B1E7BEE44586}" type="parTrans" cxnId="{CE7FA5DE-739A-490D-B5B4-5E0710B9F083}">
      <dgm:prSet/>
      <dgm:spPr/>
      <dgm:t>
        <a:bodyPr/>
        <a:lstStyle/>
        <a:p>
          <a:endParaRPr lang="ru-RU"/>
        </a:p>
      </dgm:t>
    </dgm:pt>
    <dgm:pt modelId="{5620744C-990F-44A9-9999-481E8F8A12C1}" type="sibTrans" cxnId="{CE7FA5DE-739A-490D-B5B4-5E0710B9F083}">
      <dgm:prSet/>
      <dgm:spPr/>
      <dgm:t>
        <a:bodyPr/>
        <a:lstStyle/>
        <a:p>
          <a:endParaRPr lang="ru-RU"/>
        </a:p>
      </dgm:t>
    </dgm:pt>
    <dgm:pt modelId="{849B8F58-991A-4930-BC84-6FD64912543A}" type="pres">
      <dgm:prSet presAssocID="{1AF09B9B-A4A8-48FE-9132-2C25F5777684}" presName="Name0" presStyleCnt="0">
        <dgm:presLayoutVars>
          <dgm:chPref val="1"/>
          <dgm:dir/>
          <dgm:animOne val="branch"/>
          <dgm:animLvl val="lvl"/>
          <dgm:resizeHandles/>
        </dgm:presLayoutVars>
      </dgm:prSet>
      <dgm:spPr/>
      <dgm:t>
        <a:bodyPr/>
        <a:lstStyle/>
        <a:p>
          <a:endParaRPr lang="ru-RU"/>
        </a:p>
      </dgm:t>
    </dgm:pt>
    <dgm:pt modelId="{E5C76299-D3DA-44E9-87B9-BC2FD1E114AF}" type="pres">
      <dgm:prSet presAssocID="{DE0EB5AB-2147-436D-8F20-BB8D9E22195D}" presName="vertOne" presStyleCnt="0"/>
      <dgm:spPr/>
    </dgm:pt>
    <dgm:pt modelId="{B7AA6931-EC5E-4A0B-8610-BDA310943578}" type="pres">
      <dgm:prSet presAssocID="{DE0EB5AB-2147-436D-8F20-BB8D9E22195D}" presName="txOne" presStyleLbl="node0" presStyleIdx="0" presStyleCnt="1" custScaleY="15210" custLinFactY="-14343" custLinFactNeighborX="-1150" custLinFactNeighborY="-100000">
        <dgm:presLayoutVars>
          <dgm:chPref val="3"/>
        </dgm:presLayoutVars>
      </dgm:prSet>
      <dgm:spPr/>
      <dgm:t>
        <a:bodyPr/>
        <a:lstStyle/>
        <a:p>
          <a:endParaRPr lang="ru-RU"/>
        </a:p>
      </dgm:t>
    </dgm:pt>
    <dgm:pt modelId="{9CB7B833-2F92-4990-8B78-C9F3DA1607E0}" type="pres">
      <dgm:prSet presAssocID="{DE0EB5AB-2147-436D-8F20-BB8D9E22195D}" presName="parTransOne" presStyleCnt="0"/>
      <dgm:spPr/>
    </dgm:pt>
    <dgm:pt modelId="{B7388EB7-407C-499C-8C98-D2745544E054}" type="pres">
      <dgm:prSet presAssocID="{DE0EB5AB-2147-436D-8F20-BB8D9E22195D}" presName="horzOne" presStyleCnt="0"/>
      <dgm:spPr/>
    </dgm:pt>
    <dgm:pt modelId="{B6F45021-C619-4B55-837E-39AFF803D3B5}" type="pres">
      <dgm:prSet presAssocID="{CA27A5B1-7567-4C62-AE80-2B02DE614DDC}" presName="vertTwo" presStyleCnt="0"/>
      <dgm:spPr/>
    </dgm:pt>
    <dgm:pt modelId="{4C261DD2-005A-47A7-866B-35C4CA15FB10}" type="pres">
      <dgm:prSet presAssocID="{CA27A5B1-7567-4C62-AE80-2B02DE614DDC}" presName="txTwo" presStyleLbl="node2" presStyleIdx="0" presStyleCnt="6" custScaleY="48514" custLinFactNeighborX="-510" custLinFactNeighborY="-18566">
        <dgm:presLayoutVars>
          <dgm:chPref val="3"/>
        </dgm:presLayoutVars>
      </dgm:prSet>
      <dgm:spPr/>
      <dgm:t>
        <a:bodyPr/>
        <a:lstStyle/>
        <a:p>
          <a:endParaRPr lang="ru-RU"/>
        </a:p>
      </dgm:t>
    </dgm:pt>
    <dgm:pt modelId="{EE72583B-09E8-42C1-B460-E2348B2BB6D5}" type="pres">
      <dgm:prSet presAssocID="{CA27A5B1-7567-4C62-AE80-2B02DE614DDC}" presName="horzTwo" presStyleCnt="0"/>
      <dgm:spPr/>
    </dgm:pt>
    <dgm:pt modelId="{20C95560-191E-4542-AFE4-F90E1FAD1CC7}" type="pres">
      <dgm:prSet presAssocID="{7199152D-7F6E-47C9-A1C3-A119034FF8BE}" presName="sibSpaceTwo" presStyleCnt="0"/>
      <dgm:spPr/>
    </dgm:pt>
    <dgm:pt modelId="{75BFC9B1-967B-4465-880B-8CBDDE5D7B5A}" type="pres">
      <dgm:prSet presAssocID="{365A63D2-55D2-4B1E-B06C-E017388FD499}" presName="vertTwo" presStyleCnt="0"/>
      <dgm:spPr/>
    </dgm:pt>
    <dgm:pt modelId="{4ED6E9ED-CBEC-4DF1-9858-EDF94203607E}" type="pres">
      <dgm:prSet presAssocID="{365A63D2-55D2-4B1E-B06C-E017388FD499}" presName="txTwo" presStyleLbl="node2" presStyleIdx="1" presStyleCnt="6" custScaleY="48599" custLinFactNeighborX="-510" custLinFactNeighborY="-18566">
        <dgm:presLayoutVars>
          <dgm:chPref val="3"/>
        </dgm:presLayoutVars>
      </dgm:prSet>
      <dgm:spPr/>
      <dgm:t>
        <a:bodyPr/>
        <a:lstStyle/>
        <a:p>
          <a:endParaRPr lang="ru-RU"/>
        </a:p>
      </dgm:t>
    </dgm:pt>
    <dgm:pt modelId="{AFC73608-2368-4032-AFDD-F9BC624CB3B1}" type="pres">
      <dgm:prSet presAssocID="{365A63D2-55D2-4B1E-B06C-E017388FD499}" presName="horzTwo" presStyleCnt="0"/>
      <dgm:spPr/>
    </dgm:pt>
    <dgm:pt modelId="{5446DBDE-5316-479E-B489-C55B6A2E1EB7}" type="pres">
      <dgm:prSet presAssocID="{35310B46-0473-409C-97E2-B87CD72CB3A9}" presName="sibSpaceTwo" presStyleCnt="0"/>
      <dgm:spPr/>
    </dgm:pt>
    <dgm:pt modelId="{1D23A4EF-7AF3-4090-A346-DDD22D3FBC94}" type="pres">
      <dgm:prSet presAssocID="{CB4BCA09-CD76-457A-8A6A-D3E406AC27DF}" presName="vertTwo" presStyleCnt="0"/>
      <dgm:spPr/>
    </dgm:pt>
    <dgm:pt modelId="{BE211FE9-E9A6-43E4-8FDE-04120A67CD69}" type="pres">
      <dgm:prSet presAssocID="{CB4BCA09-CD76-457A-8A6A-D3E406AC27DF}" presName="txTwo" presStyleLbl="node2" presStyleIdx="2" presStyleCnt="6" custScaleY="49745" custLinFactNeighborX="-3311" custLinFactNeighborY="-18813">
        <dgm:presLayoutVars>
          <dgm:chPref val="3"/>
        </dgm:presLayoutVars>
      </dgm:prSet>
      <dgm:spPr/>
      <dgm:t>
        <a:bodyPr/>
        <a:lstStyle/>
        <a:p>
          <a:endParaRPr lang="ru-RU"/>
        </a:p>
      </dgm:t>
    </dgm:pt>
    <dgm:pt modelId="{04F58E7B-822C-4E17-87E2-D11EBF0A060F}" type="pres">
      <dgm:prSet presAssocID="{CB4BCA09-CD76-457A-8A6A-D3E406AC27DF}" presName="horzTwo" presStyleCnt="0"/>
      <dgm:spPr/>
    </dgm:pt>
    <dgm:pt modelId="{961BE3D3-0FE6-4EFB-993E-23A38460B4EB}" type="pres">
      <dgm:prSet presAssocID="{9177E431-632F-4797-BEF4-24C22F125B9B}" presName="sibSpaceTwo" presStyleCnt="0"/>
      <dgm:spPr/>
    </dgm:pt>
    <dgm:pt modelId="{3357964C-D0FC-4555-8A5F-B5F82BC2428B}" type="pres">
      <dgm:prSet presAssocID="{83087B29-2A99-425C-8300-351C7F71DADD}" presName="vertTwo" presStyleCnt="0"/>
      <dgm:spPr/>
    </dgm:pt>
    <dgm:pt modelId="{95955CA0-1753-464F-AB05-05BA0F43ADA0}" type="pres">
      <dgm:prSet presAssocID="{83087B29-2A99-425C-8300-351C7F71DADD}" presName="txTwo" presStyleLbl="node2" presStyleIdx="3" presStyleCnt="6" custScaleY="49745" custLinFactNeighborX="-510" custLinFactNeighborY="-18566">
        <dgm:presLayoutVars>
          <dgm:chPref val="3"/>
        </dgm:presLayoutVars>
      </dgm:prSet>
      <dgm:spPr/>
      <dgm:t>
        <a:bodyPr/>
        <a:lstStyle/>
        <a:p>
          <a:endParaRPr lang="ru-RU"/>
        </a:p>
      </dgm:t>
    </dgm:pt>
    <dgm:pt modelId="{5E8FB1C4-FB61-4593-894A-40B39E3D187B}" type="pres">
      <dgm:prSet presAssocID="{83087B29-2A99-425C-8300-351C7F71DADD}" presName="horzTwo" presStyleCnt="0"/>
      <dgm:spPr/>
    </dgm:pt>
    <dgm:pt modelId="{365C78B4-6CFB-462D-8413-D4B876058CAA}" type="pres">
      <dgm:prSet presAssocID="{8F8EEBDD-904D-4B5B-AD02-B1D07FCC5375}" presName="sibSpaceTwo" presStyleCnt="0"/>
      <dgm:spPr/>
    </dgm:pt>
    <dgm:pt modelId="{4355276F-C47C-402C-AAD2-EFEB2D0A615B}" type="pres">
      <dgm:prSet presAssocID="{CA151A24-734E-4BC2-9A4D-D741A1C18CC0}" presName="vertTwo" presStyleCnt="0"/>
      <dgm:spPr/>
    </dgm:pt>
    <dgm:pt modelId="{C9B558B5-DCD5-4A8B-A46A-FADA94B8579B}" type="pres">
      <dgm:prSet presAssocID="{CA151A24-734E-4BC2-9A4D-D741A1C18CC0}" presName="txTwo" presStyleLbl="node2" presStyleIdx="4" presStyleCnt="6" custScaleY="49745" custLinFactNeighborX="-510" custLinFactNeighborY="-18566">
        <dgm:presLayoutVars>
          <dgm:chPref val="3"/>
        </dgm:presLayoutVars>
      </dgm:prSet>
      <dgm:spPr/>
      <dgm:t>
        <a:bodyPr/>
        <a:lstStyle/>
        <a:p>
          <a:endParaRPr lang="ru-RU"/>
        </a:p>
      </dgm:t>
    </dgm:pt>
    <dgm:pt modelId="{24C3C017-B3B2-4651-8A22-4365A0E39262}" type="pres">
      <dgm:prSet presAssocID="{CA151A24-734E-4BC2-9A4D-D741A1C18CC0}" presName="horzTwo" presStyleCnt="0"/>
      <dgm:spPr/>
    </dgm:pt>
    <dgm:pt modelId="{1B1A9E83-6E8D-4A0F-BB22-ED0AE7522FEB}" type="pres">
      <dgm:prSet presAssocID="{ED9174BE-F74E-4F32-ABA0-1A0039FD9DFA}" presName="sibSpaceTwo" presStyleCnt="0"/>
      <dgm:spPr/>
    </dgm:pt>
    <dgm:pt modelId="{EA44932A-3E35-46FD-BC47-4B29A0914451}" type="pres">
      <dgm:prSet presAssocID="{CB4D20D4-003E-43C2-B1B4-CA937AF1067F}" presName="vertTwo" presStyleCnt="0"/>
      <dgm:spPr/>
    </dgm:pt>
    <dgm:pt modelId="{0C34D002-E2D6-47EF-AFE6-8A18B75E3906}" type="pres">
      <dgm:prSet presAssocID="{CB4D20D4-003E-43C2-B1B4-CA937AF1067F}" presName="txTwo" presStyleLbl="node2" presStyleIdx="5" presStyleCnt="6" custScaleY="49745" custLinFactNeighborX="-510" custLinFactNeighborY="-18566">
        <dgm:presLayoutVars>
          <dgm:chPref val="3"/>
        </dgm:presLayoutVars>
      </dgm:prSet>
      <dgm:spPr/>
      <dgm:t>
        <a:bodyPr/>
        <a:lstStyle/>
        <a:p>
          <a:endParaRPr lang="ru-RU"/>
        </a:p>
      </dgm:t>
    </dgm:pt>
    <dgm:pt modelId="{26C4D7EE-C31F-4A0F-825C-30060304A0F9}" type="pres">
      <dgm:prSet presAssocID="{CB4D20D4-003E-43C2-B1B4-CA937AF1067F}" presName="horzTwo" presStyleCnt="0"/>
      <dgm:spPr/>
    </dgm:pt>
  </dgm:ptLst>
  <dgm:cxnLst>
    <dgm:cxn modelId="{AE6F8D7F-E241-4A4E-ABE9-B2263AAF32C8}" type="presOf" srcId="{CB4D20D4-003E-43C2-B1B4-CA937AF1067F}" destId="{0C34D002-E2D6-47EF-AFE6-8A18B75E3906}" srcOrd="0" destOrd="0" presId="urn:microsoft.com/office/officeart/2005/8/layout/hierarchy4"/>
    <dgm:cxn modelId="{93E0216C-478E-4205-BE38-ED40B5C3B220}" type="presOf" srcId="{83087B29-2A99-425C-8300-351C7F71DADD}" destId="{95955CA0-1753-464F-AB05-05BA0F43ADA0}" srcOrd="0" destOrd="0" presId="urn:microsoft.com/office/officeart/2005/8/layout/hierarchy4"/>
    <dgm:cxn modelId="{CB687D9C-14E6-40A4-A8C7-7358785005CB}" srcId="{DE0EB5AB-2147-436D-8F20-BB8D9E22195D}" destId="{83087B29-2A99-425C-8300-351C7F71DADD}" srcOrd="3" destOrd="0" parTransId="{29399050-01A7-4CD9-9475-AAA5B6E5B808}" sibTransId="{8F8EEBDD-904D-4B5B-AD02-B1D07FCC5375}"/>
    <dgm:cxn modelId="{25331171-F9EE-4472-8D06-1B9052B3E934}" type="presOf" srcId="{CA151A24-734E-4BC2-9A4D-D741A1C18CC0}" destId="{C9B558B5-DCD5-4A8B-A46A-FADA94B8579B}" srcOrd="0" destOrd="0" presId="urn:microsoft.com/office/officeart/2005/8/layout/hierarchy4"/>
    <dgm:cxn modelId="{0030305A-FC81-467A-B68F-5BBD4FFBF7ED}" type="presOf" srcId="{365A63D2-55D2-4B1E-B06C-E017388FD499}" destId="{4ED6E9ED-CBEC-4DF1-9858-EDF94203607E}" srcOrd="0" destOrd="0" presId="urn:microsoft.com/office/officeart/2005/8/layout/hierarchy4"/>
    <dgm:cxn modelId="{519E06D9-67D5-4E73-A43D-FDE2DFDEDE74}" srcId="{DE0EB5AB-2147-436D-8F20-BB8D9E22195D}" destId="{CB4BCA09-CD76-457A-8A6A-D3E406AC27DF}" srcOrd="2" destOrd="0" parTransId="{133A9241-35D6-4F00-8AA4-6F5EFB8FD701}" sibTransId="{9177E431-632F-4797-BEF4-24C22F125B9B}"/>
    <dgm:cxn modelId="{D1D6D53C-2E0D-450B-9E1D-D00D678B8696}" srcId="{1AF09B9B-A4A8-48FE-9132-2C25F5777684}" destId="{DE0EB5AB-2147-436D-8F20-BB8D9E22195D}" srcOrd="0" destOrd="0" parTransId="{E1CBDFAB-6985-49F8-8A71-CD3E8F54F6C1}" sibTransId="{16EAAEE9-5180-43F7-A238-3C909B64706B}"/>
    <dgm:cxn modelId="{ACED45EF-AF8C-4E0A-A88C-D893D91FD17C}" srcId="{DE0EB5AB-2147-436D-8F20-BB8D9E22195D}" destId="{CA27A5B1-7567-4C62-AE80-2B02DE614DDC}" srcOrd="0" destOrd="0" parTransId="{35633974-4EDC-4AC2-80D3-EEB9885B6A58}" sibTransId="{7199152D-7F6E-47C9-A1C3-A119034FF8BE}"/>
    <dgm:cxn modelId="{576075BF-17A1-4064-88BA-9844972F6C7B}" type="presOf" srcId="{CA27A5B1-7567-4C62-AE80-2B02DE614DDC}" destId="{4C261DD2-005A-47A7-866B-35C4CA15FB10}" srcOrd="0" destOrd="0" presId="urn:microsoft.com/office/officeart/2005/8/layout/hierarchy4"/>
    <dgm:cxn modelId="{CE7FA5DE-739A-490D-B5B4-5E0710B9F083}" srcId="{DE0EB5AB-2147-436D-8F20-BB8D9E22195D}" destId="{CB4D20D4-003E-43C2-B1B4-CA937AF1067F}" srcOrd="5" destOrd="0" parTransId="{8B74E54E-8284-4DBC-ACB9-B1E7BEE44586}" sibTransId="{5620744C-990F-44A9-9999-481E8F8A12C1}"/>
    <dgm:cxn modelId="{C10623B9-4F77-4A4A-9F97-CAC768158AC5}" srcId="{DE0EB5AB-2147-436D-8F20-BB8D9E22195D}" destId="{CA151A24-734E-4BC2-9A4D-D741A1C18CC0}" srcOrd="4" destOrd="0" parTransId="{794B47BA-795A-4682-B10E-B3976A0D12C0}" sibTransId="{ED9174BE-F74E-4F32-ABA0-1A0039FD9DFA}"/>
    <dgm:cxn modelId="{174D3381-2C86-4FE2-98E4-05300E74BEBC}" type="presOf" srcId="{1AF09B9B-A4A8-48FE-9132-2C25F5777684}" destId="{849B8F58-991A-4930-BC84-6FD64912543A}" srcOrd="0" destOrd="0" presId="urn:microsoft.com/office/officeart/2005/8/layout/hierarchy4"/>
    <dgm:cxn modelId="{5DF8AC9E-45BC-4A42-979D-D394FC0E7E5E}" srcId="{DE0EB5AB-2147-436D-8F20-BB8D9E22195D}" destId="{365A63D2-55D2-4B1E-B06C-E017388FD499}" srcOrd="1" destOrd="0" parTransId="{7F32334F-0BD5-4C74-82F1-E8CB66D61E8F}" sibTransId="{35310B46-0473-409C-97E2-B87CD72CB3A9}"/>
    <dgm:cxn modelId="{A06390C4-99D4-4150-9397-E0D6C20CD104}" type="presOf" srcId="{DE0EB5AB-2147-436D-8F20-BB8D9E22195D}" destId="{B7AA6931-EC5E-4A0B-8610-BDA310943578}" srcOrd="0" destOrd="0" presId="urn:microsoft.com/office/officeart/2005/8/layout/hierarchy4"/>
    <dgm:cxn modelId="{34CDF67D-A3DB-4431-A5BB-069E3876FD7F}" type="presOf" srcId="{CB4BCA09-CD76-457A-8A6A-D3E406AC27DF}" destId="{BE211FE9-E9A6-43E4-8FDE-04120A67CD69}" srcOrd="0" destOrd="0" presId="urn:microsoft.com/office/officeart/2005/8/layout/hierarchy4"/>
    <dgm:cxn modelId="{3B57601B-D904-412A-8538-9A47E757A66E}" type="presParOf" srcId="{849B8F58-991A-4930-BC84-6FD64912543A}" destId="{E5C76299-D3DA-44E9-87B9-BC2FD1E114AF}" srcOrd="0" destOrd="0" presId="urn:microsoft.com/office/officeart/2005/8/layout/hierarchy4"/>
    <dgm:cxn modelId="{C8FF04B1-C99C-4DCE-8CE6-0E5CACEFB06E}" type="presParOf" srcId="{E5C76299-D3DA-44E9-87B9-BC2FD1E114AF}" destId="{B7AA6931-EC5E-4A0B-8610-BDA310943578}" srcOrd="0" destOrd="0" presId="urn:microsoft.com/office/officeart/2005/8/layout/hierarchy4"/>
    <dgm:cxn modelId="{29B80691-C863-492F-A8BA-83D930048536}" type="presParOf" srcId="{E5C76299-D3DA-44E9-87B9-BC2FD1E114AF}" destId="{9CB7B833-2F92-4990-8B78-C9F3DA1607E0}" srcOrd="1" destOrd="0" presId="urn:microsoft.com/office/officeart/2005/8/layout/hierarchy4"/>
    <dgm:cxn modelId="{8101F345-5BB4-471D-A438-D25023143C1D}" type="presParOf" srcId="{E5C76299-D3DA-44E9-87B9-BC2FD1E114AF}" destId="{B7388EB7-407C-499C-8C98-D2745544E054}" srcOrd="2" destOrd="0" presId="urn:microsoft.com/office/officeart/2005/8/layout/hierarchy4"/>
    <dgm:cxn modelId="{A12CB4D1-E13E-43BA-B52A-10149C85B01C}" type="presParOf" srcId="{B7388EB7-407C-499C-8C98-D2745544E054}" destId="{B6F45021-C619-4B55-837E-39AFF803D3B5}" srcOrd="0" destOrd="0" presId="urn:microsoft.com/office/officeart/2005/8/layout/hierarchy4"/>
    <dgm:cxn modelId="{D468D516-0DB2-4090-9E34-1242547BE662}" type="presParOf" srcId="{B6F45021-C619-4B55-837E-39AFF803D3B5}" destId="{4C261DD2-005A-47A7-866B-35C4CA15FB10}" srcOrd="0" destOrd="0" presId="urn:microsoft.com/office/officeart/2005/8/layout/hierarchy4"/>
    <dgm:cxn modelId="{5A37820D-6E2B-41BE-AB00-6213BC4A55CB}" type="presParOf" srcId="{B6F45021-C619-4B55-837E-39AFF803D3B5}" destId="{EE72583B-09E8-42C1-B460-E2348B2BB6D5}" srcOrd="1" destOrd="0" presId="urn:microsoft.com/office/officeart/2005/8/layout/hierarchy4"/>
    <dgm:cxn modelId="{6CDEEE9E-E8F3-46D3-BE0E-7526B444BF89}" type="presParOf" srcId="{B7388EB7-407C-499C-8C98-D2745544E054}" destId="{20C95560-191E-4542-AFE4-F90E1FAD1CC7}" srcOrd="1" destOrd="0" presId="urn:microsoft.com/office/officeart/2005/8/layout/hierarchy4"/>
    <dgm:cxn modelId="{D00EF964-A3A6-42F3-A380-FDCB6DB4F0D8}" type="presParOf" srcId="{B7388EB7-407C-499C-8C98-D2745544E054}" destId="{75BFC9B1-967B-4465-880B-8CBDDE5D7B5A}" srcOrd="2" destOrd="0" presId="urn:microsoft.com/office/officeart/2005/8/layout/hierarchy4"/>
    <dgm:cxn modelId="{5E7CEE64-04AB-4606-8686-98DF26FA91EB}" type="presParOf" srcId="{75BFC9B1-967B-4465-880B-8CBDDE5D7B5A}" destId="{4ED6E9ED-CBEC-4DF1-9858-EDF94203607E}" srcOrd="0" destOrd="0" presId="urn:microsoft.com/office/officeart/2005/8/layout/hierarchy4"/>
    <dgm:cxn modelId="{230A46D0-0619-4B82-BB28-55B98716B12B}" type="presParOf" srcId="{75BFC9B1-967B-4465-880B-8CBDDE5D7B5A}" destId="{AFC73608-2368-4032-AFDD-F9BC624CB3B1}" srcOrd="1" destOrd="0" presId="urn:microsoft.com/office/officeart/2005/8/layout/hierarchy4"/>
    <dgm:cxn modelId="{2512F210-852C-4181-B059-CEB0053E0328}" type="presParOf" srcId="{B7388EB7-407C-499C-8C98-D2745544E054}" destId="{5446DBDE-5316-479E-B489-C55B6A2E1EB7}" srcOrd="3" destOrd="0" presId="urn:microsoft.com/office/officeart/2005/8/layout/hierarchy4"/>
    <dgm:cxn modelId="{CF0B5AC3-9148-47B2-B28E-01C980C76944}" type="presParOf" srcId="{B7388EB7-407C-499C-8C98-D2745544E054}" destId="{1D23A4EF-7AF3-4090-A346-DDD22D3FBC94}" srcOrd="4" destOrd="0" presId="urn:microsoft.com/office/officeart/2005/8/layout/hierarchy4"/>
    <dgm:cxn modelId="{633C83F0-E6B3-4402-A56D-602022D21A63}" type="presParOf" srcId="{1D23A4EF-7AF3-4090-A346-DDD22D3FBC94}" destId="{BE211FE9-E9A6-43E4-8FDE-04120A67CD69}" srcOrd="0" destOrd="0" presId="urn:microsoft.com/office/officeart/2005/8/layout/hierarchy4"/>
    <dgm:cxn modelId="{622E28D8-6630-496D-86AF-42D6EC2E50E2}" type="presParOf" srcId="{1D23A4EF-7AF3-4090-A346-DDD22D3FBC94}" destId="{04F58E7B-822C-4E17-87E2-D11EBF0A060F}" srcOrd="1" destOrd="0" presId="urn:microsoft.com/office/officeart/2005/8/layout/hierarchy4"/>
    <dgm:cxn modelId="{21A0D79C-0674-4675-92BB-16074DA68313}" type="presParOf" srcId="{B7388EB7-407C-499C-8C98-D2745544E054}" destId="{961BE3D3-0FE6-4EFB-993E-23A38460B4EB}" srcOrd="5" destOrd="0" presId="urn:microsoft.com/office/officeart/2005/8/layout/hierarchy4"/>
    <dgm:cxn modelId="{73B8F38F-5E47-49F9-98ED-D6F9B12A2DD1}" type="presParOf" srcId="{B7388EB7-407C-499C-8C98-D2745544E054}" destId="{3357964C-D0FC-4555-8A5F-B5F82BC2428B}" srcOrd="6" destOrd="0" presId="urn:microsoft.com/office/officeart/2005/8/layout/hierarchy4"/>
    <dgm:cxn modelId="{774B019D-C579-4B94-AC44-28A35E586FE6}" type="presParOf" srcId="{3357964C-D0FC-4555-8A5F-B5F82BC2428B}" destId="{95955CA0-1753-464F-AB05-05BA0F43ADA0}" srcOrd="0" destOrd="0" presId="urn:microsoft.com/office/officeart/2005/8/layout/hierarchy4"/>
    <dgm:cxn modelId="{7B39BF36-2FC6-4E08-89E3-6AA988415A1E}" type="presParOf" srcId="{3357964C-D0FC-4555-8A5F-B5F82BC2428B}" destId="{5E8FB1C4-FB61-4593-894A-40B39E3D187B}" srcOrd="1" destOrd="0" presId="urn:microsoft.com/office/officeart/2005/8/layout/hierarchy4"/>
    <dgm:cxn modelId="{2AF68062-AC3B-4089-B497-AA703D443DC1}" type="presParOf" srcId="{B7388EB7-407C-499C-8C98-D2745544E054}" destId="{365C78B4-6CFB-462D-8413-D4B876058CAA}" srcOrd="7" destOrd="0" presId="urn:microsoft.com/office/officeart/2005/8/layout/hierarchy4"/>
    <dgm:cxn modelId="{DF1954BC-EB2E-4E65-8DBC-CC61F4D02409}" type="presParOf" srcId="{B7388EB7-407C-499C-8C98-D2745544E054}" destId="{4355276F-C47C-402C-AAD2-EFEB2D0A615B}" srcOrd="8" destOrd="0" presId="urn:microsoft.com/office/officeart/2005/8/layout/hierarchy4"/>
    <dgm:cxn modelId="{C38354A2-52AA-4266-9E15-C7C8FB6A41C6}" type="presParOf" srcId="{4355276F-C47C-402C-AAD2-EFEB2D0A615B}" destId="{C9B558B5-DCD5-4A8B-A46A-FADA94B8579B}" srcOrd="0" destOrd="0" presId="urn:microsoft.com/office/officeart/2005/8/layout/hierarchy4"/>
    <dgm:cxn modelId="{CA66C589-FB35-4550-A9F9-0E3D7D274EEC}" type="presParOf" srcId="{4355276F-C47C-402C-AAD2-EFEB2D0A615B}" destId="{24C3C017-B3B2-4651-8A22-4365A0E39262}" srcOrd="1" destOrd="0" presId="urn:microsoft.com/office/officeart/2005/8/layout/hierarchy4"/>
    <dgm:cxn modelId="{F7B4DEA3-30C2-42FB-9779-5BD774ED2BED}" type="presParOf" srcId="{B7388EB7-407C-499C-8C98-D2745544E054}" destId="{1B1A9E83-6E8D-4A0F-BB22-ED0AE7522FEB}" srcOrd="9" destOrd="0" presId="urn:microsoft.com/office/officeart/2005/8/layout/hierarchy4"/>
    <dgm:cxn modelId="{0F51581E-CAB8-4BFE-9071-274382DD7D3D}" type="presParOf" srcId="{B7388EB7-407C-499C-8C98-D2745544E054}" destId="{EA44932A-3E35-46FD-BC47-4B29A0914451}" srcOrd="10" destOrd="0" presId="urn:microsoft.com/office/officeart/2005/8/layout/hierarchy4"/>
    <dgm:cxn modelId="{EB813AFC-0BF3-4C0F-A05E-CC9E1C259EFB}" type="presParOf" srcId="{EA44932A-3E35-46FD-BC47-4B29A0914451}" destId="{0C34D002-E2D6-47EF-AFE6-8A18B75E3906}" srcOrd="0" destOrd="0" presId="urn:microsoft.com/office/officeart/2005/8/layout/hierarchy4"/>
    <dgm:cxn modelId="{66396B53-1DDD-4B1F-AF7B-A431EC67A88B}" type="presParOf" srcId="{EA44932A-3E35-46FD-BC47-4B29A0914451}" destId="{26C4D7EE-C31F-4A0F-825C-30060304A0F9}" srcOrd="1" destOrd="0" presId="urn:microsoft.com/office/officeart/2005/8/layout/hierarchy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78CE74-69C5-45E2-A81B-0F30F01BC186}" type="doc">
      <dgm:prSet loTypeId="urn:microsoft.com/office/officeart/2005/8/layout/process1" loCatId="process" qsTypeId="urn:microsoft.com/office/officeart/2005/8/quickstyle/3d2" qsCatId="3D" csTypeId="urn:microsoft.com/office/officeart/2005/8/colors/accent6_1" csCatId="accent6" phldr="1"/>
      <dgm:spPr/>
    </dgm:pt>
    <dgm:pt modelId="{8434C368-323D-40AE-8D2E-57188FE8941E}">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Формирование бюджета</a:t>
          </a:r>
          <a:endParaRPr lang="ru-RU" sz="1200" b="1" dirty="0"/>
        </a:p>
      </dgm:t>
    </dgm:pt>
    <dgm:pt modelId="{77124CB9-B430-41C2-9E0D-B1C00E1CBF93}" type="parTrans" cxnId="{715FDE9F-3D34-406B-8F6A-DC8CC539DE26}">
      <dgm:prSet/>
      <dgm:spPr/>
      <dgm:t>
        <a:bodyPr/>
        <a:lstStyle/>
        <a:p>
          <a:endParaRPr lang="ru-RU"/>
        </a:p>
      </dgm:t>
    </dgm:pt>
    <dgm:pt modelId="{642EFD2C-6413-4D91-A2A9-89D1A96A2572}" type="sibTrans" cxnId="{715FDE9F-3D34-406B-8F6A-DC8CC539DE26}">
      <dgm:prSet/>
      <dgm:spPr/>
      <dgm:t>
        <a:bodyPr/>
        <a:lstStyle/>
        <a:p>
          <a:endParaRPr lang="ru-RU"/>
        </a:p>
      </dgm:t>
    </dgm:pt>
    <dgm:pt modelId="{ED4474E2-DABE-4C31-96B7-915F7A943A2D}">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Одобрение бюджета  главой муниципального  образования</a:t>
          </a:r>
          <a:endParaRPr lang="ru-RU" sz="1200" b="1" dirty="0"/>
        </a:p>
      </dgm:t>
    </dgm:pt>
    <dgm:pt modelId="{C54EF909-56BA-49B5-83DA-1645ECE83CA7}" type="parTrans" cxnId="{0F05C532-C30A-4087-BC68-8F35DF510D16}">
      <dgm:prSet/>
      <dgm:spPr/>
      <dgm:t>
        <a:bodyPr/>
        <a:lstStyle/>
        <a:p>
          <a:endParaRPr lang="ru-RU"/>
        </a:p>
      </dgm:t>
    </dgm:pt>
    <dgm:pt modelId="{867E6820-CD3C-46A0-BE16-3E79FA417CAA}" type="sibTrans" cxnId="{0F05C532-C30A-4087-BC68-8F35DF510D16}">
      <dgm:prSet/>
      <dgm:spPr/>
      <dgm:t>
        <a:bodyPr/>
        <a:lstStyle/>
        <a:p>
          <a:endParaRPr lang="ru-RU"/>
        </a:p>
      </dgm:t>
    </dgm:pt>
    <dgm:pt modelId="{ADD0F771-8080-4DD6-A58C-C75F42AB35DD}">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000" b="1" dirty="0" smtClean="0"/>
            <a:t>Внесение бюджета главой муниципального образования в Совет МО ЩР</a:t>
          </a:r>
          <a:endParaRPr lang="ru-RU" sz="1000" b="1" dirty="0"/>
        </a:p>
      </dgm:t>
    </dgm:pt>
    <dgm:pt modelId="{B1F08AF4-3BB1-4BA7-8BF2-94AFFEC1ECE7}" type="parTrans" cxnId="{21123637-D869-4EA5-AD29-AED2C5C29A74}">
      <dgm:prSet/>
      <dgm:spPr/>
      <dgm:t>
        <a:bodyPr/>
        <a:lstStyle/>
        <a:p>
          <a:endParaRPr lang="ru-RU"/>
        </a:p>
      </dgm:t>
    </dgm:pt>
    <dgm:pt modelId="{C2687301-6964-4D2C-9DD4-DAB5C86B1EC1}" type="sibTrans" cxnId="{21123637-D869-4EA5-AD29-AED2C5C29A74}">
      <dgm:prSet/>
      <dgm:spPr/>
      <dgm:t>
        <a:bodyPr/>
        <a:lstStyle/>
        <a:p>
          <a:endParaRPr lang="ru-RU"/>
        </a:p>
      </dgm:t>
    </dgm:pt>
    <dgm:pt modelId="{A9700F12-85EC-40AE-93DA-565C878F7C5C}">
      <dgm:prSet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Рассмотрение </a:t>
          </a:r>
          <a:br>
            <a:rPr lang="ru-RU" sz="1200" b="1" dirty="0" smtClean="0"/>
          </a:br>
          <a:r>
            <a:rPr lang="ru-RU" sz="1200" b="1" dirty="0" smtClean="0"/>
            <a:t>Советом МО ЩР</a:t>
          </a:r>
          <a:endParaRPr lang="ru-RU" sz="1200" b="1" dirty="0"/>
        </a:p>
      </dgm:t>
    </dgm:pt>
    <dgm:pt modelId="{A48A7F73-4F15-468B-910F-B12A7E813753}" type="parTrans" cxnId="{15E04957-68C5-404E-AC7C-69239778CA17}">
      <dgm:prSet/>
      <dgm:spPr/>
      <dgm:t>
        <a:bodyPr/>
        <a:lstStyle/>
        <a:p>
          <a:endParaRPr lang="ru-RU"/>
        </a:p>
      </dgm:t>
    </dgm:pt>
    <dgm:pt modelId="{4A0B4259-3B9D-4BB9-9B75-BFAB517F9D70}" type="sibTrans" cxnId="{15E04957-68C5-404E-AC7C-69239778CA17}">
      <dgm:prSet/>
      <dgm:spPr/>
      <dgm:t>
        <a:bodyPr/>
        <a:lstStyle/>
        <a:p>
          <a:endParaRPr lang="ru-RU"/>
        </a:p>
      </dgm:t>
    </dgm:pt>
    <dgm:pt modelId="{F303BC17-E4C6-4D67-A2E2-40C312C1C9DA}">
      <dgm:prSet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Принятие </a:t>
          </a:r>
          <a:br>
            <a:rPr lang="ru-RU" sz="1200" b="1" dirty="0" smtClean="0"/>
          </a:br>
          <a:r>
            <a:rPr lang="ru-RU" sz="1200" b="1" dirty="0" smtClean="0"/>
            <a:t>Советом МО  ЩР</a:t>
          </a:r>
          <a:endParaRPr lang="ru-RU" sz="1200" b="1" dirty="0"/>
        </a:p>
      </dgm:t>
    </dgm:pt>
    <dgm:pt modelId="{71FAF6E7-8D4B-41E6-92ED-36E412426CCF}" type="parTrans" cxnId="{81207B17-8171-458F-A5F2-470BB88A3D55}">
      <dgm:prSet/>
      <dgm:spPr/>
      <dgm:t>
        <a:bodyPr/>
        <a:lstStyle/>
        <a:p>
          <a:endParaRPr lang="ru-RU"/>
        </a:p>
      </dgm:t>
    </dgm:pt>
    <dgm:pt modelId="{58A6E277-0BF8-4806-81FC-993F802EEF48}" type="sibTrans" cxnId="{81207B17-8171-458F-A5F2-470BB88A3D55}">
      <dgm:prSet/>
      <dgm:spPr/>
      <dgm:t>
        <a:bodyPr/>
        <a:lstStyle/>
        <a:p>
          <a:endParaRPr lang="ru-RU"/>
        </a:p>
      </dgm:t>
    </dgm:pt>
    <dgm:pt modelId="{B949C410-8669-4F1E-91B4-C3DECF716520}">
      <dgm:prSet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Подписание главой муниципального образования</a:t>
          </a:r>
          <a:endParaRPr lang="ru-RU" sz="1200" b="1" dirty="0"/>
        </a:p>
      </dgm:t>
    </dgm:pt>
    <dgm:pt modelId="{6F6FECB6-CFAB-43AE-93B4-730138CEA55E}" type="parTrans" cxnId="{DC4F73DF-FF18-437D-B583-D63158F59A93}">
      <dgm:prSet/>
      <dgm:spPr/>
      <dgm:t>
        <a:bodyPr/>
        <a:lstStyle/>
        <a:p>
          <a:endParaRPr lang="ru-RU"/>
        </a:p>
      </dgm:t>
    </dgm:pt>
    <dgm:pt modelId="{6486A221-8388-435F-92BB-C01F54BECB2E}" type="sibTrans" cxnId="{DC4F73DF-FF18-437D-B583-D63158F59A93}">
      <dgm:prSet/>
      <dgm:spPr/>
      <dgm:t>
        <a:bodyPr/>
        <a:lstStyle/>
        <a:p>
          <a:endParaRPr lang="ru-RU"/>
        </a:p>
      </dgm:t>
    </dgm:pt>
    <dgm:pt modelId="{ECE9199B-E9BC-461A-8E61-EC2E2DA2B2A6}" type="pres">
      <dgm:prSet presAssocID="{EF78CE74-69C5-45E2-A81B-0F30F01BC186}" presName="Name0" presStyleCnt="0">
        <dgm:presLayoutVars>
          <dgm:dir/>
          <dgm:resizeHandles val="exact"/>
        </dgm:presLayoutVars>
      </dgm:prSet>
      <dgm:spPr/>
    </dgm:pt>
    <dgm:pt modelId="{3EB40C48-3596-4C03-B4B3-3928ABA86111}" type="pres">
      <dgm:prSet presAssocID="{8434C368-323D-40AE-8D2E-57188FE8941E}" presName="node" presStyleLbl="node1" presStyleIdx="0" presStyleCnt="6" custScaleY="304618">
        <dgm:presLayoutVars>
          <dgm:bulletEnabled val="1"/>
        </dgm:presLayoutVars>
      </dgm:prSet>
      <dgm:spPr/>
      <dgm:t>
        <a:bodyPr/>
        <a:lstStyle/>
        <a:p>
          <a:endParaRPr lang="ru-RU"/>
        </a:p>
      </dgm:t>
    </dgm:pt>
    <dgm:pt modelId="{87290768-FA3E-4EA7-8078-9F45111A4539}" type="pres">
      <dgm:prSet presAssocID="{642EFD2C-6413-4D91-A2A9-89D1A96A2572}" presName="sibTrans" presStyleLbl="sibTrans2D1" presStyleIdx="0" presStyleCnt="5"/>
      <dgm:spPr/>
      <dgm:t>
        <a:bodyPr/>
        <a:lstStyle/>
        <a:p>
          <a:endParaRPr lang="ru-RU"/>
        </a:p>
      </dgm:t>
    </dgm:pt>
    <dgm:pt modelId="{5224A21C-6E56-4313-8000-6FDFFE631AA5}" type="pres">
      <dgm:prSet presAssocID="{642EFD2C-6413-4D91-A2A9-89D1A96A2572}" presName="connectorText" presStyleLbl="sibTrans2D1" presStyleIdx="0" presStyleCnt="5"/>
      <dgm:spPr/>
      <dgm:t>
        <a:bodyPr/>
        <a:lstStyle/>
        <a:p>
          <a:endParaRPr lang="ru-RU"/>
        </a:p>
      </dgm:t>
    </dgm:pt>
    <dgm:pt modelId="{679BC058-06FF-4AAD-BFAD-BBEC8487BF2D}" type="pres">
      <dgm:prSet presAssocID="{ED4474E2-DABE-4C31-96B7-915F7A943A2D}" presName="node" presStyleLbl="node1" presStyleIdx="1" presStyleCnt="6" custScaleY="304618" custLinFactNeighborX="3545" custLinFactNeighborY="-7169">
        <dgm:presLayoutVars>
          <dgm:bulletEnabled val="1"/>
        </dgm:presLayoutVars>
      </dgm:prSet>
      <dgm:spPr/>
      <dgm:t>
        <a:bodyPr/>
        <a:lstStyle/>
        <a:p>
          <a:endParaRPr lang="ru-RU"/>
        </a:p>
      </dgm:t>
    </dgm:pt>
    <dgm:pt modelId="{0D169B47-1E5D-4E70-B562-30A0AC8D2D07}" type="pres">
      <dgm:prSet presAssocID="{867E6820-CD3C-46A0-BE16-3E79FA417CAA}" presName="sibTrans" presStyleLbl="sibTrans2D1" presStyleIdx="1" presStyleCnt="5"/>
      <dgm:spPr/>
      <dgm:t>
        <a:bodyPr/>
        <a:lstStyle/>
        <a:p>
          <a:endParaRPr lang="ru-RU"/>
        </a:p>
      </dgm:t>
    </dgm:pt>
    <dgm:pt modelId="{C5F6483E-29B8-4CD6-A518-5424D4A42A40}" type="pres">
      <dgm:prSet presAssocID="{867E6820-CD3C-46A0-BE16-3E79FA417CAA}" presName="connectorText" presStyleLbl="sibTrans2D1" presStyleIdx="1" presStyleCnt="5"/>
      <dgm:spPr/>
      <dgm:t>
        <a:bodyPr/>
        <a:lstStyle/>
        <a:p>
          <a:endParaRPr lang="ru-RU"/>
        </a:p>
      </dgm:t>
    </dgm:pt>
    <dgm:pt modelId="{000577DF-93B9-4105-BFB9-3527CE4DA65F}" type="pres">
      <dgm:prSet presAssocID="{ADD0F771-8080-4DD6-A58C-C75F42AB35DD}" presName="node" presStyleLbl="node1" presStyleIdx="2" presStyleCnt="6" custScaleY="304618" custLinFactNeighborX="3545" custLinFactNeighborY="-7169">
        <dgm:presLayoutVars>
          <dgm:bulletEnabled val="1"/>
        </dgm:presLayoutVars>
      </dgm:prSet>
      <dgm:spPr/>
      <dgm:t>
        <a:bodyPr/>
        <a:lstStyle/>
        <a:p>
          <a:endParaRPr lang="ru-RU"/>
        </a:p>
      </dgm:t>
    </dgm:pt>
    <dgm:pt modelId="{EBF569BE-F740-4EEF-97F3-A9D272E005AC}" type="pres">
      <dgm:prSet presAssocID="{C2687301-6964-4D2C-9DD4-DAB5C86B1EC1}" presName="sibTrans" presStyleLbl="sibTrans2D1" presStyleIdx="2" presStyleCnt="5"/>
      <dgm:spPr/>
      <dgm:t>
        <a:bodyPr/>
        <a:lstStyle/>
        <a:p>
          <a:endParaRPr lang="ru-RU"/>
        </a:p>
      </dgm:t>
    </dgm:pt>
    <dgm:pt modelId="{9238340B-3915-481B-965D-021C18A64022}" type="pres">
      <dgm:prSet presAssocID="{C2687301-6964-4D2C-9DD4-DAB5C86B1EC1}" presName="connectorText" presStyleLbl="sibTrans2D1" presStyleIdx="2" presStyleCnt="5"/>
      <dgm:spPr/>
      <dgm:t>
        <a:bodyPr/>
        <a:lstStyle/>
        <a:p>
          <a:endParaRPr lang="ru-RU"/>
        </a:p>
      </dgm:t>
    </dgm:pt>
    <dgm:pt modelId="{EC400C97-B790-4752-B465-78DB4D002557}" type="pres">
      <dgm:prSet presAssocID="{A9700F12-85EC-40AE-93DA-565C878F7C5C}" presName="node" presStyleLbl="node1" presStyleIdx="3" presStyleCnt="6" custScaleY="304618" custLinFactNeighborX="3545" custLinFactNeighborY="-7169">
        <dgm:presLayoutVars>
          <dgm:bulletEnabled val="1"/>
        </dgm:presLayoutVars>
      </dgm:prSet>
      <dgm:spPr/>
      <dgm:t>
        <a:bodyPr/>
        <a:lstStyle/>
        <a:p>
          <a:endParaRPr lang="ru-RU"/>
        </a:p>
      </dgm:t>
    </dgm:pt>
    <dgm:pt modelId="{86B7CF69-1E6F-4C16-9623-EE3B23C42761}" type="pres">
      <dgm:prSet presAssocID="{4A0B4259-3B9D-4BB9-9B75-BFAB517F9D70}" presName="sibTrans" presStyleLbl="sibTrans2D1" presStyleIdx="3" presStyleCnt="5"/>
      <dgm:spPr/>
      <dgm:t>
        <a:bodyPr/>
        <a:lstStyle/>
        <a:p>
          <a:endParaRPr lang="ru-RU"/>
        </a:p>
      </dgm:t>
    </dgm:pt>
    <dgm:pt modelId="{A87AF9CC-4276-438F-8B9C-EEAAB9BB8D27}" type="pres">
      <dgm:prSet presAssocID="{4A0B4259-3B9D-4BB9-9B75-BFAB517F9D70}" presName="connectorText" presStyleLbl="sibTrans2D1" presStyleIdx="3" presStyleCnt="5"/>
      <dgm:spPr/>
      <dgm:t>
        <a:bodyPr/>
        <a:lstStyle/>
        <a:p>
          <a:endParaRPr lang="ru-RU"/>
        </a:p>
      </dgm:t>
    </dgm:pt>
    <dgm:pt modelId="{46397D70-6F00-4889-9BB1-6CA86DA856EB}" type="pres">
      <dgm:prSet presAssocID="{F303BC17-E4C6-4D67-A2E2-40C312C1C9DA}" presName="node" presStyleLbl="node1" presStyleIdx="4" presStyleCnt="6" custScaleY="304618" custLinFactNeighborX="3545" custLinFactNeighborY="-7169">
        <dgm:presLayoutVars>
          <dgm:bulletEnabled val="1"/>
        </dgm:presLayoutVars>
      </dgm:prSet>
      <dgm:spPr/>
      <dgm:t>
        <a:bodyPr/>
        <a:lstStyle/>
        <a:p>
          <a:endParaRPr lang="ru-RU"/>
        </a:p>
      </dgm:t>
    </dgm:pt>
    <dgm:pt modelId="{1AA3A1B7-E1C6-4B73-BFAD-04E8A7056C29}" type="pres">
      <dgm:prSet presAssocID="{58A6E277-0BF8-4806-81FC-993F802EEF48}" presName="sibTrans" presStyleLbl="sibTrans2D1" presStyleIdx="4" presStyleCnt="5"/>
      <dgm:spPr/>
      <dgm:t>
        <a:bodyPr/>
        <a:lstStyle/>
        <a:p>
          <a:endParaRPr lang="ru-RU"/>
        </a:p>
      </dgm:t>
    </dgm:pt>
    <dgm:pt modelId="{2A913ABB-050B-4F40-BC59-1F9E41D6EE28}" type="pres">
      <dgm:prSet presAssocID="{58A6E277-0BF8-4806-81FC-993F802EEF48}" presName="connectorText" presStyleLbl="sibTrans2D1" presStyleIdx="4" presStyleCnt="5"/>
      <dgm:spPr/>
      <dgm:t>
        <a:bodyPr/>
        <a:lstStyle/>
        <a:p>
          <a:endParaRPr lang="ru-RU"/>
        </a:p>
      </dgm:t>
    </dgm:pt>
    <dgm:pt modelId="{2920A985-7DA8-4E34-A84F-1467B039E08A}" type="pres">
      <dgm:prSet presAssocID="{B949C410-8669-4F1E-91B4-C3DECF716520}" presName="node" presStyleLbl="node1" presStyleIdx="5" presStyleCnt="6" custScaleY="304618" custLinFactNeighborX="3545" custLinFactNeighborY="-7169">
        <dgm:presLayoutVars>
          <dgm:bulletEnabled val="1"/>
        </dgm:presLayoutVars>
      </dgm:prSet>
      <dgm:spPr/>
      <dgm:t>
        <a:bodyPr/>
        <a:lstStyle/>
        <a:p>
          <a:endParaRPr lang="ru-RU"/>
        </a:p>
      </dgm:t>
    </dgm:pt>
  </dgm:ptLst>
  <dgm:cxnLst>
    <dgm:cxn modelId="{91F6550E-0A0D-482C-BC05-7B42ABC9182A}" type="presOf" srcId="{F303BC17-E4C6-4D67-A2E2-40C312C1C9DA}" destId="{46397D70-6F00-4889-9BB1-6CA86DA856EB}" srcOrd="0" destOrd="0" presId="urn:microsoft.com/office/officeart/2005/8/layout/process1"/>
    <dgm:cxn modelId="{34B56055-092F-4CEB-AC64-133A5E43186D}" type="presOf" srcId="{B949C410-8669-4F1E-91B4-C3DECF716520}" destId="{2920A985-7DA8-4E34-A84F-1467B039E08A}" srcOrd="0" destOrd="0" presId="urn:microsoft.com/office/officeart/2005/8/layout/process1"/>
    <dgm:cxn modelId="{21123637-D869-4EA5-AD29-AED2C5C29A74}" srcId="{EF78CE74-69C5-45E2-A81B-0F30F01BC186}" destId="{ADD0F771-8080-4DD6-A58C-C75F42AB35DD}" srcOrd="2" destOrd="0" parTransId="{B1F08AF4-3BB1-4BA7-8BF2-94AFFEC1ECE7}" sibTransId="{C2687301-6964-4D2C-9DD4-DAB5C86B1EC1}"/>
    <dgm:cxn modelId="{DC596295-3FEC-4437-B3F6-39D78BDCAEA5}" type="presOf" srcId="{EF78CE74-69C5-45E2-A81B-0F30F01BC186}" destId="{ECE9199B-E9BC-461A-8E61-EC2E2DA2B2A6}" srcOrd="0" destOrd="0" presId="urn:microsoft.com/office/officeart/2005/8/layout/process1"/>
    <dgm:cxn modelId="{7B8E045B-BD94-432D-A785-162CF833BCBF}" type="presOf" srcId="{4A0B4259-3B9D-4BB9-9B75-BFAB517F9D70}" destId="{86B7CF69-1E6F-4C16-9623-EE3B23C42761}" srcOrd="0" destOrd="0" presId="urn:microsoft.com/office/officeart/2005/8/layout/process1"/>
    <dgm:cxn modelId="{0F05C532-C30A-4087-BC68-8F35DF510D16}" srcId="{EF78CE74-69C5-45E2-A81B-0F30F01BC186}" destId="{ED4474E2-DABE-4C31-96B7-915F7A943A2D}" srcOrd="1" destOrd="0" parTransId="{C54EF909-56BA-49B5-83DA-1645ECE83CA7}" sibTransId="{867E6820-CD3C-46A0-BE16-3E79FA417CAA}"/>
    <dgm:cxn modelId="{81207B17-8171-458F-A5F2-470BB88A3D55}" srcId="{EF78CE74-69C5-45E2-A81B-0F30F01BC186}" destId="{F303BC17-E4C6-4D67-A2E2-40C312C1C9DA}" srcOrd="4" destOrd="0" parTransId="{71FAF6E7-8D4B-41E6-92ED-36E412426CCF}" sibTransId="{58A6E277-0BF8-4806-81FC-993F802EEF48}"/>
    <dgm:cxn modelId="{CB5C136D-13AE-403B-B058-EE57B205E8A1}" type="presOf" srcId="{C2687301-6964-4D2C-9DD4-DAB5C86B1EC1}" destId="{9238340B-3915-481B-965D-021C18A64022}" srcOrd="1" destOrd="0" presId="urn:microsoft.com/office/officeart/2005/8/layout/process1"/>
    <dgm:cxn modelId="{8B6F7D39-8D4F-491B-9053-66EF0A293C42}" type="presOf" srcId="{867E6820-CD3C-46A0-BE16-3E79FA417CAA}" destId="{0D169B47-1E5D-4E70-B562-30A0AC8D2D07}" srcOrd="0" destOrd="0" presId="urn:microsoft.com/office/officeart/2005/8/layout/process1"/>
    <dgm:cxn modelId="{715FDE9F-3D34-406B-8F6A-DC8CC539DE26}" srcId="{EF78CE74-69C5-45E2-A81B-0F30F01BC186}" destId="{8434C368-323D-40AE-8D2E-57188FE8941E}" srcOrd="0" destOrd="0" parTransId="{77124CB9-B430-41C2-9E0D-B1C00E1CBF93}" sibTransId="{642EFD2C-6413-4D91-A2A9-89D1A96A2572}"/>
    <dgm:cxn modelId="{DC4F73DF-FF18-437D-B583-D63158F59A93}" srcId="{EF78CE74-69C5-45E2-A81B-0F30F01BC186}" destId="{B949C410-8669-4F1E-91B4-C3DECF716520}" srcOrd="5" destOrd="0" parTransId="{6F6FECB6-CFAB-43AE-93B4-730138CEA55E}" sibTransId="{6486A221-8388-435F-92BB-C01F54BECB2E}"/>
    <dgm:cxn modelId="{61DAA591-7DEB-48EA-987B-F1716D5D7EA2}" type="presOf" srcId="{ED4474E2-DABE-4C31-96B7-915F7A943A2D}" destId="{679BC058-06FF-4AAD-BFAD-BBEC8487BF2D}" srcOrd="0" destOrd="0" presId="urn:microsoft.com/office/officeart/2005/8/layout/process1"/>
    <dgm:cxn modelId="{15E04957-68C5-404E-AC7C-69239778CA17}" srcId="{EF78CE74-69C5-45E2-A81B-0F30F01BC186}" destId="{A9700F12-85EC-40AE-93DA-565C878F7C5C}" srcOrd="3" destOrd="0" parTransId="{A48A7F73-4F15-468B-910F-B12A7E813753}" sibTransId="{4A0B4259-3B9D-4BB9-9B75-BFAB517F9D70}"/>
    <dgm:cxn modelId="{A0BAF5A6-1BB7-4BD6-951C-8F99AADA8F33}" type="presOf" srcId="{4A0B4259-3B9D-4BB9-9B75-BFAB517F9D70}" destId="{A87AF9CC-4276-438F-8B9C-EEAAB9BB8D27}" srcOrd="1" destOrd="0" presId="urn:microsoft.com/office/officeart/2005/8/layout/process1"/>
    <dgm:cxn modelId="{7C4772DA-1FAE-4331-997A-63A3FEFAF41B}" type="presOf" srcId="{58A6E277-0BF8-4806-81FC-993F802EEF48}" destId="{1AA3A1B7-E1C6-4B73-BFAD-04E8A7056C29}" srcOrd="0" destOrd="0" presId="urn:microsoft.com/office/officeart/2005/8/layout/process1"/>
    <dgm:cxn modelId="{CD74749E-F199-4264-A274-000176BB7017}" type="presOf" srcId="{ADD0F771-8080-4DD6-A58C-C75F42AB35DD}" destId="{000577DF-93B9-4105-BFB9-3527CE4DA65F}" srcOrd="0" destOrd="0" presId="urn:microsoft.com/office/officeart/2005/8/layout/process1"/>
    <dgm:cxn modelId="{F85ABFBE-9CBA-4033-927E-CC8117563ECF}" type="presOf" srcId="{A9700F12-85EC-40AE-93DA-565C878F7C5C}" destId="{EC400C97-B790-4752-B465-78DB4D002557}" srcOrd="0" destOrd="0" presId="urn:microsoft.com/office/officeart/2005/8/layout/process1"/>
    <dgm:cxn modelId="{F0941D9B-88AD-4831-A07F-7C15F4346FAA}" type="presOf" srcId="{642EFD2C-6413-4D91-A2A9-89D1A96A2572}" destId="{87290768-FA3E-4EA7-8078-9F45111A4539}" srcOrd="0" destOrd="0" presId="urn:microsoft.com/office/officeart/2005/8/layout/process1"/>
    <dgm:cxn modelId="{2A192329-2460-4DE6-B8AB-6B264B83EDFF}" type="presOf" srcId="{58A6E277-0BF8-4806-81FC-993F802EEF48}" destId="{2A913ABB-050B-4F40-BC59-1F9E41D6EE28}" srcOrd="1" destOrd="0" presId="urn:microsoft.com/office/officeart/2005/8/layout/process1"/>
    <dgm:cxn modelId="{E10C118A-8DDB-41C4-B819-57F8D98BA134}" type="presOf" srcId="{642EFD2C-6413-4D91-A2A9-89D1A96A2572}" destId="{5224A21C-6E56-4313-8000-6FDFFE631AA5}" srcOrd="1" destOrd="0" presId="urn:microsoft.com/office/officeart/2005/8/layout/process1"/>
    <dgm:cxn modelId="{C05976DB-8157-4A5A-BA15-8CAF970923C4}" type="presOf" srcId="{C2687301-6964-4D2C-9DD4-DAB5C86B1EC1}" destId="{EBF569BE-F740-4EEF-97F3-A9D272E005AC}" srcOrd="0" destOrd="0" presId="urn:microsoft.com/office/officeart/2005/8/layout/process1"/>
    <dgm:cxn modelId="{AFC06DBB-5895-4104-A289-446A7E69D644}" type="presOf" srcId="{867E6820-CD3C-46A0-BE16-3E79FA417CAA}" destId="{C5F6483E-29B8-4CD6-A518-5424D4A42A40}" srcOrd="1" destOrd="0" presId="urn:microsoft.com/office/officeart/2005/8/layout/process1"/>
    <dgm:cxn modelId="{C245F8BD-B7E1-4A25-9C03-CECE7300A0F2}" type="presOf" srcId="{8434C368-323D-40AE-8D2E-57188FE8941E}" destId="{3EB40C48-3596-4C03-B4B3-3928ABA86111}" srcOrd="0" destOrd="0" presId="urn:microsoft.com/office/officeart/2005/8/layout/process1"/>
    <dgm:cxn modelId="{0FEACB3A-6543-44BC-9CB9-8F2518A675B7}" type="presParOf" srcId="{ECE9199B-E9BC-461A-8E61-EC2E2DA2B2A6}" destId="{3EB40C48-3596-4C03-B4B3-3928ABA86111}" srcOrd="0" destOrd="0" presId="urn:microsoft.com/office/officeart/2005/8/layout/process1"/>
    <dgm:cxn modelId="{4AD2BF74-51B5-4EBE-8665-EDFA40C1C546}" type="presParOf" srcId="{ECE9199B-E9BC-461A-8E61-EC2E2DA2B2A6}" destId="{87290768-FA3E-4EA7-8078-9F45111A4539}" srcOrd="1" destOrd="0" presId="urn:microsoft.com/office/officeart/2005/8/layout/process1"/>
    <dgm:cxn modelId="{D3EBE0AD-FC3B-4AB9-BB9E-2956FB44CB47}" type="presParOf" srcId="{87290768-FA3E-4EA7-8078-9F45111A4539}" destId="{5224A21C-6E56-4313-8000-6FDFFE631AA5}" srcOrd="0" destOrd="0" presId="urn:microsoft.com/office/officeart/2005/8/layout/process1"/>
    <dgm:cxn modelId="{427C84AF-1053-4693-8B7A-E1664F66A64A}" type="presParOf" srcId="{ECE9199B-E9BC-461A-8E61-EC2E2DA2B2A6}" destId="{679BC058-06FF-4AAD-BFAD-BBEC8487BF2D}" srcOrd="2" destOrd="0" presId="urn:microsoft.com/office/officeart/2005/8/layout/process1"/>
    <dgm:cxn modelId="{6DE5F6A7-905A-4576-B0DB-6CA3FED36FEA}" type="presParOf" srcId="{ECE9199B-E9BC-461A-8E61-EC2E2DA2B2A6}" destId="{0D169B47-1E5D-4E70-B562-30A0AC8D2D07}" srcOrd="3" destOrd="0" presId="urn:microsoft.com/office/officeart/2005/8/layout/process1"/>
    <dgm:cxn modelId="{5FC030D3-D00F-4156-8DE2-A696D752895C}" type="presParOf" srcId="{0D169B47-1E5D-4E70-B562-30A0AC8D2D07}" destId="{C5F6483E-29B8-4CD6-A518-5424D4A42A40}" srcOrd="0" destOrd="0" presId="urn:microsoft.com/office/officeart/2005/8/layout/process1"/>
    <dgm:cxn modelId="{9247501D-8520-4D06-BC86-A3E956A827CB}" type="presParOf" srcId="{ECE9199B-E9BC-461A-8E61-EC2E2DA2B2A6}" destId="{000577DF-93B9-4105-BFB9-3527CE4DA65F}" srcOrd="4" destOrd="0" presId="urn:microsoft.com/office/officeart/2005/8/layout/process1"/>
    <dgm:cxn modelId="{8966137B-24DF-495D-9087-72D213D58DC6}" type="presParOf" srcId="{ECE9199B-E9BC-461A-8E61-EC2E2DA2B2A6}" destId="{EBF569BE-F740-4EEF-97F3-A9D272E005AC}" srcOrd="5" destOrd="0" presId="urn:microsoft.com/office/officeart/2005/8/layout/process1"/>
    <dgm:cxn modelId="{A418F081-87AA-4D87-AAFC-8A62CEF43F11}" type="presParOf" srcId="{EBF569BE-F740-4EEF-97F3-A9D272E005AC}" destId="{9238340B-3915-481B-965D-021C18A64022}" srcOrd="0" destOrd="0" presId="urn:microsoft.com/office/officeart/2005/8/layout/process1"/>
    <dgm:cxn modelId="{F9E8AD64-2D1E-4F75-A601-20F66702BE83}" type="presParOf" srcId="{ECE9199B-E9BC-461A-8E61-EC2E2DA2B2A6}" destId="{EC400C97-B790-4752-B465-78DB4D002557}" srcOrd="6" destOrd="0" presId="urn:microsoft.com/office/officeart/2005/8/layout/process1"/>
    <dgm:cxn modelId="{62A4DBA7-1726-4FD2-A973-DC7E5A0D34B2}" type="presParOf" srcId="{ECE9199B-E9BC-461A-8E61-EC2E2DA2B2A6}" destId="{86B7CF69-1E6F-4C16-9623-EE3B23C42761}" srcOrd="7" destOrd="0" presId="urn:microsoft.com/office/officeart/2005/8/layout/process1"/>
    <dgm:cxn modelId="{1B5BAB76-A916-492D-A398-29A305DD6152}" type="presParOf" srcId="{86B7CF69-1E6F-4C16-9623-EE3B23C42761}" destId="{A87AF9CC-4276-438F-8B9C-EEAAB9BB8D27}" srcOrd="0" destOrd="0" presId="urn:microsoft.com/office/officeart/2005/8/layout/process1"/>
    <dgm:cxn modelId="{7E48BF5B-7351-4884-B3E1-B5613884A041}" type="presParOf" srcId="{ECE9199B-E9BC-461A-8E61-EC2E2DA2B2A6}" destId="{46397D70-6F00-4889-9BB1-6CA86DA856EB}" srcOrd="8" destOrd="0" presId="urn:microsoft.com/office/officeart/2005/8/layout/process1"/>
    <dgm:cxn modelId="{7181DD4F-3876-4229-B8FC-D65FDCC68A64}" type="presParOf" srcId="{ECE9199B-E9BC-461A-8E61-EC2E2DA2B2A6}" destId="{1AA3A1B7-E1C6-4B73-BFAD-04E8A7056C29}" srcOrd="9" destOrd="0" presId="urn:microsoft.com/office/officeart/2005/8/layout/process1"/>
    <dgm:cxn modelId="{01065E8B-989E-404F-8875-21A7DBEE6D39}" type="presParOf" srcId="{1AA3A1B7-E1C6-4B73-BFAD-04E8A7056C29}" destId="{2A913ABB-050B-4F40-BC59-1F9E41D6EE28}" srcOrd="0" destOrd="0" presId="urn:microsoft.com/office/officeart/2005/8/layout/process1"/>
    <dgm:cxn modelId="{3A50F71D-3F39-43C1-80AE-0137B22DD2B8}" type="presParOf" srcId="{ECE9199B-E9BC-461A-8E61-EC2E2DA2B2A6}" destId="{2920A985-7DA8-4E34-A84F-1467B039E08A}" srcOrd="10"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78CE74-69C5-45E2-A81B-0F30F01BC186}" type="doc">
      <dgm:prSet loTypeId="urn:microsoft.com/office/officeart/2005/8/layout/process1" loCatId="process" qsTypeId="urn:microsoft.com/office/officeart/2005/8/quickstyle/3d2" qsCatId="3D" csTypeId="urn:microsoft.com/office/officeart/2005/8/colors/accent6_1" csCatId="accent6" phldr="1"/>
      <dgm:spPr/>
    </dgm:pt>
    <dgm:pt modelId="{8434C368-323D-40AE-8D2E-57188FE8941E}">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Заключение контрактов, договоров, соглашений</a:t>
          </a:r>
          <a:endParaRPr lang="ru-RU" sz="1200" b="1" dirty="0"/>
        </a:p>
      </dgm:t>
    </dgm:pt>
    <dgm:pt modelId="{77124CB9-B430-41C2-9E0D-B1C00E1CBF93}" type="parTrans" cxnId="{715FDE9F-3D34-406B-8F6A-DC8CC539DE26}">
      <dgm:prSet/>
      <dgm:spPr/>
      <dgm:t>
        <a:bodyPr/>
        <a:lstStyle/>
        <a:p>
          <a:endParaRPr lang="ru-RU"/>
        </a:p>
      </dgm:t>
    </dgm:pt>
    <dgm:pt modelId="{642EFD2C-6413-4D91-A2A9-89D1A96A2572}" type="sibTrans" cxnId="{715FDE9F-3D34-406B-8F6A-DC8CC539DE26}">
      <dgm:prSet/>
      <dgm:spPr/>
      <dgm:t>
        <a:bodyPr/>
        <a:lstStyle/>
        <a:p>
          <a:endParaRPr lang="ru-RU"/>
        </a:p>
      </dgm:t>
    </dgm:pt>
    <dgm:pt modelId="{ED4474E2-DABE-4C31-96B7-915F7A943A2D}">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Социальные выплаты</a:t>
          </a:r>
          <a:endParaRPr lang="ru-RU" sz="1200" b="1" dirty="0"/>
        </a:p>
      </dgm:t>
    </dgm:pt>
    <dgm:pt modelId="{C54EF909-56BA-49B5-83DA-1645ECE83CA7}" type="parTrans" cxnId="{0F05C532-C30A-4087-BC68-8F35DF510D16}">
      <dgm:prSet/>
      <dgm:spPr/>
      <dgm:t>
        <a:bodyPr/>
        <a:lstStyle/>
        <a:p>
          <a:endParaRPr lang="ru-RU"/>
        </a:p>
      </dgm:t>
    </dgm:pt>
    <dgm:pt modelId="{867E6820-CD3C-46A0-BE16-3E79FA417CAA}" type="sibTrans" cxnId="{0F05C532-C30A-4087-BC68-8F35DF510D16}">
      <dgm:prSet/>
      <dgm:spPr/>
      <dgm:t>
        <a:bodyPr/>
        <a:lstStyle/>
        <a:p>
          <a:endParaRPr lang="ru-RU"/>
        </a:p>
      </dgm:t>
    </dgm:pt>
    <dgm:pt modelId="{ADD0F771-8080-4DD6-A58C-C75F42AB35DD}">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000" b="1" dirty="0" smtClean="0"/>
            <a:t>Оплата труда</a:t>
          </a:r>
          <a:endParaRPr lang="ru-RU" sz="1000" b="1" dirty="0"/>
        </a:p>
      </dgm:t>
    </dgm:pt>
    <dgm:pt modelId="{B1F08AF4-3BB1-4BA7-8BF2-94AFFEC1ECE7}" type="parTrans" cxnId="{21123637-D869-4EA5-AD29-AED2C5C29A74}">
      <dgm:prSet/>
      <dgm:spPr/>
      <dgm:t>
        <a:bodyPr/>
        <a:lstStyle/>
        <a:p>
          <a:endParaRPr lang="ru-RU"/>
        </a:p>
      </dgm:t>
    </dgm:pt>
    <dgm:pt modelId="{C2687301-6964-4D2C-9DD4-DAB5C86B1EC1}" type="sibTrans" cxnId="{21123637-D869-4EA5-AD29-AED2C5C29A74}">
      <dgm:prSet/>
      <dgm:spPr/>
      <dgm:t>
        <a:bodyPr/>
        <a:lstStyle/>
        <a:p>
          <a:endParaRPr lang="ru-RU"/>
        </a:p>
      </dgm:t>
    </dgm:pt>
    <dgm:pt modelId="{A9700F12-85EC-40AE-93DA-565C878F7C5C}">
      <dgm:prSet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Оплата иных расходов</a:t>
          </a:r>
          <a:endParaRPr lang="ru-RU" sz="1200" b="1" dirty="0"/>
        </a:p>
      </dgm:t>
    </dgm:pt>
    <dgm:pt modelId="{A48A7F73-4F15-468B-910F-B12A7E813753}" type="parTrans" cxnId="{15E04957-68C5-404E-AC7C-69239778CA17}">
      <dgm:prSet/>
      <dgm:spPr/>
      <dgm:t>
        <a:bodyPr/>
        <a:lstStyle/>
        <a:p>
          <a:endParaRPr lang="ru-RU"/>
        </a:p>
      </dgm:t>
    </dgm:pt>
    <dgm:pt modelId="{4A0B4259-3B9D-4BB9-9B75-BFAB517F9D70}" type="sibTrans" cxnId="{15E04957-68C5-404E-AC7C-69239778CA17}">
      <dgm:prSet/>
      <dgm:spPr/>
      <dgm:t>
        <a:bodyPr/>
        <a:lstStyle/>
        <a:p>
          <a:endParaRPr lang="ru-RU"/>
        </a:p>
      </dgm:t>
    </dgm:pt>
    <dgm:pt modelId="{ECE9199B-E9BC-461A-8E61-EC2E2DA2B2A6}" type="pres">
      <dgm:prSet presAssocID="{EF78CE74-69C5-45E2-A81B-0F30F01BC186}" presName="Name0" presStyleCnt="0">
        <dgm:presLayoutVars>
          <dgm:dir/>
          <dgm:resizeHandles val="exact"/>
        </dgm:presLayoutVars>
      </dgm:prSet>
      <dgm:spPr/>
    </dgm:pt>
    <dgm:pt modelId="{3EB40C48-3596-4C03-B4B3-3928ABA86111}" type="pres">
      <dgm:prSet presAssocID="{8434C368-323D-40AE-8D2E-57188FE8941E}" presName="node" presStyleLbl="node1" presStyleIdx="0" presStyleCnt="4" custScaleY="304618">
        <dgm:presLayoutVars>
          <dgm:bulletEnabled val="1"/>
        </dgm:presLayoutVars>
      </dgm:prSet>
      <dgm:spPr/>
      <dgm:t>
        <a:bodyPr/>
        <a:lstStyle/>
        <a:p>
          <a:endParaRPr lang="ru-RU"/>
        </a:p>
      </dgm:t>
    </dgm:pt>
    <dgm:pt modelId="{87290768-FA3E-4EA7-8078-9F45111A4539}" type="pres">
      <dgm:prSet presAssocID="{642EFD2C-6413-4D91-A2A9-89D1A96A2572}" presName="sibTrans" presStyleLbl="sibTrans2D1" presStyleIdx="0" presStyleCnt="3"/>
      <dgm:spPr/>
      <dgm:t>
        <a:bodyPr/>
        <a:lstStyle/>
        <a:p>
          <a:endParaRPr lang="ru-RU"/>
        </a:p>
      </dgm:t>
    </dgm:pt>
    <dgm:pt modelId="{5224A21C-6E56-4313-8000-6FDFFE631AA5}" type="pres">
      <dgm:prSet presAssocID="{642EFD2C-6413-4D91-A2A9-89D1A96A2572}" presName="connectorText" presStyleLbl="sibTrans2D1" presStyleIdx="0" presStyleCnt="3"/>
      <dgm:spPr/>
      <dgm:t>
        <a:bodyPr/>
        <a:lstStyle/>
        <a:p>
          <a:endParaRPr lang="ru-RU"/>
        </a:p>
      </dgm:t>
    </dgm:pt>
    <dgm:pt modelId="{679BC058-06FF-4AAD-BFAD-BBEC8487BF2D}" type="pres">
      <dgm:prSet presAssocID="{ED4474E2-DABE-4C31-96B7-915F7A943A2D}" presName="node" presStyleLbl="node1" presStyleIdx="1" presStyleCnt="4" custScaleY="304618" custLinFactNeighborX="3545" custLinFactNeighborY="-7169">
        <dgm:presLayoutVars>
          <dgm:bulletEnabled val="1"/>
        </dgm:presLayoutVars>
      </dgm:prSet>
      <dgm:spPr/>
      <dgm:t>
        <a:bodyPr/>
        <a:lstStyle/>
        <a:p>
          <a:endParaRPr lang="ru-RU"/>
        </a:p>
      </dgm:t>
    </dgm:pt>
    <dgm:pt modelId="{0D169B47-1E5D-4E70-B562-30A0AC8D2D07}" type="pres">
      <dgm:prSet presAssocID="{867E6820-CD3C-46A0-BE16-3E79FA417CAA}" presName="sibTrans" presStyleLbl="sibTrans2D1" presStyleIdx="1" presStyleCnt="3"/>
      <dgm:spPr/>
      <dgm:t>
        <a:bodyPr/>
        <a:lstStyle/>
        <a:p>
          <a:endParaRPr lang="ru-RU"/>
        </a:p>
      </dgm:t>
    </dgm:pt>
    <dgm:pt modelId="{C5F6483E-29B8-4CD6-A518-5424D4A42A40}" type="pres">
      <dgm:prSet presAssocID="{867E6820-CD3C-46A0-BE16-3E79FA417CAA}" presName="connectorText" presStyleLbl="sibTrans2D1" presStyleIdx="1" presStyleCnt="3"/>
      <dgm:spPr/>
      <dgm:t>
        <a:bodyPr/>
        <a:lstStyle/>
        <a:p>
          <a:endParaRPr lang="ru-RU"/>
        </a:p>
      </dgm:t>
    </dgm:pt>
    <dgm:pt modelId="{000577DF-93B9-4105-BFB9-3527CE4DA65F}" type="pres">
      <dgm:prSet presAssocID="{ADD0F771-8080-4DD6-A58C-C75F42AB35DD}" presName="node" presStyleLbl="node1" presStyleIdx="2" presStyleCnt="4" custScaleY="304618" custLinFactNeighborX="3545" custLinFactNeighborY="-7169">
        <dgm:presLayoutVars>
          <dgm:bulletEnabled val="1"/>
        </dgm:presLayoutVars>
      </dgm:prSet>
      <dgm:spPr/>
      <dgm:t>
        <a:bodyPr/>
        <a:lstStyle/>
        <a:p>
          <a:endParaRPr lang="ru-RU"/>
        </a:p>
      </dgm:t>
    </dgm:pt>
    <dgm:pt modelId="{EBF569BE-F740-4EEF-97F3-A9D272E005AC}" type="pres">
      <dgm:prSet presAssocID="{C2687301-6964-4D2C-9DD4-DAB5C86B1EC1}" presName="sibTrans" presStyleLbl="sibTrans2D1" presStyleIdx="2" presStyleCnt="3"/>
      <dgm:spPr/>
      <dgm:t>
        <a:bodyPr/>
        <a:lstStyle/>
        <a:p>
          <a:endParaRPr lang="ru-RU"/>
        </a:p>
      </dgm:t>
    </dgm:pt>
    <dgm:pt modelId="{9238340B-3915-481B-965D-021C18A64022}" type="pres">
      <dgm:prSet presAssocID="{C2687301-6964-4D2C-9DD4-DAB5C86B1EC1}" presName="connectorText" presStyleLbl="sibTrans2D1" presStyleIdx="2" presStyleCnt="3"/>
      <dgm:spPr/>
      <dgm:t>
        <a:bodyPr/>
        <a:lstStyle/>
        <a:p>
          <a:endParaRPr lang="ru-RU"/>
        </a:p>
      </dgm:t>
    </dgm:pt>
    <dgm:pt modelId="{EC400C97-B790-4752-B465-78DB4D002557}" type="pres">
      <dgm:prSet presAssocID="{A9700F12-85EC-40AE-93DA-565C878F7C5C}" presName="node" presStyleLbl="node1" presStyleIdx="3" presStyleCnt="4" custScaleY="304618" custLinFactNeighborX="3545" custLinFactNeighborY="-7169">
        <dgm:presLayoutVars>
          <dgm:bulletEnabled val="1"/>
        </dgm:presLayoutVars>
      </dgm:prSet>
      <dgm:spPr/>
      <dgm:t>
        <a:bodyPr/>
        <a:lstStyle/>
        <a:p>
          <a:endParaRPr lang="ru-RU"/>
        </a:p>
      </dgm:t>
    </dgm:pt>
  </dgm:ptLst>
  <dgm:cxnLst>
    <dgm:cxn modelId="{B7865E29-7788-49BB-838F-0395F4B29601}" type="presOf" srcId="{642EFD2C-6413-4D91-A2A9-89D1A96A2572}" destId="{87290768-FA3E-4EA7-8078-9F45111A4539}" srcOrd="0" destOrd="0" presId="urn:microsoft.com/office/officeart/2005/8/layout/process1"/>
    <dgm:cxn modelId="{034C14BF-214D-46B6-BF61-0C7A3B601A86}" type="presOf" srcId="{ADD0F771-8080-4DD6-A58C-C75F42AB35DD}" destId="{000577DF-93B9-4105-BFB9-3527CE4DA65F}" srcOrd="0" destOrd="0" presId="urn:microsoft.com/office/officeart/2005/8/layout/process1"/>
    <dgm:cxn modelId="{EADCEFB8-74E5-47FC-A23C-538ABF156BEA}" type="presOf" srcId="{867E6820-CD3C-46A0-BE16-3E79FA417CAA}" destId="{C5F6483E-29B8-4CD6-A518-5424D4A42A40}" srcOrd="1" destOrd="0" presId="urn:microsoft.com/office/officeart/2005/8/layout/process1"/>
    <dgm:cxn modelId="{DD4A2A38-FE4B-470C-826D-74BCEB60862C}" type="presOf" srcId="{642EFD2C-6413-4D91-A2A9-89D1A96A2572}" destId="{5224A21C-6E56-4313-8000-6FDFFE631AA5}" srcOrd="1" destOrd="0" presId="urn:microsoft.com/office/officeart/2005/8/layout/process1"/>
    <dgm:cxn modelId="{715FDE9F-3D34-406B-8F6A-DC8CC539DE26}" srcId="{EF78CE74-69C5-45E2-A81B-0F30F01BC186}" destId="{8434C368-323D-40AE-8D2E-57188FE8941E}" srcOrd="0" destOrd="0" parTransId="{77124CB9-B430-41C2-9E0D-B1C00E1CBF93}" sibTransId="{642EFD2C-6413-4D91-A2A9-89D1A96A2572}"/>
    <dgm:cxn modelId="{C07AAB42-B772-40BF-AA8F-E2B3594EED87}" type="presOf" srcId="{ED4474E2-DABE-4C31-96B7-915F7A943A2D}" destId="{679BC058-06FF-4AAD-BFAD-BBEC8487BF2D}" srcOrd="0" destOrd="0" presId="urn:microsoft.com/office/officeart/2005/8/layout/process1"/>
    <dgm:cxn modelId="{21123637-D869-4EA5-AD29-AED2C5C29A74}" srcId="{EF78CE74-69C5-45E2-A81B-0F30F01BC186}" destId="{ADD0F771-8080-4DD6-A58C-C75F42AB35DD}" srcOrd="2" destOrd="0" parTransId="{B1F08AF4-3BB1-4BA7-8BF2-94AFFEC1ECE7}" sibTransId="{C2687301-6964-4D2C-9DD4-DAB5C86B1EC1}"/>
    <dgm:cxn modelId="{68BC1DC3-3122-4DA8-A52D-E1C09AFABD24}" type="presOf" srcId="{C2687301-6964-4D2C-9DD4-DAB5C86B1EC1}" destId="{9238340B-3915-481B-965D-021C18A64022}" srcOrd="1" destOrd="0" presId="urn:microsoft.com/office/officeart/2005/8/layout/process1"/>
    <dgm:cxn modelId="{D00E8E10-F1DE-49B3-86DE-9EA2E0C8EBCC}" type="presOf" srcId="{A9700F12-85EC-40AE-93DA-565C878F7C5C}" destId="{EC400C97-B790-4752-B465-78DB4D002557}" srcOrd="0" destOrd="0" presId="urn:microsoft.com/office/officeart/2005/8/layout/process1"/>
    <dgm:cxn modelId="{15E04957-68C5-404E-AC7C-69239778CA17}" srcId="{EF78CE74-69C5-45E2-A81B-0F30F01BC186}" destId="{A9700F12-85EC-40AE-93DA-565C878F7C5C}" srcOrd="3" destOrd="0" parTransId="{A48A7F73-4F15-468B-910F-B12A7E813753}" sibTransId="{4A0B4259-3B9D-4BB9-9B75-BFAB517F9D70}"/>
    <dgm:cxn modelId="{2EC3BF52-05A4-409E-86AC-3A2182E1177F}" type="presOf" srcId="{C2687301-6964-4D2C-9DD4-DAB5C86B1EC1}" destId="{EBF569BE-F740-4EEF-97F3-A9D272E005AC}" srcOrd="0" destOrd="0" presId="urn:microsoft.com/office/officeart/2005/8/layout/process1"/>
    <dgm:cxn modelId="{0F05C532-C30A-4087-BC68-8F35DF510D16}" srcId="{EF78CE74-69C5-45E2-A81B-0F30F01BC186}" destId="{ED4474E2-DABE-4C31-96B7-915F7A943A2D}" srcOrd="1" destOrd="0" parTransId="{C54EF909-56BA-49B5-83DA-1645ECE83CA7}" sibTransId="{867E6820-CD3C-46A0-BE16-3E79FA417CAA}"/>
    <dgm:cxn modelId="{723396B6-936D-4807-8B88-58E50CD41F56}" type="presOf" srcId="{EF78CE74-69C5-45E2-A81B-0F30F01BC186}" destId="{ECE9199B-E9BC-461A-8E61-EC2E2DA2B2A6}" srcOrd="0" destOrd="0" presId="urn:microsoft.com/office/officeart/2005/8/layout/process1"/>
    <dgm:cxn modelId="{3A986813-8984-45A6-BF97-088A1D402A28}" type="presOf" srcId="{8434C368-323D-40AE-8D2E-57188FE8941E}" destId="{3EB40C48-3596-4C03-B4B3-3928ABA86111}" srcOrd="0" destOrd="0" presId="urn:microsoft.com/office/officeart/2005/8/layout/process1"/>
    <dgm:cxn modelId="{A873953F-65B2-4A30-BB22-48670C1AAB8F}" type="presOf" srcId="{867E6820-CD3C-46A0-BE16-3E79FA417CAA}" destId="{0D169B47-1E5D-4E70-B562-30A0AC8D2D07}" srcOrd="0" destOrd="0" presId="urn:microsoft.com/office/officeart/2005/8/layout/process1"/>
    <dgm:cxn modelId="{FA135B3E-9985-4BDE-91B8-9485850CF2B6}" type="presParOf" srcId="{ECE9199B-E9BC-461A-8E61-EC2E2DA2B2A6}" destId="{3EB40C48-3596-4C03-B4B3-3928ABA86111}" srcOrd="0" destOrd="0" presId="urn:microsoft.com/office/officeart/2005/8/layout/process1"/>
    <dgm:cxn modelId="{25766702-43EF-47F4-AA7D-F9E5C02C4C8A}" type="presParOf" srcId="{ECE9199B-E9BC-461A-8E61-EC2E2DA2B2A6}" destId="{87290768-FA3E-4EA7-8078-9F45111A4539}" srcOrd="1" destOrd="0" presId="urn:microsoft.com/office/officeart/2005/8/layout/process1"/>
    <dgm:cxn modelId="{A5388AD2-372D-4C6C-8F83-68A8CE0618FF}" type="presParOf" srcId="{87290768-FA3E-4EA7-8078-9F45111A4539}" destId="{5224A21C-6E56-4313-8000-6FDFFE631AA5}" srcOrd="0" destOrd="0" presId="urn:microsoft.com/office/officeart/2005/8/layout/process1"/>
    <dgm:cxn modelId="{668DFA5B-5A47-4FE0-8B28-6A551961D01E}" type="presParOf" srcId="{ECE9199B-E9BC-461A-8E61-EC2E2DA2B2A6}" destId="{679BC058-06FF-4AAD-BFAD-BBEC8487BF2D}" srcOrd="2" destOrd="0" presId="urn:microsoft.com/office/officeart/2005/8/layout/process1"/>
    <dgm:cxn modelId="{8B62AB2F-120C-4FB9-8166-936A4FFB57A8}" type="presParOf" srcId="{ECE9199B-E9BC-461A-8E61-EC2E2DA2B2A6}" destId="{0D169B47-1E5D-4E70-B562-30A0AC8D2D07}" srcOrd="3" destOrd="0" presId="urn:microsoft.com/office/officeart/2005/8/layout/process1"/>
    <dgm:cxn modelId="{F39C4EC0-9FA8-4E5C-97E7-1BCCB68C7D7E}" type="presParOf" srcId="{0D169B47-1E5D-4E70-B562-30A0AC8D2D07}" destId="{C5F6483E-29B8-4CD6-A518-5424D4A42A40}" srcOrd="0" destOrd="0" presId="urn:microsoft.com/office/officeart/2005/8/layout/process1"/>
    <dgm:cxn modelId="{B6886B9B-6DF3-4170-96A0-AC76A742D392}" type="presParOf" srcId="{ECE9199B-E9BC-461A-8E61-EC2E2DA2B2A6}" destId="{000577DF-93B9-4105-BFB9-3527CE4DA65F}" srcOrd="4" destOrd="0" presId="urn:microsoft.com/office/officeart/2005/8/layout/process1"/>
    <dgm:cxn modelId="{C3EED1EE-8FBE-45CC-B5F3-E2C9F99C08CE}" type="presParOf" srcId="{ECE9199B-E9BC-461A-8E61-EC2E2DA2B2A6}" destId="{EBF569BE-F740-4EEF-97F3-A9D272E005AC}" srcOrd="5" destOrd="0" presId="urn:microsoft.com/office/officeart/2005/8/layout/process1"/>
    <dgm:cxn modelId="{E641E4DA-A8F3-4469-82CA-F2DC55CBEABD}" type="presParOf" srcId="{EBF569BE-F740-4EEF-97F3-A9D272E005AC}" destId="{9238340B-3915-481B-965D-021C18A64022}" srcOrd="0" destOrd="0" presId="urn:microsoft.com/office/officeart/2005/8/layout/process1"/>
    <dgm:cxn modelId="{536B7A54-E67D-42FA-BC6A-7BD7C7509A7E}" type="presParOf" srcId="{ECE9199B-E9BC-461A-8E61-EC2E2DA2B2A6}" destId="{EC400C97-B790-4752-B465-78DB4D002557}" srcOrd="6" destOrd="0" presId="urn:microsoft.com/office/officeart/2005/8/layout/process1"/>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78CE74-69C5-45E2-A81B-0F30F01BC186}" type="doc">
      <dgm:prSet loTypeId="urn:microsoft.com/office/officeart/2005/8/layout/process1" loCatId="process" qsTypeId="urn:microsoft.com/office/officeart/2005/8/quickstyle/3d2" qsCatId="3D" csTypeId="urn:microsoft.com/office/officeart/2005/8/colors/accent6_1" csCatId="accent6" phldr="1"/>
      <dgm:spPr/>
    </dgm:pt>
    <dgm:pt modelId="{8434C368-323D-40AE-8D2E-57188FE8941E}">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Составление отчетности</a:t>
          </a:r>
          <a:endParaRPr lang="ru-RU" sz="1200" b="1" dirty="0"/>
        </a:p>
      </dgm:t>
    </dgm:pt>
    <dgm:pt modelId="{77124CB9-B430-41C2-9E0D-B1C00E1CBF93}" type="parTrans" cxnId="{715FDE9F-3D34-406B-8F6A-DC8CC539DE26}">
      <dgm:prSet/>
      <dgm:spPr/>
      <dgm:t>
        <a:bodyPr/>
        <a:lstStyle/>
        <a:p>
          <a:endParaRPr lang="ru-RU"/>
        </a:p>
      </dgm:t>
    </dgm:pt>
    <dgm:pt modelId="{642EFD2C-6413-4D91-A2A9-89D1A96A2572}" type="sibTrans" cxnId="{715FDE9F-3D34-406B-8F6A-DC8CC539DE26}">
      <dgm:prSet/>
      <dgm:spPr/>
      <dgm:t>
        <a:bodyPr/>
        <a:lstStyle/>
        <a:p>
          <a:endParaRPr lang="ru-RU"/>
        </a:p>
      </dgm:t>
    </dgm:pt>
    <dgm:pt modelId="{ED4474E2-DABE-4C31-96B7-915F7A943A2D}">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Формирование решения Совета МО ЩР об исполнении бюджета МО ЩР</a:t>
          </a:r>
          <a:endParaRPr lang="ru-RU" sz="1200" b="1" dirty="0"/>
        </a:p>
      </dgm:t>
    </dgm:pt>
    <dgm:pt modelId="{C54EF909-56BA-49B5-83DA-1645ECE83CA7}" type="parTrans" cxnId="{0F05C532-C30A-4087-BC68-8F35DF510D16}">
      <dgm:prSet/>
      <dgm:spPr/>
      <dgm:t>
        <a:bodyPr/>
        <a:lstStyle/>
        <a:p>
          <a:endParaRPr lang="ru-RU"/>
        </a:p>
      </dgm:t>
    </dgm:pt>
    <dgm:pt modelId="{867E6820-CD3C-46A0-BE16-3E79FA417CAA}" type="sibTrans" cxnId="{0F05C532-C30A-4087-BC68-8F35DF510D16}">
      <dgm:prSet/>
      <dgm:spPr/>
      <dgm:t>
        <a:bodyPr/>
        <a:lstStyle/>
        <a:p>
          <a:endParaRPr lang="ru-RU"/>
        </a:p>
      </dgm:t>
    </dgm:pt>
    <dgm:pt modelId="{ADD0F771-8080-4DD6-A58C-C75F42AB35DD}">
      <dgm:prSet phldrT="[Текст]" custT="1"/>
      <dgm:spPr>
        <a:gradFill rotWithShape="0">
          <a:gsLst>
            <a:gs pos="0">
              <a:srgbClr val="FFEFD1"/>
            </a:gs>
            <a:gs pos="64999">
              <a:srgbClr val="F0EBD5"/>
            </a:gs>
            <a:gs pos="100000">
              <a:srgbClr val="D1C39F"/>
            </a:gs>
          </a:gsLst>
          <a:lin ang="16200000" scaled="0"/>
        </a:gradFill>
      </dgm:spPr>
      <dgm:t>
        <a:bodyPr vert="vert270"/>
        <a:lstStyle/>
        <a:p>
          <a:r>
            <a:rPr lang="ru-RU" sz="1000" b="1" dirty="0" smtClean="0"/>
            <a:t>Одобрение решения об исполнении бюджета главой МО </a:t>
          </a:r>
          <a:r>
            <a:rPr lang="ru-RU" sz="1000" b="1" dirty="0" err="1" smtClean="0"/>
            <a:t>Щербиновский</a:t>
          </a:r>
          <a:r>
            <a:rPr lang="ru-RU" sz="1000" b="1" dirty="0" smtClean="0"/>
            <a:t> район</a:t>
          </a:r>
          <a:endParaRPr lang="ru-RU" sz="1000" b="1" dirty="0"/>
        </a:p>
      </dgm:t>
    </dgm:pt>
    <dgm:pt modelId="{B1F08AF4-3BB1-4BA7-8BF2-94AFFEC1ECE7}" type="parTrans" cxnId="{21123637-D869-4EA5-AD29-AED2C5C29A74}">
      <dgm:prSet/>
      <dgm:spPr/>
      <dgm:t>
        <a:bodyPr/>
        <a:lstStyle/>
        <a:p>
          <a:endParaRPr lang="ru-RU"/>
        </a:p>
      </dgm:t>
    </dgm:pt>
    <dgm:pt modelId="{C2687301-6964-4D2C-9DD4-DAB5C86B1EC1}" type="sibTrans" cxnId="{21123637-D869-4EA5-AD29-AED2C5C29A74}">
      <dgm:prSet/>
      <dgm:spPr/>
      <dgm:t>
        <a:bodyPr/>
        <a:lstStyle/>
        <a:p>
          <a:endParaRPr lang="ru-RU"/>
        </a:p>
      </dgm:t>
    </dgm:pt>
    <dgm:pt modelId="{A9700F12-85EC-40AE-93DA-565C878F7C5C}">
      <dgm:prSet custT="1"/>
      <dgm:spPr>
        <a:gradFill rotWithShape="0">
          <a:gsLst>
            <a:gs pos="0">
              <a:srgbClr val="FFEFD1"/>
            </a:gs>
            <a:gs pos="64999">
              <a:srgbClr val="F0EBD5"/>
            </a:gs>
            <a:gs pos="100000">
              <a:srgbClr val="D1C39F"/>
            </a:gs>
          </a:gsLst>
          <a:lin ang="16200000" scaled="0"/>
        </a:gradFill>
      </dgm:spPr>
      <dgm:t>
        <a:bodyPr vert="vert270"/>
        <a:lstStyle/>
        <a:p>
          <a:r>
            <a:rPr lang="ru-RU" sz="1000" b="1" dirty="0" smtClean="0"/>
            <a:t>Внесение главой МО </a:t>
          </a:r>
          <a:r>
            <a:rPr lang="ru-RU" sz="1000" b="1" dirty="0" err="1" smtClean="0"/>
            <a:t>Щербиновский</a:t>
          </a:r>
          <a:r>
            <a:rPr lang="ru-RU" sz="1000" b="1" dirty="0" smtClean="0"/>
            <a:t> район решения об исполнении  </a:t>
          </a:r>
          <a:r>
            <a:rPr lang="ru-RU" sz="1000" b="1" dirty="0" err="1" smtClean="0"/>
            <a:t>бюдже-та</a:t>
          </a:r>
          <a:r>
            <a:rPr lang="ru-RU" sz="1000" b="1" dirty="0" smtClean="0"/>
            <a:t> в Совет МО ЩР</a:t>
          </a:r>
          <a:endParaRPr lang="ru-RU" sz="1000" b="1" dirty="0"/>
        </a:p>
      </dgm:t>
    </dgm:pt>
    <dgm:pt modelId="{A48A7F73-4F15-468B-910F-B12A7E813753}" type="parTrans" cxnId="{15E04957-68C5-404E-AC7C-69239778CA17}">
      <dgm:prSet/>
      <dgm:spPr/>
      <dgm:t>
        <a:bodyPr/>
        <a:lstStyle/>
        <a:p>
          <a:endParaRPr lang="ru-RU"/>
        </a:p>
      </dgm:t>
    </dgm:pt>
    <dgm:pt modelId="{4A0B4259-3B9D-4BB9-9B75-BFAB517F9D70}" type="sibTrans" cxnId="{15E04957-68C5-404E-AC7C-69239778CA17}">
      <dgm:prSet/>
      <dgm:spPr/>
      <dgm:t>
        <a:bodyPr/>
        <a:lstStyle/>
        <a:p>
          <a:endParaRPr lang="ru-RU"/>
        </a:p>
      </dgm:t>
    </dgm:pt>
    <dgm:pt modelId="{F303BC17-E4C6-4D67-A2E2-40C312C1C9DA}">
      <dgm:prSet custT="1"/>
      <dgm:spPr>
        <a:gradFill rotWithShape="0">
          <a:gsLst>
            <a:gs pos="0">
              <a:srgbClr val="FFEFD1"/>
            </a:gs>
            <a:gs pos="64999">
              <a:srgbClr val="F0EBD5"/>
            </a:gs>
            <a:gs pos="100000">
              <a:srgbClr val="D1C39F"/>
            </a:gs>
          </a:gsLst>
          <a:lin ang="16200000" scaled="0"/>
        </a:gradFill>
      </dgm:spPr>
      <dgm:t>
        <a:bodyPr vert="vert270"/>
        <a:lstStyle/>
        <a:p>
          <a:r>
            <a:rPr lang="ru-RU" sz="1100" b="1" dirty="0" smtClean="0"/>
            <a:t>Проведение публичных слушаний по отчету об исполнении бюджета МО ЩР </a:t>
          </a:r>
          <a:endParaRPr lang="ru-RU" sz="1100" b="1" dirty="0"/>
        </a:p>
      </dgm:t>
    </dgm:pt>
    <dgm:pt modelId="{71FAF6E7-8D4B-41E6-92ED-36E412426CCF}" type="parTrans" cxnId="{81207B17-8171-458F-A5F2-470BB88A3D55}">
      <dgm:prSet/>
      <dgm:spPr/>
      <dgm:t>
        <a:bodyPr/>
        <a:lstStyle/>
        <a:p>
          <a:endParaRPr lang="ru-RU"/>
        </a:p>
      </dgm:t>
    </dgm:pt>
    <dgm:pt modelId="{58A6E277-0BF8-4806-81FC-993F802EEF48}" type="sibTrans" cxnId="{81207B17-8171-458F-A5F2-470BB88A3D55}">
      <dgm:prSet/>
      <dgm:spPr/>
      <dgm:t>
        <a:bodyPr/>
        <a:lstStyle/>
        <a:p>
          <a:endParaRPr lang="ru-RU"/>
        </a:p>
      </dgm:t>
    </dgm:pt>
    <dgm:pt modelId="{B949C410-8669-4F1E-91B4-C3DECF716520}">
      <dgm:prSet custT="1"/>
      <dgm:spPr>
        <a:gradFill rotWithShape="0">
          <a:gsLst>
            <a:gs pos="0">
              <a:srgbClr val="FFEFD1"/>
            </a:gs>
            <a:gs pos="64999">
              <a:srgbClr val="F0EBD5"/>
            </a:gs>
            <a:gs pos="100000">
              <a:srgbClr val="D1C39F"/>
            </a:gs>
          </a:gsLst>
          <a:lin ang="16200000" scaled="0"/>
        </a:gradFill>
      </dgm:spPr>
      <dgm:t>
        <a:bodyPr vert="vert270"/>
        <a:lstStyle/>
        <a:p>
          <a:r>
            <a:rPr lang="ru-RU" sz="1200" b="1" dirty="0" smtClean="0"/>
            <a:t>Рассмотрение и принятие решения  об исполнении бюджета МО ЩР Советом МО ЩР</a:t>
          </a:r>
          <a:endParaRPr lang="ru-RU" sz="1200" b="1" dirty="0"/>
        </a:p>
      </dgm:t>
    </dgm:pt>
    <dgm:pt modelId="{6F6FECB6-CFAB-43AE-93B4-730138CEA55E}" type="parTrans" cxnId="{DC4F73DF-FF18-437D-B583-D63158F59A93}">
      <dgm:prSet/>
      <dgm:spPr/>
      <dgm:t>
        <a:bodyPr/>
        <a:lstStyle/>
        <a:p>
          <a:endParaRPr lang="ru-RU"/>
        </a:p>
      </dgm:t>
    </dgm:pt>
    <dgm:pt modelId="{6486A221-8388-435F-92BB-C01F54BECB2E}" type="sibTrans" cxnId="{DC4F73DF-FF18-437D-B583-D63158F59A93}">
      <dgm:prSet/>
      <dgm:spPr/>
      <dgm:t>
        <a:bodyPr/>
        <a:lstStyle/>
        <a:p>
          <a:endParaRPr lang="ru-RU"/>
        </a:p>
      </dgm:t>
    </dgm:pt>
    <dgm:pt modelId="{ECE9199B-E9BC-461A-8E61-EC2E2DA2B2A6}" type="pres">
      <dgm:prSet presAssocID="{EF78CE74-69C5-45E2-A81B-0F30F01BC186}" presName="Name0" presStyleCnt="0">
        <dgm:presLayoutVars>
          <dgm:dir/>
          <dgm:resizeHandles val="exact"/>
        </dgm:presLayoutVars>
      </dgm:prSet>
      <dgm:spPr/>
    </dgm:pt>
    <dgm:pt modelId="{3EB40C48-3596-4C03-B4B3-3928ABA86111}" type="pres">
      <dgm:prSet presAssocID="{8434C368-323D-40AE-8D2E-57188FE8941E}" presName="node" presStyleLbl="node1" presStyleIdx="0" presStyleCnt="6" custScaleY="304618" custLinFactNeighborX="-22977">
        <dgm:presLayoutVars>
          <dgm:bulletEnabled val="1"/>
        </dgm:presLayoutVars>
      </dgm:prSet>
      <dgm:spPr/>
      <dgm:t>
        <a:bodyPr/>
        <a:lstStyle/>
        <a:p>
          <a:endParaRPr lang="ru-RU"/>
        </a:p>
      </dgm:t>
    </dgm:pt>
    <dgm:pt modelId="{87290768-FA3E-4EA7-8078-9F45111A4539}" type="pres">
      <dgm:prSet presAssocID="{642EFD2C-6413-4D91-A2A9-89D1A96A2572}" presName="sibTrans" presStyleLbl="sibTrans2D1" presStyleIdx="0" presStyleCnt="5"/>
      <dgm:spPr/>
      <dgm:t>
        <a:bodyPr/>
        <a:lstStyle/>
        <a:p>
          <a:endParaRPr lang="ru-RU"/>
        </a:p>
      </dgm:t>
    </dgm:pt>
    <dgm:pt modelId="{5224A21C-6E56-4313-8000-6FDFFE631AA5}" type="pres">
      <dgm:prSet presAssocID="{642EFD2C-6413-4D91-A2A9-89D1A96A2572}" presName="connectorText" presStyleLbl="sibTrans2D1" presStyleIdx="0" presStyleCnt="5"/>
      <dgm:spPr/>
      <dgm:t>
        <a:bodyPr/>
        <a:lstStyle/>
        <a:p>
          <a:endParaRPr lang="ru-RU"/>
        </a:p>
      </dgm:t>
    </dgm:pt>
    <dgm:pt modelId="{679BC058-06FF-4AAD-BFAD-BBEC8487BF2D}" type="pres">
      <dgm:prSet presAssocID="{ED4474E2-DABE-4C31-96B7-915F7A943A2D}" presName="node" presStyleLbl="node1" presStyleIdx="1" presStyleCnt="6" custScaleY="304618" custLinFactNeighborX="3545" custLinFactNeighborY="-7169">
        <dgm:presLayoutVars>
          <dgm:bulletEnabled val="1"/>
        </dgm:presLayoutVars>
      </dgm:prSet>
      <dgm:spPr/>
      <dgm:t>
        <a:bodyPr/>
        <a:lstStyle/>
        <a:p>
          <a:endParaRPr lang="ru-RU"/>
        </a:p>
      </dgm:t>
    </dgm:pt>
    <dgm:pt modelId="{0D169B47-1E5D-4E70-B562-30A0AC8D2D07}" type="pres">
      <dgm:prSet presAssocID="{867E6820-CD3C-46A0-BE16-3E79FA417CAA}" presName="sibTrans" presStyleLbl="sibTrans2D1" presStyleIdx="1" presStyleCnt="5"/>
      <dgm:spPr/>
      <dgm:t>
        <a:bodyPr/>
        <a:lstStyle/>
        <a:p>
          <a:endParaRPr lang="ru-RU"/>
        </a:p>
      </dgm:t>
    </dgm:pt>
    <dgm:pt modelId="{C5F6483E-29B8-4CD6-A518-5424D4A42A40}" type="pres">
      <dgm:prSet presAssocID="{867E6820-CD3C-46A0-BE16-3E79FA417CAA}" presName="connectorText" presStyleLbl="sibTrans2D1" presStyleIdx="1" presStyleCnt="5"/>
      <dgm:spPr/>
      <dgm:t>
        <a:bodyPr/>
        <a:lstStyle/>
        <a:p>
          <a:endParaRPr lang="ru-RU"/>
        </a:p>
      </dgm:t>
    </dgm:pt>
    <dgm:pt modelId="{000577DF-93B9-4105-BFB9-3527CE4DA65F}" type="pres">
      <dgm:prSet presAssocID="{ADD0F771-8080-4DD6-A58C-C75F42AB35DD}" presName="node" presStyleLbl="node1" presStyleIdx="2" presStyleCnt="6" custScaleY="304618" custLinFactNeighborX="3545" custLinFactNeighborY="-7169">
        <dgm:presLayoutVars>
          <dgm:bulletEnabled val="1"/>
        </dgm:presLayoutVars>
      </dgm:prSet>
      <dgm:spPr/>
      <dgm:t>
        <a:bodyPr/>
        <a:lstStyle/>
        <a:p>
          <a:endParaRPr lang="ru-RU"/>
        </a:p>
      </dgm:t>
    </dgm:pt>
    <dgm:pt modelId="{EBF569BE-F740-4EEF-97F3-A9D272E005AC}" type="pres">
      <dgm:prSet presAssocID="{C2687301-6964-4D2C-9DD4-DAB5C86B1EC1}" presName="sibTrans" presStyleLbl="sibTrans2D1" presStyleIdx="2" presStyleCnt="5"/>
      <dgm:spPr/>
      <dgm:t>
        <a:bodyPr/>
        <a:lstStyle/>
        <a:p>
          <a:endParaRPr lang="ru-RU"/>
        </a:p>
      </dgm:t>
    </dgm:pt>
    <dgm:pt modelId="{9238340B-3915-481B-965D-021C18A64022}" type="pres">
      <dgm:prSet presAssocID="{C2687301-6964-4D2C-9DD4-DAB5C86B1EC1}" presName="connectorText" presStyleLbl="sibTrans2D1" presStyleIdx="2" presStyleCnt="5"/>
      <dgm:spPr/>
      <dgm:t>
        <a:bodyPr/>
        <a:lstStyle/>
        <a:p>
          <a:endParaRPr lang="ru-RU"/>
        </a:p>
      </dgm:t>
    </dgm:pt>
    <dgm:pt modelId="{EC400C97-B790-4752-B465-78DB4D002557}" type="pres">
      <dgm:prSet presAssocID="{A9700F12-85EC-40AE-93DA-565C878F7C5C}" presName="node" presStyleLbl="node1" presStyleIdx="3" presStyleCnt="6" custScaleY="304618" custLinFactNeighborX="6235" custLinFactNeighborY="-16033">
        <dgm:presLayoutVars>
          <dgm:bulletEnabled val="1"/>
        </dgm:presLayoutVars>
      </dgm:prSet>
      <dgm:spPr/>
      <dgm:t>
        <a:bodyPr/>
        <a:lstStyle/>
        <a:p>
          <a:endParaRPr lang="ru-RU"/>
        </a:p>
      </dgm:t>
    </dgm:pt>
    <dgm:pt modelId="{86B7CF69-1E6F-4C16-9623-EE3B23C42761}" type="pres">
      <dgm:prSet presAssocID="{4A0B4259-3B9D-4BB9-9B75-BFAB517F9D70}" presName="sibTrans" presStyleLbl="sibTrans2D1" presStyleIdx="3" presStyleCnt="5"/>
      <dgm:spPr/>
      <dgm:t>
        <a:bodyPr/>
        <a:lstStyle/>
        <a:p>
          <a:endParaRPr lang="ru-RU"/>
        </a:p>
      </dgm:t>
    </dgm:pt>
    <dgm:pt modelId="{A87AF9CC-4276-438F-8B9C-EEAAB9BB8D27}" type="pres">
      <dgm:prSet presAssocID="{4A0B4259-3B9D-4BB9-9B75-BFAB517F9D70}" presName="connectorText" presStyleLbl="sibTrans2D1" presStyleIdx="3" presStyleCnt="5"/>
      <dgm:spPr/>
      <dgm:t>
        <a:bodyPr/>
        <a:lstStyle/>
        <a:p>
          <a:endParaRPr lang="ru-RU"/>
        </a:p>
      </dgm:t>
    </dgm:pt>
    <dgm:pt modelId="{46397D70-6F00-4889-9BB1-6CA86DA856EB}" type="pres">
      <dgm:prSet presAssocID="{F303BC17-E4C6-4D67-A2E2-40C312C1C9DA}" presName="node" presStyleLbl="node1" presStyleIdx="4" presStyleCnt="6" custScaleY="304618" custLinFactNeighborX="3545" custLinFactNeighborY="-7169">
        <dgm:presLayoutVars>
          <dgm:bulletEnabled val="1"/>
        </dgm:presLayoutVars>
      </dgm:prSet>
      <dgm:spPr/>
      <dgm:t>
        <a:bodyPr/>
        <a:lstStyle/>
        <a:p>
          <a:endParaRPr lang="ru-RU"/>
        </a:p>
      </dgm:t>
    </dgm:pt>
    <dgm:pt modelId="{1AA3A1B7-E1C6-4B73-BFAD-04E8A7056C29}" type="pres">
      <dgm:prSet presAssocID="{58A6E277-0BF8-4806-81FC-993F802EEF48}" presName="sibTrans" presStyleLbl="sibTrans2D1" presStyleIdx="4" presStyleCnt="5"/>
      <dgm:spPr/>
      <dgm:t>
        <a:bodyPr/>
        <a:lstStyle/>
        <a:p>
          <a:endParaRPr lang="ru-RU"/>
        </a:p>
      </dgm:t>
    </dgm:pt>
    <dgm:pt modelId="{2A913ABB-050B-4F40-BC59-1F9E41D6EE28}" type="pres">
      <dgm:prSet presAssocID="{58A6E277-0BF8-4806-81FC-993F802EEF48}" presName="connectorText" presStyleLbl="sibTrans2D1" presStyleIdx="4" presStyleCnt="5"/>
      <dgm:spPr/>
      <dgm:t>
        <a:bodyPr/>
        <a:lstStyle/>
        <a:p>
          <a:endParaRPr lang="ru-RU"/>
        </a:p>
      </dgm:t>
    </dgm:pt>
    <dgm:pt modelId="{2920A985-7DA8-4E34-A84F-1467B039E08A}" type="pres">
      <dgm:prSet presAssocID="{B949C410-8669-4F1E-91B4-C3DECF716520}" presName="node" presStyleLbl="node1" presStyleIdx="5" presStyleCnt="6" custScaleY="304618" custLinFactNeighborX="44969">
        <dgm:presLayoutVars>
          <dgm:bulletEnabled val="1"/>
        </dgm:presLayoutVars>
      </dgm:prSet>
      <dgm:spPr/>
      <dgm:t>
        <a:bodyPr/>
        <a:lstStyle/>
        <a:p>
          <a:endParaRPr lang="ru-RU"/>
        </a:p>
      </dgm:t>
    </dgm:pt>
  </dgm:ptLst>
  <dgm:cxnLst>
    <dgm:cxn modelId="{715FDE9F-3D34-406B-8F6A-DC8CC539DE26}" srcId="{EF78CE74-69C5-45E2-A81B-0F30F01BC186}" destId="{8434C368-323D-40AE-8D2E-57188FE8941E}" srcOrd="0" destOrd="0" parTransId="{77124CB9-B430-41C2-9E0D-B1C00E1CBF93}" sibTransId="{642EFD2C-6413-4D91-A2A9-89D1A96A2572}"/>
    <dgm:cxn modelId="{15E04957-68C5-404E-AC7C-69239778CA17}" srcId="{EF78CE74-69C5-45E2-A81B-0F30F01BC186}" destId="{A9700F12-85EC-40AE-93DA-565C878F7C5C}" srcOrd="3" destOrd="0" parTransId="{A48A7F73-4F15-468B-910F-B12A7E813753}" sibTransId="{4A0B4259-3B9D-4BB9-9B75-BFAB517F9D70}"/>
    <dgm:cxn modelId="{21123637-D869-4EA5-AD29-AED2C5C29A74}" srcId="{EF78CE74-69C5-45E2-A81B-0F30F01BC186}" destId="{ADD0F771-8080-4DD6-A58C-C75F42AB35DD}" srcOrd="2" destOrd="0" parTransId="{B1F08AF4-3BB1-4BA7-8BF2-94AFFEC1ECE7}" sibTransId="{C2687301-6964-4D2C-9DD4-DAB5C86B1EC1}"/>
    <dgm:cxn modelId="{DBE0CE93-B871-47C0-81EA-8CA65A082663}" type="presOf" srcId="{642EFD2C-6413-4D91-A2A9-89D1A96A2572}" destId="{5224A21C-6E56-4313-8000-6FDFFE631AA5}" srcOrd="1" destOrd="0" presId="urn:microsoft.com/office/officeart/2005/8/layout/process1"/>
    <dgm:cxn modelId="{B070E9B9-1A44-4716-8CDA-A7A2F899DC36}" type="presOf" srcId="{ADD0F771-8080-4DD6-A58C-C75F42AB35DD}" destId="{000577DF-93B9-4105-BFB9-3527CE4DA65F}" srcOrd="0" destOrd="0" presId="urn:microsoft.com/office/officeart/2005/8/layout/process1"/>
    <dgm:cxn modelId="{1192E495-5B49-434D-80E1-CDB2201C5BA6}" type="presOf" srcId="{4A0B4259-3B9D-4BB9-9B75-BFAB517F9D70}" destId="{86B7CF69-1E6F-4C16-9623-EE3B23C42761}" srcOrd="0" destOrd="0" presId="urn:microsoft.com/office/officeart/2005/8/layout/process1"/>
    <dgm:cxn modelId="{198F7808-45FC-468D-AFD8-068502FF6F03}" type="presOf" srcId="{58A6E277-0BF8-4806-81FC-993F802EEF48}" destId="{1AA3A1B7-E1C6-4B73-BFAD-04E8A7056C29}" srcOrd="0" destOrd="0" presId="urn:microsoft.com/office/officeart/2005/8/layout/process1"/>
    <dgm:cxn modelId="{A652576B-0BA9-45C8-84B8-5C92C58DABE5}" type="presOf" srcId="{EF78CE74-69C5-45E2-A81B-0F30F01BC186}" destId="{ECE9199B-E9BC-461A-8E61-EC2E2DA2B2A6}" srcOrd="0" destOrd="0" presId="urn:microsoft.com/office/officeart/2005/8/layout/process1"/>
    <dgm:cxn modelId="{912F594A-5821-42FC-AE65-F9C54F71846F}" type="presOf" srcId="{4A0B4259-3B9D-4BB9-9B75-BFAB517F9D70}" destId="{A87AF9CC-4276-438F-8B9C-EEAAB9BB8D27}" srcOrd="1" destOrd="0" presId="urn:microsoft.com/office/officeart/2005/8/layout/process1"/>
    <dgm:cxn modelId="{4A8FAB18-1332-462F-B4BE-DB001ABBF195}" type="presOf" srcId="{A9700F12-85EC-40AE-93DA-565C878F7C5C}" destId="{EC400C97-B790-4752-B465-78DB4D002557}" srcOrd="0" destOrd="0" presId="urn:microsoft.com/office/officeart/2005/8/layout/process1"/>
    <dgm:cxn modelId="{04653B54-83FC-4B38-B9A1-FD39D1EC48A1}" type="presOf" srcId="{F303BC17-E4C6-4D67-A2E2-40C312C1C9DA}" destId="{46397D70-6F00-4889-9BB1-6CA86DA856EB}" srcOrd="0" destOrd="0" presId="urn:microsoft.com/office/officeart/2005/8/layout/process1"/>
    <dgm:cxn modelId="{643150A1-E2CC-40FF-A7DC-7D986BE39B7D}" type="presOf" srcId="{C2687301-6964-4D2C-9DD4-DAB5C86B1EC1}" destId="{EBF569BE-F740-4EEF-97F3-A9D272E005AC}" srcOrd="0" destOrd="0" presId="urn:microsoft.com/office/officeart/2005/8/layout/process1"/>
    <dgm:cxn modelId="{0F05C532-C30A-4087-BC68-8F35DF510D16}" srcId="{EF78CE74-69C5-45E2-A81B-0F30F01BC186}" destId="{ED4474E2-DABE-4C31-96B7-915F7A943A2D}" srcOrd="1" destOrd="0" parTransId="{C54EF909-56BA-49B5-83DA-1645ECE83CA7}" sibTransId="{867E6820-CD3C-46A0-BE16-3E79FA417CAA}"/>
    <dgm:cxn modelId="{18D06617-E769-4A03-9D75-F981D93C86A9}" type="presOf" srcId="{ED4474E2-DABE-4C31-96B7-915F7A943A2D}" destId="{679BC058-06FF-4AAD-BFAD-BBEC8487BF2D}" srcOrd="0" destOrd="0" presId="urn:microsoft.com/office/officeart/2005/8/layout/process1"/>
    <dgm:cxn modelId="{81207B17-8171-458F-A5F2-470BB88A3D55}" srcId="{EF78CE74-69C5-45E2-A81B-0F30F01BC186}" destId="{F303BC17-E4C6-4D67-A2E2-40C312C1C9DA}" srcOrd="4" destOrd="0" parTransId="{71FAF6E7-8D4B-41E6-92ED-36E412426CCF}" sibTransId="{58A6E277-0BF8-4806-81FC-993F802EEF48}"/>
    <dgm:cxn modelId="{6093C696-8178-418E-B6E5-603908A43587}" type="presOf" srcId="{867E6820-CD3C-46A0-BE16-3E79FA417CAA}" destId="{0D169B47-1E5D-4E70-B562-30A0AC8D2D07}" srcOrd="0" destOrd="0" presId="urn:microsoft.com/office/officeart/2005/8/layout/process1"/>
    <dgm:cxn modelId="{379F4F0C-0630-421A-BC95-D4D0644802FB}" type="presOf" srcId="{C2687301-6964-4D2C-9DD4-DAB5C86B1EC1}" destId="{9238340B-3915-481B-965D-021C18A64022}" srcOrd="1" destOrd="0" presId="urn:microsoft.com/office/officeart/2005/8/layout/process1"/>
    <dgm:cxn modelId="{154F9A4A-E6AD-4170-B79A-C37020B224E7}" type="presOf" srcId="{642EFD2C-6413-4D91-A2A9-89D1A96A2572}" destId="{87290768-FA3E-4EA7-8078-9F45111A4539}" srcOrd="0" destOrd="0" presId="urn:microsoft.com/office/officeart/2005/8/layout/process1"/>
    <dgm:cxn modelId="{3E48A6B7-66AA-41E9-892C-3B61BA5A66A5}" type="presOf" srcId="{867E6820-CD3C-46A0-BE16-3E79FA417CAA}" destId="{C5F6483E-29B8-4CD6-A518-5424D4A42A40}" srcOrd="1" destOrd="0" presId="urn:microsoft.com/office/officeart/2005/8/layout/process1"/>
    <dgm:cxn modelId="{C07AA6EA-A2AC-4BC0-B44D-569873C6F8FC}" type="presOf" srcId="{8434C368-323D-40AE-8D2E-57188FE8941E}" destId="{3EB40C48-3596-4C03-B4B3-3928ABA86111}" srcOrd="0" destOrd="0" presId="urn:microsoft.com/office/officeart/2005/8/layout/process1"/>
    <dgm:cxn modelId="{DC4F73DF-FF18-437D-B583-D63158F59A93}" srcId="{EF78CE74-69C5-45E2-A81B-0F30F01BC186}" destId="{B949C410-8669-4F1E-91B4-C3DECF716520}" srcOrd="5" destOrd="0" parTransId="{6F6FECB6-CFAB-43AE-93B4-730138CEA55E}" sibTransId="{6486A221-8388-435F-92BB-C01F54BECB2E}"/>
    <dgm:cxn modelId="{81FACE57-9717-4709-8DD5-421A85981020}" type="presOf" srcId="{58A6E277-0BF8-4806-81FC-993F802EEF48}" destId="{2A913ABB-050B-4F40-BC59-1F9E41D6EE28}" srcOrd="1" destOrd="0" presId="urn:microsoft.com/office/officeart/2005/8/layout/process1"/>
    <dgm:cxn modelId="{9DABE6E2-291F-4638-89E4-034C55C1AC5B}" type="presOf" srcId="{B949C410-8669-4F1E-91B4-C3DECF716520}" destId="{2920A985-7DA8-4E34-A84F-1467B039E08A}" srcOrd="0" destOrd="0" presId="urn:microsoft.com/office/officeart/2005/8/layout/process1"/>
    <dgm:cxn modelId="{CD7BBC5D-8E7A-4C06-B722-3415C46B8238}" type="presParOf" srcId="{ECE9199B-E9BC-461A-8E61-EC2E2DA2B2A6}" destId="{3EB40C48-3596-4C03-B4B3-3928ABA86111}" srcOrd="0" destOrd="0" presId="urn:microsoft.com/office/officeart/2005/8/layout/process1"/>
    <dgm:cxn modelId="{6AC447A2-27B3-4CB2-8FCA-F4864B5ADCBA}" type="presParOf" srcId="{ECE9199B-E9BC-461A-8E61-EC2E2DA2B2A6}" destId="{87290768-FA3E-4EA7-8078-9F45111A4539}" srcOrd="1" destOrd="0" presId="urn:microsoft.com/office/officeart/2005/8/layout/process1"/>
    <dgm:cxn modelId="{A1800377-651A-48AA-8660-4CEB540ED457}" type="presParOf" srcId="{87290768-FA3E-4EA7-8078-9F45111A4539}" destId="{5224A21C-6E56-4313-8000-6FDFFE631AA5}" srcOrd="0" destOrd="0" presId="urn:microsoft.com/office/officeart/2005/8/layout/process1"/>
    <dgm:cxn modelId="{3ABDCE36-717D-4546-A309-DFCC1F94D0E1}" type="presParOf" srcId="{ECE9199B-E9BC-461A-8E61-EC2E2DA2B2A6}" destId="{679BC058-06FF-4AAD-BFAD-BBEC8487BF2D}" srcOrd="2" destOrd="0" presId="urn:microsoft.com/office/officeart/2005/8/layout/process1"/>
    <dgm:cxn modelId="{40898FBC-EF08-4478-924A-BEB97FD468BD}" type="presParOf" srcId="{ECE9199B-E9BC-461A-8E61-EC2E2DA2B2A6}" destId="{0D169B47-1E5D-4E70-B562-30A0AC8D2D07}" srcOrd="3" destOrd="0" presId="urn:microsoft.com/office/officeart/2005/8/layout/process1"/>
    <dgm:cxn modelId="{B0B47CB6-E124-4840-8DB3-27CB15DC062D}" type="presParOf" srcId="{0D169B47-1E5D-4E70-B562-30A0AC8D2D07}" destId="{C5F6483E-29B8-4CD6-A518-5424D4A42A40}" srcOrd="0" destOrd="0" presId="urn:microsoft.com/office/officeart/2005/8/layout/process1"/>
    <dgm:cxn modelId="{AE5EA7C3-71BA-4CEA-B2AC-CE49FE032FEC}" type="presParOf" srcId="{ECE9199B-E9BC-461A-8E61-EC2E2DA2B2A6}" destId="{000577DF-93B9-4105-BFB9-3527CE4DA65F}" srcOrd="4" destOrd="0" presId="urn:microsoft.com/office/officeart/2005/8/layout/process1"/>
    <dgm:cxn modelId="{53E241C4-0608-425A-BD79-C1098E361FE2}" type="presParOf" srcId="{ECE9199B-E9BC-461A-8E61-EC2E2DA2B2A6}" destId="{EBF569BE-F740-4EEF-97F3-A9D272E005AC}" srcOrd="5" destOrd="0" presId="urn:microsoft.com/office/officeart/2005/8/layout/process1"/>
    <dgm:cxn modelId="{19F89D80-4C6C-4336-A372-94F382AC7420}" type="presParOf" srcId="{EBF569BE-F740-4EEF-97F3-A9D272E005AC}" destId="{9238340B-3915-481B-965D-021C18A64022}" srcOrd="0" destOrd="0" presId="urn:microsoft.com/office/officeart/2005/8/layout/process1"/>
    <dgm:cxn modelId="{7D919F46-30F5-46C7-ADED-77601B6EFDA1}" type="presParOf" srcId="{ECE9199B-E9BC-461A-8E61-EC2E2DA2B2A6}" destId="{EC400C97-B790-4752-B465-78DB4D002557}" srcOrd="6" destOrd="0" presId="urn:microsoft.com/office/officeart/2005/8/layout/process1"/>
    <dgm:cxn modelId="{E2DC97C3-47B1-4D58-8C1C-C74969223FED}" type="presParOf" srcId="{ECE9199B-E9BC-461A-8E61-EC2E2DA2B2A6}" destId="{86B7CF69-1E6F-4C16-9623-EE3B23C42761}" srcOrd="7" destOrd="0" presId="urn:microsoft.com/office/officeart/2005/8/layout/process1"/>
    <dgm:cxn modelId="{19C84035-F70C-4426-8864-CCFBDE10ACA3}" type="presParOf" srcId="{86B7CF69-1E6F-4C16-9623-EE3B23C42761}" destId="{A87AF9CC-4276-438F-8B9C-EEAAB9BB8D27}" srcOrd="0" destOrd="0" presId="urn:microsoft.com/office/officeart/2005/8/layout/process1"/>
    <dgm:cxn modelId="{5DDBFDAE-163B-44E6-B149-C36A6EE3C2CD}" type="presParOf" srcId="{ECE9199B-E9BC-461A-8E61-EC2E2DA2B2A6}" destId="{46397D70-6F00-4889-9BB1-6CA86DA856EB}" srcOrd="8" destOrd="0" presId="urn:microsoft.com/office/officeart/2005/8/layout/process1"/>
    <dgm:cxn modelId="{9EDEDA67-FC47-4C43-BDFE-A7D691536A2F}" type="presParOf" srcId="{ECE9199B-E9BC-461A-8E61-EC2E2DA2B2A6}" destId="{1AA3A1B7-E1C6-4B73-BFAD-04E8A7056C29}" srcOrd="9" destOrd="0" presId="urn:microsoft.com/office/officeart/2005/8/layout/process1"/>
    <dgm:cxn modelId="{E47728D1-EA56-4EF6-8066-3CA387EA3814}" type="presParOf" srcId="{1AA3A1B7-E1C6-4B73-BFAD-04E8A7056C29}" destId="{2A913ABB-050B-4F40-BC59-1F9E41D6EE28}" srcOrd="0" destOrd="0" presId="urn:microsoft.com/office/officeart/2005/8/layout/process1"/>
    <dgm:cxn modelId="{575412CE-7ECB-4F12-AE73-024E3E05B49A}" type="presParOf" srcId="{ECE9199B-E9BC-461A-8E61-EC2E2DA2B2A6}" destId="{2920A985-7DA8-4E34-A84F-1467B039E08A}" srcOrd="10" destOrd="0" presId="urn:microsoft.com/office/officeart/2005/8/layout/process1"/>
  </dgm:cxnLst>
  <dgm:bg>
    <a:noFill/>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17571-8296-4F8C-8A69-748F4B360DF1}">
      <dsp:nvSpPr>
        <dsp:cNvPr id="0" name=""/>
        <dsp:cNvSpPr/>
      </dsp:nvSpPr>
      <dsp:spPr>
        <a:xfrm>
          <a:off x="2267" y="223"/>
          <a:ext cx="6139132" cy="1027270"/>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b="1" kern="1200" cap="none" spc="0" dirty="0" smtClean="0">
              <a:ln w="18000">
                <a:noFill/>
                <a:prstDash val="solid"/>
                <a:miter lim="800000"/>
              </a:ln>
              <a:solidFill>
                <a:srgbClr val="FF0000"/>
              </a:solidFill>
              <a:effectLst>
                <a:outerShdw blurRad="25500" dist="23000" dir="7020000" algn="tl">
                  <a:srgbClr val="000000">
                    <a:alpha val="50000"/>
                  </a:srgbClr>
                </a:outerShdw>
              </a:effectLst>
            </a:rPr>
            <a:t>СУЩНОСТЬ БЮДЖЕТА</a:t>
          </a:r>
          <a:r>
            <a:rPr lang="ru-RU" sz="1500" kern="1200" dirty="0" smtClean="0"/>
            <a:t/>
          </a:r>
          <a:br>
            <a:rPr lang="ru-RU" sz="1500" kern="1200" dirty="0" smtClean="0"/>
          </a:br>
          <a:r>
            <a:rPr lang="ru-RU" sz="1500" kern="1200" dirty="0" smtClean="0"/>
            <a:t>форма образования и расходования  денежных средств, </a:t>
          </a:r>
          <a:br>
            <a:rPr lang="ru-RU" sz="1500" kern="1200" dirty="0" smtClean="0"/>
          </a:br>
          <a:r>
            <a:rPr lang="ru-RU" sz="1500" kern="1200" dirty="0" smtClean="0"/>
            <a:t>предназначенная для финансового обеспечения  задач и функций</a:t>
          </a:r>
          <a:br>
            <a:rPr lang="ru-RU" sz="1500" kern="1200" dirty="0" smtClean="0"/>
          </a:br>
          <a:r>
            <a:rPr lang="ru-RU" sz="1500" kern="1200" dirty="0" smtClean="0"/>
            <a:t> органов местного самоуправления</a:t>
          </a:r>
          <a:endParaRPr lang="ru-RU" sz="1500" kern="1200" dirty="0"/>
        </a:p>
      </dsp:txBody>
      <dsp:txXfrm>
        <a:off x="32355" y="30311"/>
        <a:ext cx="6078956" cy="967094"/>
      </dsp:txXfrm>
    </dsp:sp>
    <dsp:sp modelId="{661F05CC-9865-4F58-9B6C-632099E1DEEF}">
      <dsp:nvSpPr>
        <dsp:cNvPr id="0" name=""/>
        <dsp:cNvSpPr/>
      </dsp:nvSpPr>
      <dsp:spPr>
        <a:xfrm>
          <a:off x="0" y="1178506"/>
          <a:ext cx="2945840" cy="1027270"/>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cap="none" spc="0" dirty="0" smtClean="0">
              <a:ln w="18000">
                <a:noFill/>
                <a:prstDash val="solid"/>
                <a:miter lim="800000"/>
              </a:ln>
              <a:solidFill>
                <a:srgbClr val="FF0000"/>
              </a:solidFill>
              <a:effectLst>
                <a:outerShdw blurRad="25500" dist="23000" dir="7020000" algn="tl">
                  <a:srgbClr val="000000">
                    <a:alpha val="50000"/>
                  </a:srgbClr>
                </a:outerShdw>
              </a:effectLst>
            </a:rPr>
            <a:t>ДОХОДЫ</a:t>
          </a:r>
          <a:r>
            <a:rPr lang="ru-RU" sz="1200" b="1" kern="1200"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ru-RU" sz="1200" kern="1200" dirty="0" smtClean="0"/>
            <a:t/>
          </a:r>
          <a:br>
            <a:rPr lang="ru-RU" sz="1200" kern="1200" dirty="0" smtClean="0"/>
          </a:br>
          <a:r>
            <a:rPr lang="ru-RU" sz="1200" kern="1200" dirty="0" smtClean="0"/>
            <a:t>поступающие в бюджет денежные средства (налоги юридических и физических лиц, штрафы, платежи и сборы, финансовая помощь)</a:t>
          </a:r>
          <a:endParaRPr lang="ru-RU" sz="1200" kern="1200" dirty="0"/>
        </a:p>
      </dsp:txBody>
      <dsp:txXfrm>
        <a:off x="30088" y="1208594"/>
        <a:ext cx="2885664" cy="967094"/>
      </dsp:txXfrm>
    </dsp:sp>
    <dsp:sp modelId="{D9A9D40D-EAD3-4DE5-A6DD-11DC61F1CC73}">
      <dsp:nvSpPr>
        <dsp:cNvPr id="0" name=""/>
        <dsp:cNvSpPr/>
      </dsp:nvSpPr>
      <dsp:spPr>
        <a:xfrm>
          <a:off x="3195559" y="1187084"/>
          <a:ext cx="2945840" cy="1027270"/>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cap="none" spc="0" dirty="0" smtClean="0">
              <a:ln w="18000">
                <a:noFill/>
                <a:prstDash val="solid"/>
                <a:miter lim="800000"/>
              </a:ln>
              <a:solidFill>
                <a:srgbClr val="FF0000"/>
              </a:solidFill>
              <a:effectLst>
                <a:outerShdw blurRad="25500" dist="23000" dir="7020000" algn="tl">
                  <a:srgbClr val="000000">
                    <a:alpha val="50000"/>
                  </a:srgbClr>
                </a:outerShdw>
              </a:effectLst>
            </a:rPr>
            <a:t>РАСХОДЫ</a:t>
          </a:r>
          <a:r>
            <a:rPr lang="ru-RU" sz="1200" b="1" kern="1200"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ru-RU" sz="1200" kern="1200" dirty="0" smtClean="0"/>
            <a:t/>
          </a:r>
          <a:br>
            <a:rPr lang="ru-RU" sz="1200" kern="1200" dirty="0" smtClean="0"/>
          </a:br>
          <a:r>
            <a:rPr lang="ru-RU" sz="1200" kern="1200" dirty="0" smtClean="0"/>
            <a:t>выплачиваемые из бюджета денежные средства</a:t>
          </a:r>
          <a:br>
            <a:rPr lang="ru-RU" sz="1200" kern="1200" dirty="0" smtClean="0"/>
          </a:br>
          <a:r>
            <a:rPr lang="ru-RU" sz="1200" kern="1200" dirty="0" smtClean="0"/>
            <a:t>(содержание муниципальных учреждений)</a:t>
          </a:r>
          <a:endParaRPr lang="ru-RU" sz="1200" kern="1200" dirty="0"/>
        </a:p>
      </dsp:txBody>
      <dsp:txXfrm>
        <a:off x="3225647" y="1217172"/>
        <a:ext cx="2885664" cy="9670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A6931-EC5E-4A0B-8610-BDA310943578}">
      <dsp:nvSpPr>
        <dsp:cNvPr id="0" name=""/>
        <dsp:cNvSpPr/>
      </dsp:nvSpPr>
      <dsp:spPr>
        <a:xfrm>
          <a:off x="0" y="0"/>
          <a:ext cx="6215045" cy="503443"/>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defTabSz="800100">
            <a:lnSpc>
              <a:spcPct val="90000"/>
            </a:lnSpc>
            <a:spcBef>
              <a:spcPct val="0"/>
            </a:spcBef>
            <a:spcAft>
              <a:spcPct val="35000"/>
            </a:spcAft>
          </a:pPr>
          <a:r>
            <a:rPr lang="ru-RU" sz="1800" b="1" kern="1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Основные принципы организации бюджетной системы</a:t>
          </a:r>
          <a:endParaRPr lang="ru-RU" sz="1800" b="1" kern="12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sp:txBody>
      <dsp:txXfrm>
        <a:off x="14745" y="14745"/>
        <a:ext cx="6185555" cy="473953"/>
      </dsp:txXfrm>
    </dsp:sp>
    <dsp:sp modelId="{4C261DD2-005A-47A7-866B-35C4CA15FB10}">
      <dsp:nvSpPr>
        <dsp:cNvPr id="0" name=""/>
        <dsp:cNvSpPr/>
      </dsp:nvSpPr>
      <dsp:spPr>
        <a:xfrm>
          <a:off x="0" y="642927"/>
          <a:ext cx="968075" cy="160578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t>Принцип единства бюджетной системы</a:t>
          </a:r>
          <a:endParaRPr lang="ru-RU" sz="1200" b="1" kern="1200" dirty="0"/>
        </a:p>
      </dsp:txBody>
      <dsp:txXfrm>
        <a:off x="28354" y="671281"/>
        <a:ext cx="911367" cy="1549081"/>
      </dsp:txXfrm>
    </dsp:sp>
    <dsp:sp modelId="{4ED6E9ED-CBEC-4DF1-9858-EDF94203607E}">
      <dsp:nvSpPr>
        <dsp:cNvPr id="0" name=""/>
        <dsp:cNvSpPr/>
      </dsp:nvSpPr>
      <dsp:spPr>
        <a:xfrm>
          <a:off x="1044487" y="642927"/>
          <a:ext cx="968075" cy="160860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t>Принцип разграничения доходов и расходов между уровнями бюджетной системы</a:t>
          </a:r>
          <a:endParaRPr lang="ru-RU" sz="1200" b="1" kern="1200" dirty="0"/>
        </a:p>
      </dsp:txBody>
      <dsp:txXfrm>
        <a:off x="1072841" y="671281"/>
        <a:ext cx="911367" cy="1551894"/>
      </dsp:txXfrm>
    </dsp:sp>
    <dsp:sp modelId="{BE211FE9-E9A6-43E4-8FDE-04120A67CD69}">
      <dsp:nvSpPr>
        <dsp:cNvPr id="0" name=""/>
        <dsp:cNvSpPr/>
      </dsp:nvSpPr>
      <dsp:spPr>
        <a:xfrm>
          <a:off x="2066765" y="634751"/>
          <a:ext cx="968075" cy="1646534"/>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t>Принцип </a:t>
          </a:r>
          <a:r>
            <a:rPr lang="ru-RU" sz="1200" b="1" kern="1200" dirty="0" err="1" smtClean="0"/>
            <a:t>самосто</a:t>
          </a:r>
          <a:r>
            <a:rPr lang="ru-RU" sz="1200" b="1" kern="1200" dirty="0" smtClean="0"/>
            <a:t>- </a:t>
          </a:r>
          <a:r>
            <a:rPr lang="ru-RU" sz="1200" b="1" kern="1200" dirty="0" err="1" smtClean="0"/>
            <a:t>ятельности</a:t>
          </a:r>
          <a:r>
            <a:rPr lang="ru-RU" sz="1200" b="1" kern="1200" dirty="0" smtClean="0"/>
            <a:t> бюджета</a:t>
          </a:r>
          <a:endParaRPr lang="ru-RU" sz="1200" b="1" kern="1200" dirty="0"/>
        </a:p>
      </dsp:txBody>
      <dsp:txXfrm>
        <a:off x="2095119" y="663105"/>
        <a:ext cx="911367" cy="1589826"/>
      </dsp:txXfrm>
    </dsp:sp>
    <dsp:sp modelId="{95955CA0-1753-464F-AB05-05BA0F43ADA0}">
      <dsp:nvSpPr>
        <dsp:cNvPr id="0" name=""/>
        <dsp:cNvSpPr/>
      </dsp:nvSpPr>
      <dsp:spPr>
        <a:xfrm>
          <a:off x="3143274" y="642927"/>
          <a:ext cx="968075" cy="1646534"/>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t>Принцип </a:t>
          </a:r>
          <a:r>
            <a:rPr lang="ru-RU" sz="1200" b="1" kern="1200" dirty="0" err="1" smtClean="0"/>
            <a:t>сбалансиро-ванности</a:t>
          </a:r>
          <a:r>
            <a:rPr lang="ru-RU" sz="1200" b="1" kern="1200" dirty="0" smtClean="0"/>
            <a:t> бюджета</a:t>
          </a:r>
          <a:endParaRPr lang="ru-RU" sz="1200" b="1" kern="1200" dirty="0"/>
        </a:p>
      </dsp:txBody>
      <dsp:txXfrm>
        <a:off x="3171628" y="671281"/>
        <a:ext cx="911367" cy="1589826"/>
      </dsp:txXfrm>
    </dsp:sp>
    <dsp:sp modelId="{C9B558B5-DCD5-4A8B-A46A-FADA94B8579B}">
      <dsp:nvSpPr>
        <dsp:cNvPr id="0" name=""/>
        <dsp:cNvSpPr/>
      </dsp:nvSpPr>
      <dsp:spPr>
        <a:xfrm>
          <a:off x="4192668" y="642927"/>
          <a:ext cx="968075" cy="1646534"/>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t>Принцип </a:t>
          </a:r>
          <a:r>
            <a:rPr lang="ru-RU" sz="1200" b="1" kern="1200" dirty="0" err="1" smtClean="0"/>
            <a:t>достовер</a:t>
          </a:r>
          <a:r>
            <a:rPr lang="ru-RU" sz="1200" b="1" kern="1200" dirty="0" smtClean="0"/>
            <a:t>- </a:t>
          </a:r>
          <a:r>
            <a:rPr lang="ru-RU" sz="1200" b="1" kern="1200" dirty="0" err="1" smtClean="0"/>
            <a:t>ности</a:t>
          </a:r>
          <a:r>
            <a:rPr lang="ru-RU" sz="1200" b="1" kern="1200" dirty="0" smtClean="0"/>
            <a:t/>
          </a:r>
          <a:br>
            <a:rPr lang="ru-RU" sz="1200" b="1" kern="1200" dirty="0" smtClean="0"/>
          </a:br>
          <a:r>
            <a:rPr lang="ru-RU" sz="1200" b="1" kern="1200" dirty="0" smtClean="0"/>
            <a:t>бюджета</a:t>
          </a:r>
          <a:endParaRPr lang="ru-RU" sz="1200" b="1" kern="1200" dirty="0"/>
        </a:p>
      </dsp:txBody>
      <dsp:txXfrm>
        <a:off x="4221022" y="671281"/>
        <a:ext cx="911367" cy="1589826"/>
      </dsp:txXfrm>
    </dsp:sp>
    <dsp:sp modelId="{0C34D002-E2D6-47EF-AFE6-8A18B75E3906}">
      <dsp:nvSpPr>
        <dsp:cNvPr id="0" name=""/>
        <dsp:cNvSpPr/>
      </dsp:nvSpPr>
      <dsp:spPr>
        <a:xfrm>
          <a:off x="5242062" y="642927"/>
          <a:ext cx="968075" cy="1646534"/>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r>
            <a:rPr lang="ru-RU" sz="1200" b="1" kern="1200" dirty="0" smtClean="0"/>
            <a:t>Принцип гласности бюджета</a:t>
          </a:r>
          <a:endParaRPr lang="ru-RU" sz="1200" b="1" kern="1200" dirty="0"/>
        </a:p>
      </dsp:txBody>
      <dsp:txXfrm>
        <a:off x="5270416" y="671281"/>
        <a:ext cx="911367" cy="15898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40C48-3596-4C03-B4B3-3928ABA86111}">
      <dsp:nvSpPr>
        <dsp:cNvPr id="0" name=""/>
        <dsp:cNvSpPr/>
      </dsp:nvSpPr>
      <dsp:spPr>
        <a:xfrm>
          <a:off x="3104" y="0"/>
          <a:ext cx="793971"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Формирование бюджета</a:t>
          </a:r>
          <a:endParaRPr lang="ru-RU" sz="1200" b="1" kern="1200" dirty="0"/>
        </a:p>
      </dsp:txBody>
      <dsp:txXfrm>
        <a:off x="26359" y="23255"/>
        <a:ext cx="747461" cy="1310812"/>
      </dsp:txXfrm>
    </dsp:sp>
    <dsp:sp modelId="{87290768-FA3E-4EA7-8078-9F45111A4539}">
      <dsp:nvSpPr>
        <dsp:cNvPr id="0" name=""/>
        <dsp:cNvSpPr/>
      </dsp:nvSpPr>
      <dsp:spPr>
        <a:xfrm>
          <a:off x="879287" y="580208"/>
          <a:ext cx="174288" cy="196904"/>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879287" y="619589"/>
        <a:ext cx="122002" cy="118142"/>
      </dsp:txXfrm>
    </dsp:sp>
    <dsp:sp modelId="{679BC058-06FF-4AAD-BFAD-BBEC8487BF2D}">
      <dsp:nvSpPr>
        <dsp:cNvPr id="0" name=""/>
        <dsp:cNvSpPr/>
      </dsp:nvSpPr>
      <dsp:spPr>
        <a:xfrm>
          <a:off x="1125923" y="0"/>
          <a:ext cx="793971"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Одобрение бюджета  главой муниципального  образования</a:t>
          </a:r>
          <a:endParaRPr lang="ru-RU" sz="1200" b="1" kern="1200" dirty="0"/>
        </a:p>
      </dsp:txBody>
      <dsp:txXfrm>
        <a:off x="1149178" y="23255"/>
        <a:ext cx="747461" cy="1310812"/>
      </dsp:txXfrm>
    </dsp:sp>
    <dsp:sp modelId="{0D169B47-1E5D-4E70-B562-30A0AC8D2D07}">
      <dsp:nvSpPr>
        <dsp:cNvPr id="0" name=""/>
        <dsp:cNvSpPr/>
      </dsp:nvSpPr>
      <dsp:spPr>
        <a:xfrm>
          <a:off x="1999292" y="580208"/>
          <a:ext cx="168321" cy="196904"/>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1999292" y="619589"/>
        <a:ext cx="117825" cy="118142"/>
      </dsp:txXfrm>
    </dsp:sp>
    <dsp:sp modelId="{000577DF-93B9-4105-BFB9-3527CE4DA65F}">
      <dsp:nvSpPr>
        <dsp:cNvPr id="0" name=""/>
        <dsp:cNvSpPr/>
      </dsp:nvSpPr>
      <dsp:spPr>
        <a:xfrm>
          <a:off x="2237483" y="0"/>
          <a:ext cx="793971"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t>Внесение бюджета главой муниципального образования в Совет МО ЩР</a:t>
          </a:r>
          <a:endParaRPr lang="ru-RU" sz="1000" b="1" kern="1200" dirty="0"/>
        </a:p>
      </dsp:txBody>
      <dsp:txXfrm>
        <a:off x="2260738" y="23255"/>
        <a:ext cx="747461" cy="1310812"/>
      </dsp:txXfrm>
    </dsp:sp>
    <dsp:sp modelId="{EBF569BE-F740-4EEF-97F3-A9D272E005AC}">
      <dsp:nvSpPr>
        <dsp:cNvPr id="0" name=""/>
        <dsp:cNvSpPr/>
      </dsp:nvSpPr>
      <dsp:spPr>
        <a:xfrm>
          <a:off x="3110852" y="580208"/>
          <a:ext cx="168321" cy="196904"/>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3110852" y="619589"/>
        <a:ext cx="117825" cy="118142"/>
      </dsp:txXfrm>
    </dsp:sp>
    <dsp:sp modelId="{EC400C97-B790-4752-B465-78DB4D002557}">
      <dsp:nvSpPr>
        <dsp:cNvPr id="0" name=""/>
        <dsp:cNvSpPr/>
      </dsp:nvSpPr>
      <dsp:spPr>
        <a:xfrm>
          <a:off x="3349043" y="0"/>
          <a:ext cx="793971"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Рассмотрение </a:t>
          </a:r>
          <a:br>
            <a:rPr lang="ru-RU" sz="1200" b="1" kern="1200" dirty="0" smtClean="0"/>
          </a:br>
          <a:r>
            <a:rPr lang="ru-RU" sz="1200" b="1" kern="1200" dirty="0" smtClean="0"/>
            <a:t>Советом МО ЩР</a:t>
          </a:r>
          <a:endParaRPr lang="ru-RU" sz="1200" b="1" kern="1200" dirty="0"/>
        </a:p>
      </dsp:txBody>
      <dsp:txXfrm>
        <a:off x="3372298" y="23255"/>
        <a:ext cx="747461" cy="1310812"/>
      </dsp:txXfrm>
    </dsp:sp>
    <dsp:sp modelId="{86B7CF69-1E6F-4C16-9623-EE3B23C42761}">
      <dsp:nvSpPr>
        <dsp:cNvPr id="0" name=""/>
        <dsp:cNvSpPr/>
      </dsp:nvSpPr>
      <dsp:spPr>
        <a:xfrm>
          <a:off x="4222412" y="580208"/>
          <a:ext cx="168321" cy="196904"/>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4222412" y="619589"/>
        <a:ext cx="117825" cy="118142"/>
      </dsp:txXfrm>
    </dsp:sp>
    <dsp:sp modelId="{46397D70-6F00-4889-9BB1-6CA86DA856EB}">
      <dsp:nvSpPr>
        <dsp:cNvPr id="0" name=""/>
        <dsp:cNvSpPr/>
      </dsp:nvSpPr>
      <dsp:spPr>
        <a:xfrm>
          <a:off x="4460604" y="0"/>
          <a:ext cx="793971"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Принятие </a:t>
          </a:r>
          <a:br>
            <a:rPr lang="ru-RU" sz="1200" b="1" kern="1200" dirty="0" smtClean="0"/>
          </a:br>
          <a:r>
            <a:rPr lang="ru-RU" sz="1200" b="1" kern="1200" dirty="0" smtClean="0"/>
            <a:t>Советом МО  ЩР</a:t>
          </a:r>
          <a:endParaRPr lang="ru-RU" sz="1200" b="1" kern="1200" dirty="0"/>
        </a:p>
      </dsp:txBody>
      <dsp:txXfrm>
        <a:off x="4483859" y="23255"/>
        <a:ext cx="747461" cy="1310812"/>
      </dsp:txXfrm>
    </dsp:sp>
    <dsp:sp modelId="{1AA3A1B7-E1C6-4B73-BFAD-04E8A7056C29}">
      <dsp:nvSpPr>
        <dsp:cNvPr id="0" name=""/>
        <dsp:cNvSpPr/>
      </dsp:nvSpPr>
      <dsp:spPr>
        <a:xfrm>
          <a:off x="5331934" y="580208"/>
          <a:ext cx="164000" cy="196904"/>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5331934" y="619589"/>
        <a:ext cx="114800" cy="118142"/>
      </dsp:txXfrm>
    </dsp:sp>
    <dsp:sp modelId="{2920A985-7DA8-4E34-A84F-1467B039E08A}">
      <dsp:nvSpPr>
        <dsp:cNvPr id="0" name=""/>
        <dsp:cNvSpPr/>
      </dsp:nvSpPr>
      <dsp:spPr>
        <a:xfrm>
          <a:off x="5564010" y="0"/>
          <a:ext cx="793971"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Подписание главой муниципального образования</a:t>
          </a:r>
          <a:endParaRPr lang="ru-RU" sz="1200" b="1" kern="1200" dirty="0"/>
        </a:p>
      </dsp:txBody>
      <dsp:txXfrm>
        <a:off x="5587265" y="23255"/>
        <a:ext cx="747461" cy="13108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40C48-3596-4C03-B4B3-3928ABA86111}">
      <dsp:nvSpPr>
        <dsp:cNvPr id="0" name=""/>
        <dsp:cNvSpPr/>
      </dsp:nvSpPr>
      <dsp:spPr>
        <a:xfrm>
          <a:off x="2480" y="0"/>
          <a:ext cx="1084354"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Заключение контрактов, договоров, соглашений</a:t>
          </a:r>
          <a:endParaRPr lang="ru-RU" sz="1200" b="1" kern="1200" dirty="0"/>
        </a:p>
      </dsp:txBody>
      <dsp:txXfrm>
        <a:off x="34240" y="31760"/>
        <a:ext cx="1020834" cy="1293802"/>
      </dsp:txXfrm>
    </dsp:sp>
    <dsp:sp modelId="{87290768-FA3E-4EA7-8078-9F45111A4539}">
      <dsp:nvSpPr>
        <dsp:cNvPr id="0" name=""/>
        <dsp:cNvSpPr/>
      </dsp:nvSpPr>
      <dsp:spPr>
        <a:xfrm>
          <a:off x="1199113" y="544201"/>
          <a:ext cx="238032" cy="268919"/>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p>
      </dsp:txBody>
      <dsp:txXfrm>
        <a:off x="1199113" y="597985"/>
        <a:ext cx="166622" cy="161351"/>
      </dsp:txXfrm>
    </dsp:sp>
    <dsp:sp modelId="{679BC058-06FF-4AAD-BFAD-BBEC8487BF2D}">
      <dsp:nvSpPr>
        <dsp:cNvPr id="0" name=""/>
        <dsp:cNvSpPr/>
      </dsp:nvSpPr>
      <dsp:spPr>
        <a:xfrm>
          <a:off x="1535952" y="0"/>
          <a:ext cx="1084354"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Социальные выплаты</a:t>
          </a:r>
          <a:endParaRPr lang="ru-RU" sz="1200" b="1" kern="1200" dirty="0"/>
        </a:p>
      </dsp:txBody>
      <dsp:txXfrm>
        <a:off x="1567712" y="31760"/>
        <a:ext cx="1020834" cy="1293802"/>
      </dsp:txXfrm>
    </dsp:sp>
    <dsp:sp modelId="{0D169B47-1E5D-4E70-B562-30A0AC8D2D07}">
      <dsp:nvSpPr>
        <dsp:cNvPr id="0" name=""/>
        <dsp:cNvSpPr/>
      </dsp:nvSpPr>
      <dsp:spPr>
        <a:xfrm>
          <a:off x="2728741" y="544201"/>
          <a:ext cx="229883" cy="268919"/>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p>
      </dsp:txBody>
      <dsp:txXfrm>
        <a:off x="2728741" y="597985"/>
        <a:ext cx="160918" cy="161351"/>
      </dsp:txXfrm>
    </dsp:sp>
    <dsp:sp modelId="{000577DF-93B9-4105-BFB9-3527CE4DA65F}">
      <dsp:nvSpPr>
        <dsp:cNvPr id="0" name=""/>
        <dsp:cNvSpPr/>
      </dsp:nvSpPr>
      <dsp:spPr>
        <a:xfrm>
          <a:off x="3054047" y="0"/>
          <a:ext cx="1084354"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t>Оплата труда</a:t>
          </a:r>
          <a:endParaRPr lang="ru-RU" sz="1000" b="1" kern="1200" dirty="0"/>
        </a:p>
      </dsp:txBody>
      <dsp:txXfrm>
        <a:off x="3085807" y="31760"/>
        <a:ext cx="1020834" cy="1293802"/>
      </dsp:txXfrm>
    </dsp:sp>
    <dsp:sp modelId="{EBF569BE-F740-4EEF-97F3-A9D272E005AC}">
      <dsp:nvSpPr>
        <dsp:cNvPr id="0" name=""/>
        <dsp:cNvSpPr/>
      </dsp:nvSpPr>
      <dsp:spPr>
        <a:xfrm>
          <a:off x="4243613" y="544201"/>
          <a:ext cx="223048" cy="268919"/>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p>
      </dsp:txBody>
      <dsp:txXfrm>
        <a:off x="4243613" y="597985"/>
        <a:ext cx="156134" cy="161351"/>
      </dsp:txXfrm>
    </dsp:sp>
    <dsp:sp modelId="{EC400C97-B790-4752-B465-78DB4D002557}">
      <dsp:nvSpPr>
        <dsp:cNvPr id="0" name=""/>
        <dsp:cNvSpPr/>
      </dsp:nvSpPr>
      <dsp:spPr>
        <a:xfrm>
          <a:off x="4559247" y="0"/>
          <a:ext cx="1084354" cy="1357322"/>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Оплата иных расходов</a:t>
          </a:r>
          <a:endParaRPr lang="ru-RU" sz="1200" b="1" kern="1200" dirty="0"/>
        </a:p>
      </dsp:txBody>
      <dsp:txXfrm>
        <a:off x="4591007" y="31760"/>
        <a:ext cx="1020834" cy="12938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40C48-3596-4C03-B4B3-3928ABA86111}">
      <dsp:nvSpPr>
        <dsp:cNvPr id="0" name=""/>
        <dsp:cNvSpPr/>
      </dsp:nvSpPr>
      <dsp:spPr>
        <a:xfrm>
          <a:off x="0" y="0"/>
          <a:ext cx="820734" cy="142875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Составление отчетности</a:t>
          </a:r>
          <a:endParaRPr lang="ru-RU" sz="1200" b="1" kern="1200" dirty="0"/>
        </a:p>
      </dsp:txBody>
      <dsp:txXfrm>
        <a:off x="24038" y="24038"/>
        <a:ext cx="772658" cy="1380683"/>
      </dsp:txXfrm>
    </dsp:sp>
    <dsp:sp modelId="{87290768-FA3E-4EA7-8078-9F45111A4539}">
      <dsp:nvSpPr>
        <dsp:cNvPr id="0" name=""/>
        <dsp:cNvSpPr/>
      </dsp:nvSpPr>
      <dsp:spPr>
        <a:xfrm>
          <a:off x="906519" y="612608"/>
          <a:ext cx="181864" cy="203542"/>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906519" y="653316"/>
        <a:ext cx="127305" cy="122126"/>
      </dsp:txXfrm>
    </dsp:sp>
    <dsp:sp modelId="{679BC058-06FF-4AAD-BFAD-BBEC8487BF2D}">
      <dsp:nvSpPr>
        <dsp:cNvPr id="0" name=""/>
        <dsp:cNvSpPr/>
      </dsp:nvSpPr>
      <dsp:spPr>
        <a:xfrm>
          <a:off x="1163875" y="0"/>
          <a:ext cx="820734" cy="142875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Формирование решения Совета МО ЩР об исполнении бюджета МО ЩР</a:t>
          </a:r>
          <a:endParaRPr lang="ru-RU" sz="1200" b="1" kern="1200" dirty="0"/>
        </a:p>
      </dsp:txBody>
      <dsp:txXfrm>
        <a:off x="1187913" y="24038"/>
        <a:ext cx="772658" cy="1380683"/>
      </dsp:txXfrm>
    </dsp:sp>
    <dsp:sp modelId="{0D169B47-1E5D-4E70-B562-30A0AC8D2D07}">
      <dsp:nvSpPr>
        <dsp:cNvPr id="0" name=""/>
        <dsp:cNvSpPr/>
      </dsp:nvSpPr>
      <dsp:spPr>
        <a:xfrm>
          <a:off x="2066683" y="612608"/>
          <a:ext cx="173995" cy="203542"/>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2066683" y="653316"/>
        <a:ext cx="121797" cy="122126"/>
      </dsp:txXfrm>
    </dsp:sp>
    <dsp:sp modelId="{000577DF-93B9-4105-BFB9-3527CE4DA65F}">
      <dsp:nvSpPr>
        <dsp:cNvPr id="0" name=""/>
        <dsp:cNvSpPr/>
      </dsp:nvSpPr>
      <dsp:spPr>
        <a:xfrm>
          <a:off x="2312904" y="0"/>
          <a:ext cx="820734" cy="142875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t>Одобрение решения об исполнении бюджета главой МО </a:t>
          </a:r>
          <a:r>
            <a:rPr lang="ru-RU" sz="1000" b="1" kern="1200" dirty="0" err="1" smtClean="0"/>
            <a:t>Щербиновский</a:t>
          </a:r>
          <a:r>
            <a:rPr lang="ru-RU" sz="1000" b="1" kern="1200" dirty="0" smtClean="0"/>
            <a:t> район</a:t>
          </a:r>
          <a:endParaRPr lang="ru-RU" sz="1000" b="1" kern="1200" dirty="0"/>
        </a:p>
      </dsp:txBody>
      <dsp:txXfrm>
        <a:off x="2336942" y="24038"/>
        <a:ext cx="772658" cy="1380683"/>
      </dsp:txXfrm>
    </dsp:sp>
    <dsp:sp modelId="{EBF569BE-F740-4EEF-97F3-A9D272E005AC}">
      <dsp:nvSpPr>
        <dsp:cNvPr id="0" name=""/>
        <dsp:cNvSpPr/>
      </dsp:nvSpPr>
      <dsp:spPr>
        <a:xfrm>
          <a:off x="3217920" y="612608"/>
          <a:ext cx="178676" cy="203542"/>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3217920" y="653316"/>
        <a:ext cx="125073" cy="122126"/>
      </dsp:txXfrm>
    </dsp:sp>
    <dsp:sp modelId="{EC400C97-B790-4752-B465-78DB4D002557}">
      <dsp:nvSpPr>
        <dsp:cNvPr id="0" name=""/>
        <dsp:cNvSpPr/>
      </dsp:nvSpPr>
      <dsp:spPr>
        <a:xfrm>
          <a:off x="3470764" y="0"/>
          <a:ext cx="820734" cy="142875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t>Внесение главой МО </a:t>
          </a:r>
          <a:r>
            <a:rPr lang="ru-RU" sz="1000" b="1" kern="1200" dirty="0" err="1" smtClean="0"/>
            <a:t>Щербиновский</a:t>
          </a:r>
          <a:r>
            <a:rPr lang="ru-RU" sz="1000" b="1" kern="1200" dirty="0" smtClean="0"/>
            <a:t> район решения об исполнении  </a:t>
          </a:r>
          <a:r>
            <a:rPr lang="ru-RU" sz="1000" b="1" kern="1200" dirty="0" err="1" smtClean="0"/>
            <a:t>бюдже-та</a:t>
          </a:r>
          <a:r>
            <a:rPr lang="ru-RU" sz="1000" b="1" kern="1200" dirty="0" smtClean="0"/>
            <a:t> в Совет МО ЩР</a:t>
          </a:r>
          <a:endParaRPr lang="ru-RU" sz="1000" b="1" kern="1200" dirty="0"/>
        </a:p>
      </dsp:txBody>
      <dsp:txXfrm>
        <a:off x="3494802" y="24038"/>
        <a:ext cx="772658" cy="1380683"/>
      </dsp:txXfrm>
    </dsp:sp>
    <dsp:sp modelId="{86B7CF69-1E6F-4C16-9623-EE3B23C42761}">
      <dsp:nvSpPr>
        <dsp:cNvPr id="0" name=""/>
        <dsp:cNvSpPr/>
      </dsp:nvSpPr>
      <dsp:spPr>
        <a:xfrm>
          <a:off x="4371364" y="612608"/>
          <a:ext cx="169315" cy="203542"/>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4371364" y="653316"/>
        <a:ext cx="118521" cy="122126"/>
      </dsp:txXfrm>
    </dsp:sp>
    <dsp:sp modelId="{46397D70-6F00-4889-9BB1-6CA86DA856EB}">
      <dsp:nvSpPr>
        <dsp:cNvPr id="0" name=""/>
        <dsp:cNvSpPr/>
      </dsp:nvSpPr>
      <dsp:spPr>
        <a:xfrm>
          <a:off x="4610961" y="0"/>
          <a:ext cx="820734" cy="142875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1910" tIns="41910" rIns="41910" bIns="41910" numCol="1" spcCol="1270" anchor="ctr" anchorCtr="0">
          <a:noAutofit/>
        </a:bodyPr>
        <a:lstStyle/>
        <a:p>
          <a:pPr lvl="0" algn="ctr" defTabSz="488950">
            <a:lnSpc>
              <a:spcPct val="90000"/>
            </a:lnSpc>
            <a:spcBef>
              <a:spcPct val="0"/>
            </a:spcBef>
            <a:spcAft>
              <a:spcPct val="35000"/>
            </a:spcAft>
          </a:pPr>
          <a:r>
            <a:rPr lang="ru-RU" sz="1100" b="1" kern="1200" dirty="0" smtClean="0"/>
            <a:t>Проведение публичных слушаний по отчету об исполнении бюджета МО ЩР </a:t>
          </a:r>
          <a:endParaRPr lang="ru-RU" sz="1100" b="1" kern="1200" dirty="0"/>
        </a:p>
      </dsp:txBody>
      <dsp:txXfrm>
        <a:off x="4634999" y="24038"/>
        <a:ext cx="772658" cy="1380683"/>
      </dsp:txXfrm>
    </dsp:sp>
    <dsp:sp modelId="{1AA3A1B7-E1C6-4B73-BFAD-04E8A7056C29}">
      <dsp:nvSpPr>
        <dsp:cNvPr id="0" name=""/>
        <dsp:cNvSpPr/>
      </dsp:nvSpPr>
      <dsp:spPr>
        <a:xfrm>
          <a:off x="5511662" y="612608"/>
          <a:ext cx="169528" cy="203542"/>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p>
      </dsp:txBody>
      <dsp:txXfrm>
        <a:off x="5511662" y="653316"/>
        <a:ext cx="118670" cy="122126"/>
      </dsp:txXfrm>
    </dsp:sp>
    <dsp:sp modelId="{2920A985-7DA8-4E34-A84F-1467B039E08A}">
      <dsp:nvSpPr>
        <dsp:cNvPr id="0" name=""/>
        <dsp:cNvSpPr/>
      </dsp:nvSpPr>
      <dsp:spPr>
        <a:xfrm>
          <a:off x="5751561" y="0"/>
          <a:ext cx="820734" cy="1428759"/>
        </a:xfrm>
        <a:prstGeom prst="roundRect">
          <a:avLst>
            <a:gd name="adj" fmla="val 10000"/>
          </a:avLst>
        </a:prstGeom>
        <a:gradFill rotWithShape="0">
          <a:gsLst>
            <a:gs pos="0">
              <a:srgbClr val="FFEFD1"/>
            </a:gs>
            <a:gs pos="64999">
              <a:srgbClr val="F0EBD5"/>
            </a:gs>
            <a:gs pos="100000">
              <a:srgbClr val="D1C39F"/>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vert270"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Рассмотрение и принятие решения  об исполнении бюджета МО ЩР Советом МО ЩР</a:t>
          </a:r>
          <a:endParaRPr lang="ru-RU" sz="1200" b="1" kern="1200" dirty="0"/>
        </a:p>
      </dsp:txBody>
      <dsp:txXfrm>
        <a:off x="5775599" y="24038"/>
        <a:ext cx="772658" cy="138068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DE9D99DC-F0CF-4ABF-BB13-E80827CF82BF}" type="datetimeFigureOut">
              <a:rPr lang="ru-RU" smtClean="0"/>
              <a:pPr/>
              <a:t>19.05.2020</a:t>
            </a:fld>
            <a:endParaRPr lang="ru-RU"/>
          </a:p>
        </p:txBody>
      </p:sp>
      <p:sp>
        <p:nvSpPr>
          <p:cNvPr id="4" name="Образ слайда 3"/>
          <p:cNvSpPr>
            <a:spLocks noGrp="1" noRot="1" noChangeAspect="1"/>
          </p:cNvSpPr>
          <p:nvPr>
            <p:ph type="sldImg" idx="2"/>
          </p:nvPr>
        </p:nvSpPr>
        <p:spPr>
          <a:xfrm>
            <a:off x="2003425" y="744538"/>
            <a:ext cx="27908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 y="9428584"/>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428584"/>
            <a:ext cx="2945659" cy="496332"/>
          </a:xfrm>
          <a:prstGeom prst="rect">
            <a:avLst/>
          </a:prstGeom>
        </p:spPr>
        <p:txBody>
          <a:bodyPr vert="horz" lIns="91440" tIns="45720" rIns="91440" bIns="45720" rtlCol="0" anchor="b"/>
          <a:lstStyle>
            <a:lvl1pPr algn="r">
              <a:defRPr sz="1200"/>
            </a:lvl1pPr>
          </a:lstStyle>
          <a:p>
            <a:fld id="{C6CDEA41-161F-42EE-A363-4134723789E3}" type="slidenum">
              <a:rPr lang="ru-RU" smtClean="0"/>
              <a:pPr/>
              <a:t>‹#›</a:t>
            </a:fld>
            <a:endParaRPr lang="ru-RU"/>
          </a:p>
        </p:txBody>
      </p:sp>
    </p:spTree>
    <p:extLst>
      <p:ext uri="{BB962C8B-B14F-4D97-AF65-F5344CB8AC3E}">
        <p14:creationId xmlns:p14="http://schemas.microsoft.com/office/powerpoint/2010/main" val="332830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C0F487F-3CB0-4192-9938-4FC94BE9AA08}" type="datetimeFigureOut">
              <a:rPr lang="ru-RU" smtClean="0"/>
              <a:pPr/>
              <a:t>19.05.2020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C0FCA9-1793-4C69-BD68-9BC38435915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BC0F487F-3CB0-4192-9938-4FC94BE9AA08}" type="datetimeFigureOut">
              <a:rPr lang="ru-RU" smtClean="0"/>
              <a:pPr/>
              <a:t>19.05.2020</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31C0FCA9-1793-4C69-BD68-9BC38435915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3" Type="http://schemas.openxmlformats.org/officeDocument/2006/relationships/diagramLayout" Target="../diagrams/layout3.xml"/><Relationship Id="rId7" Type="http://schemas.openxmlformats.org/officeDocument/2006/relationships/image" Target="../media/image3.jpeg"/><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diagramData" Target="../diagrams/data3.xml"/><Relationship Id="rId16" Type="http://schemas.openxmlformats.org/officeDocument/2006/relationships/diagramColors" Target="../diagrams/colors5.xml"/><Relationship Id="rId1" Type="http://schemas.openxmlformats.org/officeDocument/2006/relationships/slideLayout" Target="../slideLayouts/slideLayout7.xml"/><Relationship Id="rId6" Type="http://schemas.microsoft.com/office/2007/relationships/diagramDrawing" Target="../diagrams/drawing3.xml"/><Relationship Id="rId11" Type="http://schemas.openxmlformats.org/officeDocument/2006/relationships/diagramColors" Target="../diagrams/colors4.xml"/><Relationship Id="rId5" Type="http://schemas.openxmlformats.org/officeDocument/2006/relationships/diagramColors" Target="../diagrams/colors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4" Type="http://schemas.openxmlformats.org/officeDocument/2006/relationships/diagramQuickStyle" Target="../diagrams/quickStyle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57232" y="0"/>
            <a:ext cx="5829300" cy="1000131"/>
          </a:xfrm>
        </p:spPr>
        <p:txBody>
          <a:bodyPr>
            <a:normAutofit/>
          </a:bodyPr>
          <a:lstStyle/>
          <a:p>
            <a:pPr algn="r"/>
            <a:r>
              <a:rPr lang="ru-RU" sz="2400" b="1" dirty="0" smtClean="0">
                <a:solidFill>
                  <a:srgbClr val="8BE1FF"/>
                </a:solidFill>
                <a:effectLst>
                  <a:outerShdw blurRad="38100" dist="38100" dir="2700000" algn="tl">
                    <a:srgbClr val="000000">
                      <a:alpha val="43137"/>
                    </a:srgbClr>
                  </a:outerShdw>
                </a:effectLst>
              </a:rPr>
              <a:t>Муниципальное образование </a:t>
            </a:r>
            <a:br>
              <a:rPr lang="ru-RU" sz="2400" b="1" dirty="0" smtClean="0">
                <a:solidFill>
                  <a:srgbClr val="8BE1FF"/>
                </a:solidFill>
                <a:effectLst>
                  <a:outerShdw blurRad="38100" dist="38100" dir="2700000" algn="tl">
                    <a:srgbClr val="000000">
                      <a:alpha val="43137"/>
                    </a:srgbClr>
                  </a:outerShdw>
                </a:effectLst>
              </a:rPr>
            </a:br>
            <a:r>
              <a:rPr lang="ru-RU" sz="2400" b="1" dirty="0" err="1" smtClean="0">
                <a:solidFill>
                  <a:srgbClr val="8BE1FF"/>
                </a:solidFill>
                <a:effectLst>
                  <a:outerShdw blurRad="38100" dist="38100" dir="2700000" algn="tl">
                    <a:srgbClr val="000000">
                      <a:alpha val="43137"/>
                    </a:srgbClr>
                  </a:outerShdw>
                </a:effectLst>
              </a:rPr>
              <a:t>Щербиновский</a:t>
            </a:r>
            <a:r>
              <a:rPr lang="ru-RU" sz="2400" b="1" dirty="0" smtClean="0">
                <a:solidFill>
                  <a:srgbClr val="8BE1FF"/>
                </a:solidFill>
                <a:effectLst>
                  <a:outerShdw blurRad="38100" dist="38100" dir="2700000" algn="tl">
                    <a:srgbClr val="000000">
                      <a:alpha val="43137"/>
                    </a:srgbClr>
                  </a:outerShdw>
                </a:effectLst>
              </a:rPr>
              <a:t> район</a:t>
            </a:r>
            <a:endParaRPr lang="ru-RU" sz="2400" b="1" dirty="0">
              <a:solidFill>
                <a:srgbClr val="8BE1FF"/>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285728" y="5429256"/>
            <a:ext cx="6357982" cy="1785950"/>
          </a:xfrm>
        </p:spPr>
        <p:txBody>
          <a:bodyPr>
            <a:normAutofit fontScale="70000" lnSpcReduction="20000"/>
          </a:bodyPr>
          <a:lstStyle/>
          <a:p>
            <a:r>
              <a:rPr lang="ru-RU" sz="9600" b="1" dirty="0" smtClean="0">
                <a:solidFill>
                  <a:srgbClr val="FF8B8B"/>
                </a:solidFill>
                <a:effectLst>
                  <a:outerShdw blurRad="38100" dist="38100" dir="2700000" algn="tl">
                    <a:srgbClr val="000000">
                      <a:alpha val="43137"/>
                    </a:srgbClr>
                  </a:outerShdw>
                </a:effectLst>
              </a:rPr>
              <a:t>ИСПОЛНЕНИЕ БЮДЖЕТА</a:t>
            </a:r>
          </a:p>
          <a:p>
            <a:endParaRPr lang="ru-RU" dirty="0"/>
          </a:p>
        </p:txBody>
      </p:sp>
      <p:pic>
        <p:nvPicPr>
          <p:cNvPr id="1026" name="Picture 2"/>
          <p:cNvPicPr>
            <a:picLocks noChangeAspect="1" noChangeArrowheads="1"/>
          </p:cNvPicPr>
          <p:nvPr/>
        </p:nvPicPr>
        <p:blipFill>
          <a:blip r:embed="rId3"/>
          <a:srcRect/>
          <a:stretch>
            <a:fillRect/>
          </a:stretch>
        </p:blipFill>
        <p:spPr bwMode="auto">
          <a:xfrm>
            <a:off x="5500702" y="928662"/>
            <a:ext cx="1025525" cy="1281113"/>
          </a:xfrm>
          <a:prstGeom prst="rect">
            <a:avLst/>
          </a:prstGeom>
          <a:noFill/>
          <a:ln w="9525">
            <a:noFill/>
            <a:miter lim="800000"/>
            <a:headEnd/>
            <a:tailEnd/>
          </a:ln>
          <a:effectLst/>
        </p:spPr>
      </p:pic>
      <p:sp>
        <p:nvSpPr>
          <p:cNvPr id="5" name="TextBox 4"/>
          <p:cNvSpPr txBox="1"/>
          <p:nvPr/>
        </p:nvSpPr>
        <p:spPr>
          <a:xfrm>
            <a:off x="1000108" y="6929454"/>
            <a:ext cx="4714908" cy="707886"/>
          </a:xfrm>
          <a:prstGeom prst="rect">
            <a:avLst/>
          </a:prstGeom>
          <a:noFill/>
        </p:spPr>
        <p:txBody>
          <a:bodyPr wrap="square" rtlCol="0">
            <a:spAutoFit/>
          </a:bodyPr>
          <a:lstStyle/>
          <a:p>
            <a:pPr algn="ctr"/>
            <a:r>
              <a:rPr lang="ru-RU" sz="4000" b="1" dirty="0" smtClean="0">
                <a:solidFill>
                  <a:srgbClr val="FF8B8B"/>
                </a:solidFill>
                <a:effectLst>
                  <a:outerShdw blurRad="38100" dist="38100" dir="2700000" algn="tl">
                    <a:srgbClr val="000000">
                      <a:alpha val="43137"/>
                    </a:srgbClr>
                  </a:outerShdw>
                </a:effectLst>
              </a:rPr>
              <a:t>за  2018 год</a:t>
            </a:r>
            <a:endParaRPr lang="ru-RU" sz="4000" b="1" dirty="0">
              <a:solidFill>
                <a:srgbClr val="FF8B8B"/>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936084348"/>
              </p:ext>
            </p:extLst>
          </p:nvPr>
        </p:nvGraphicFramePr>
        <p:xfrm>
          <a:off x="260648" y="229394"/>
          <a:ext cx="6408712" cy="8016240"/>
        </p:xfrm>
        <a:graphic>
          <a:graphicData uri="http://schemas.openxmlformats.org/drawingml/2006/table">
            <a:tbl>
              <a:tblPr>
                <a:tableStyleId>{5C22544A-7EE6-4342-B048-85BDC9FD1C3A}</a:tableStyleId>
              </a:tblPr>
              <a:tblGrid>
                <a:gridCol w="6408712"/>
              </a:tblGrid>
              <a:tr h="6034088">
                <a:tc>
                  <a:txBody>
                    <a:bodyPr/>
                    <a:lstStyle/>
                    <a:p>
                      <a:pPr marL="0" indent="0" algn="ctr">
                        <a:lnSpc>
                          <a:spcPct val="100000"/>
                        </a:lnSpc>
                        <a:spcBef>
                          <a:spcPts val="0"/>
                        </a:spcBef>
                        <a:spcAft>
                          <a:spcPts val="600"/>
                        </a:spcAft>
                      </a:pPr>
                      <a:r>
                        <a:rPr lang="ru-RU" sz="1400" b="1" spc="45" dirty="0">
                          <a:solidFill>
                            <a:schemeClr val="tx1"/>
                          </a:solidFill>
                          <a:effectLst>
                            <a:outerShdw blurRad="38100" dist="38100" dir="2700000" algn="tl">
                              <a:srgbClr val="000000">
                                <a:alpha val="43137"/>
                              </a:srgbClr>
                            </a:outerShdw>
                          </a:effectLst>
                        </a:rPr>
                        <a:t>Рейтинг показателей среди муниципалитетов Краснодарского края</a:t>
                      </a:r>
                    </a:p>
                    <a:p>
                      <a:pPr marL="0" marR="12700" indent="457200" algn="just">
                        <a:lnSpc>
                          <a:spcPct val="100000"/>
                        </a:lnSpc>
                        <a:spcBef>
                          <a:spcPts val="0"/>
                        </a:spcBef>
                        <a:spcAft>
                          <a:spcPts val="600"/>
                        </a:spcAft>
                      </a:pPr>
                      <a:endParaRPr lang="ru-RU" sz="1400" spc="35" dirty="0" smtClean="0">
                        <a:solidFill>
                          <a:schemeClr val="tx1"/>
                        </a:solidFill>
                        <a:effectLst/>
                      </a:endParaRPr>
                    </a:p>
                    <a:p>
                      <a:pPr marL="0" marR="12700" indent="457200" algn="just">
                        <a:lnSpc>
                          <a:spcPct val="100000"/>
                        </a:lnSpc>
                        <a:spcBef>
                          <a:spcPts val="0"/>
                        </a:spcBef>
                        <a:spcAft>
                          <a:spcPts val="600"/>
                        </a:spcAft>
                      </a:pPr>
                      <a:endParaRPr lang="ru-RU" sz="1400" spc="35" dirty="0" smtClean="0">
                        <a:solidFill>
                          <a:schemeClr val="tx1"/>
                        </a:solidFill>
                        <a:effectLst/>
                      </a:endParaRPr>
                    </a:p>
                    <a:p>
                      <a:pPr marL="0" marR="12700" indent="457200" algn="just">
                        <a:lnSpc>
                          <a:spcPct val="100000"/>
                        </a:lnSpc>
                        <a:spcBef>
                          <a:spcPts val="0"/>
                        </a:spcBef>
                        <a:spcAft>
                          <a:spcPts val="600"/>
                        </a:spcAft>
                      </a:pPr>
                      <a:r>
                        <a:rPr lang="ru-RU" sz="1400" spc="35" dirty="0" smtClean="0">
                          <a:solidFill>
                            <a:schemeClr val="tx1"/>
                          </a:solidFill>
                          <a:effectLst/>
                        </a:rPr>
                        <a:t>В </a:t>
                      </a:r>
                      <a:r>
                        <a:rPr lang="ru-RU" sz="1400" spc="35" dirty="0">
                          <a:solidFill>
                            <a:schemeClr val="tx1"/>
                          </a:solidFill>
                          <a:effectLst/>
                        </a:rPr>
                        <a:t>рейтинге городских округов и муниципальных районов Краснодарско­го края по показателю «Темп роста инвестиций в основной капитал по </a:t>
                      </a:r>
                      <a:r>
                        <a:rPr lang="ru-RU" sz="1400" spc="35" dirty="0" smtClean="0">
                          <a:solidFill>
                            <a:schemeClr val="tx1"/>
                          </a:solidFill>
                          <a:effectLst/>
                        </a:rPr>
                        <a:t>крупным </a:t>
                      </a:r>
                      <a:r>
                        <a:rPr lang="ru-RU" sz="1400" spc="35" dirty="0">
                          <a:solidFill>
                            <a:schemeClr val="tx1"/>
                          </a:solidFill>
                          <a:effectLst/>
                        </a:rPr>
                        <a:t>и средним организациям (по месту нахождения юридического лица)» по итогам </a:t>
                      </a:r>
                      <a:r>
                        <a:rPr lang="ru-RU" sz="1400" spc="35" dirty="0" smtClean="0">
                          <a:solidFill>
                            <a:schemeClr val="tx1"/>
                          </a:solidFill>
                          <a:effectLst/>
                        </a:rPr>
                        <a:t>2018 </a:t>
                      </a:r>
                      <a:r>
                        <a:rPr lang="ru-RU" sz="1400" spc="35" dirty="0">
                          <a:solidFill>
                            <a:schemeClr val="tx1"/>
                          </a:solidFill>
                          <a:effectLst/>
                        </a:rPr>
                        <a:t>года, муниципальное образование Щербиновский район занимает </a:t>
                      </a:r>
                      <a:r>
                        <a:rPr lang="ru-RU" sz="1400" spc="35" dirty="0" smtClean="0">
                          <a:solidFill>
                            <a:schemeClr val="tx1"/>
                          </a:solidFill>
                          <a:effectLst/>
                        </a:rPr>
                        <a:t>24 </a:t>
                      </a:r>
                      <a:r>
                        <a:rPr lang="ru-RU" sz="1400" spc="35" dirty="0">
                          <a:solidFill>
                            <a:schemeClr val="tx1"/>
                          </a:solidFill>
                          <a:effectLst/>
                        </a:rPr>
                        <a:t>место среди 44 </a:t>
                      </a:r>
                      <a:r>
                        <a:rPr lang="ru-RU" sz="1400" spc="35" dirty="0" smtClean="0">
                          <a:solidFill>
                            <a:schemeClr val="tx1"/>
                          </a:solidFill>
                          <a:effectLst/>
                        </a:rPr>
                        <a:t>районов.</a:t>
                      </a:r>
                    </a:p>
                    <a:p>
                      <a:pPr marL="0" marR="12700" indent="457200" algn="just">
                        <a:lnSpc>
                          <a:spcPct val="100000"/>
                        </a:lnSpc>
                        <a:spcBef>
                          <a:spcPts val="0"/>
                        </a:spcBef>
                        <a:spcAft>
                          <a:spcPts val="600"/>
                        </a:spcAft>
                      </a:pPr>
                      <a:endParaRPr lang="ru-RU" sz="1400" spc="35" dirty="0" smtClean="0">
                        <a:solidFill>
                          <a:schemeClr val="tx1"/>
                        </a:solidFill>
                        <a:effectLst/>
                      </a:endParaRPr>
                    </a:p>
                    <a:p>
                      <a:pPr marL="0" marR="12700" indent="457200" algn="just">
                        <a:lnSpc>
                          <a:spcPct val="100000"/>
                        </a:lnSpc>
                        <a:spcBef>
                          <a:spcPts val="0"/>
                        </a:spcBef>
                        <a:spcAft>
                          <a:spcPts val="600"/>
                        </a:spcAft>
                      </a:pPr>
                      <a:endParaRPr lang="ru-RU" sz="1400" spc="35" dirty="0" smtClean="0">
                        <a:solidFill>
                          <a:schemeClr val="tx1"/>
                        </a:solidFill>
                        <a:effectLst/>
                      </a:endParaRPr>
                    </a:p>
                    <a:p>
                      <a:pPr marL="0" marR="12700" indent="457200" algn="just">
                        <a:lnSpc>
                          <a:spcPct val="100000"/>
                        </a:lnSpc>
                        <a:spcBef>
                          <a:spcPts val="0"/>
                        </a:spcBef>
                        <a:spcAft>
                          <a:spcPts val="600"/>
                        </a:spcAft>
                      </a:pPr>
                      <a:endParaRPr lang="ru-RU" sz="1400" spc="35" dirty="0" smtClean="0">
                        <a:solidFill>
                          <a:schemeClr val="tx1"/>
                        </a:solidFill>
                        <a:effectLst/>
                      </a:endParaRPr>
                    </a:p>
                    <a:p>
                      <a:pPr marL="0" marR="12700" indent="457200" algn="just">
                        <a:lnSpc>
                          <a:spcPct val="100000"/>
                        </a:lnSpc>
                        <a:spcBef>
                          <a:spcPts val="0"/>
                        </a:spcBef>
                        <a:spcAft>
                          <a:spcPts val="600"/>
                        </a:spcAft>
                      </a:pPr>
                      <a:endParaRPr lang="ru-RU" sz="1400" spc="35" dirty="0">
                        <a:solidFill>
                          <a:schemeClr val="tx1"/>
                        </a:solidFill>
                        <a:effectLst/>
                      </a:endParaRPr>
                    </a:p>
                    <a:p>
                      <a:pPr marL="0" indent="0" algn="ctr">
                        <a:lnSpc>
                          <a:spcPct val="100000"/>
                        </a:lnSpc>
                        <a:spcBef>
                          <a:spcPts val="0"/>
                        </a:spcBef>
                        <a:spcAft>
                          <a:spcPts val="600"/>
                        </a:spcAft>
                      </a:pPr>
                      <a:r>
                        <a:rPr lang="ru-RU" sz="1400" b="1" spc="45" dirty="0" smtClean="0">
                          <a:solidFill>
                            <a:schemeClr val="tx1"/>
                          </a:solidFill>
                          <a:effectLst>
                            <a:outerShdw blurRad="38100" dist="38100" dir="2700000" algn="tl">
                              <a:srgbClr val="000000">
                                <a:alpha val="43137"/>
                              </a:srgbClr>
                            </a:outerShdw>
                          </a:effectLst>
                        </a:rPr>
                        <a:t>Итоги </a:t>
                      </a:r>
                      <a:r>
                        <a:rPr lang="ru-RU" sz="1400" b="1" spc="45" dirty="0">
                          <a:solidFill>
                            <a:schemeClr val="tx1"/>
                          </a:solidFill>
                          <a:effectLst>
                            <a:outerShdw blurRad="38100" dist="38100" dir="2700000" algn="tl">
                              <a:srgbClr val="000000">
                                <a:alpha val="43137"/>
                              </a:srgbClr>
                            </a:outerShdw>
                          </a:effectLst>
                        </a:rPr>
                        <a:t>реализации инвестиционных проектов в </a:t>
                      </a:r>
                      <a:r>
                        <a:rPr lang="ru-RU" sz="1400" b="1" spc="45" dirty="0" smtClean="0">
                          <a:solidFill>
                            <a:schemeClr val="tx1"/>
                          </a:solidFill>
                          <a:effectLst>
                            <a:outerShdw blurRad="38100" dist="38100" dir="2700000" algn="tl">
                              <a:srgbClr val="000000">
                                <a:alpha val="43137"/>
                              </a:srgbClr>
                            </a:outerShdw>
                          </a:effectLst>
                        </a:rPr>
                        <a:t>2018 году</a:t>
                      </a:r>
                    </a:p>
                    <a:p>
                      <a:pPr marL="0" indent="0" algn="ctr">
                        <a:lnSpc>
                          <a:spcPct val="100000"/>
                        </a:lnSpc>
                        <a:spcBef>
                          <a:spcPts val="0"/>
                        </a:spcBef>
                        <a:spcAft>
                          <a:spcPts val="600"/>
                        </a:spcAft>
                      </a:pPr>
                      <a:endParaRPr lang="ru-RU" sz="1400" b="1" spc="45" dirty="0" smtClean="0">
                        <a:solidFill>
                          <a:schemeClr val="tx1"/>
                        </a:solidFill>
                        <a:effectLst>
                          <a:outerShdw blurRad="38100" dist="38100" dir="2700000" algn="tl">
                            <a:srgbClr val="000000">
                              <a:alpha val="43137"/>
                            </a:srgbClr>
                          </a:outerShdw>
                        </a:effectLst>
                      </a:endParaRPr>
                    </a:p>
                    <a:p>
                      <a:pPr marL="0" indent="450000" algn="just">
                        <a:lnSpc>
                          <a:spcPct val="100000"/>
                        </a:lnSpc>
                        <a:spcBef>
                          <a:spcPts val="0"/>
                        </a:spcBef>
                        <a:spcAft>
                          <a:spcPts val="0"/>
                        </a:spcAft>
                      </a:pPr>
                      <a:r>
                        <a:rPr lang="ru-RU" sz="1400" b="0" spc="45" dirty="0" smtClean="0">
                          <a:solidFill>
                            <a:schemeClr val="tx1"/>
                          </a:solidFill>
                          <a:effectLst/>
                        </a:rPr>
                        <a:t>Точкой активного роста экономики выступают наши действующие крупные предприятия, например, СПК (колхоз) «Знамя Ленина», который в 2018 году инвестировал в масштабную модернизацию животноводческого комплекса более 200 млн. рублей.</a:t>
                      </a:r>
                    </a:p>
                    <a:p>
                      <a:pPr marL="0" indent="450000" algn="just">
                        <a:lnSpc>
                          <a:spcPct val="100000"/>
                        </a:lnSpc>
                        <a:spcBef>
                          <a:spcPts val="0"/>
                        </a:spcBef>
                        <a:spcAft>
                          <a:spcPts val="0"/>
                        </a:spcAft>
                      </a:pPr>
                      <a:r>
                        <a:rPr lang="ru-RU" sz="1400" b="0" spc="45" dirty="0" smtClean="0">
                          <a:solidFill>
                            <a:schemeClr val="tx1"/>
                          </a:solidFill>
                          <a:effectLst/>
                        </a:rPr>
                        <a:t>Наращивание собственных мощностей за счет роста спроса на свою продукцию, технической модернизации, поиска новых коммерческих решений позволяет создавать новые рабочие места, наполнять бюджеты. Одним из примеров является ООО «Агрофирма «Новощербиновская», которая будет реконструировать молочно-товарную ферму с общим объемом инвестиций более 300 млн. рублей и созданием новых 35 рабочих мест.</a:t>
                      </a:r>
                    </a:p>
                    <a:p>
                      <a:pPr marL="0" indent="450000" algn="just">
                        <a:lnSpc>
                          <a:spcPct val="100000"/>
                        </a:lnSpc>
                        <a:spcBef>
                          <a:spcPts val="0"/>
                        </a:spcBef>
                        <a:spcAft>
                          <a:spcPts val="0"/>
                        </a:spcAft>
                      </a:pPr>
                      <a:r>
                        <a:rPr lang="ru-RU" sz="1400" b="0" spc="45" dirty="0" smtClean="0">
                          <a:solidFill>
                            <a:schemeClr val="tx1"/>
                          </a:solidFill>
                          <a:effectLst/>
                        </a:rPr>
                        <a:t>Но не стоит забывать и о субъектах малого бизнеса, реализующие инвестиционные проекты на территории района. В 2018 году реализовывалось 11 инвестиционных проектов, таких как строительство парикмахерской, аптеки, строительство 6 магазинов общей торговой площадью более 1300 </a:t>
                      </a:r>
                      <a:r>
                        <a:rPr lang="ru-RU" sz="1400" b="0" spc="45" dirty="0" err="1" smtClean="0">
                          <a:solidFill>
                            <a:schemeClr val="tx1"/>
                          </a:solidFill>
                          <a:effectLst/>
                        </a:rPr>
                        <a:t>кв.м</a:t>
                      </a:r>
                      <a:r>
                        <a:rPr lang="ru-RU" sz="1400" b="0" spc="45" dirty="0" smtClean="0">
                          <a:solidFill>
                            <a:schemeClr val="tx1"/>
                          </a:solidFill>
                          <a:effectLst/>
                        </a:rPr>
                        <a:t>., ветеринарной аптеки, реконструкция помещений под размещение сетевого супермаркета и кафе, из которых 6 проектов были реализованы на сумму 50 млн. рублей. Общая сумма инвестиций от реализуемых инвестиционных проектов составит 90 млн. рублей и будут трудоустроены более 50 человек.</a:t>
                      </a:r>
                    </a:p>
                    <a:p>
                      <a:pPr marL="0" indent="0" algn="ctr">
                        <a:lnSpc>
                          <a:spcPct val="100000"/>
                        </a:lnSpc>
                        <a:spcBef>
                          <a:spcPts val="0"/>
                        </a:spcBef>
                        <a:spcAft>
                          <a:spcPts val="600"/>
                        </a:spcAft>
                      </a:pPr>
                      <a:endParaRPr lang="ru-RU" sz="1400" b="1" spc="45" dirty="0">
                        <a:solidFill>
                          <a:srgbClr val="FF0000"/>
                        </a:solidFill>
                        <a:effectLst>
                          <a:outerShdw blurRad="38100" dist="38100" dir="2700000" algn="tl">
                            <a:srgbClr val="000000">
                              <a:alpha val="43137"/>
                            </a:srgbClr>
                          </a:outerShdw>
                        </a:effectLst>
                      </a:endParaRPr>
                    </a:p>
                  </a:txBody>
                  <a:tcPr marL="0" marR="0" marT="0" marB="0"/>
                </a:tc>
              </a:tr>
            </a:tbl>
          </a:graphicData>
        </a:graphic>
      </p:graphicFrame>
      <p:sp>
        <p:nvSpPr>
          <p:cNvPr id="4" name="Rectangle 1"/>
          <p:cNvSpPr>
            <a:spLocks noChangeArrowheads="1"/>
          </p:cNvSpPr>
          <p:nvPr/>
        </p:nvSpPr>
        <p:spPr bwMode="auto">
          <a:xfrm>
            <a:off x="1501775" y="230188"/>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itchFamily="34" charset="0"/>
                <a:cs typeface="Arial" pitchFamily="34" charset="0"/>
              </a:rPr>
              <a:t/>
            </a:r>
            <a:br>
              <a:rPr kumimoji="0" lang="ru-RU" altLang="ru-RU" sz="1800" b="0" i="0" u="none" strike="noStrike" cap="none" normalizeH="0" baseline="0" smtClean="0">
                <a:ln>
                  <a:noFill/>
                </a:ln>
                <a:solidFill>
                  <a:schemeClr val="tx1"/>
                </a:solidFill>
                <a:effectLst/>
                <a:latin typeface="Arial" pitchFamily="34" charset="0"/>
                <a:cs typeface="Arial" pitchFamily="34" charset="0"/>
              </a:rPr>
            </a:b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942193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2880" y="2987824"/>
            <a:ext cx="5786478" cy="584775"/>
          </a:xfrm>
          <a:prstGeom prst="rect">
            <a:avLst/>
          </a:prstGeom>
          <a:noFill/>
        </p:spPr>
        <p:txBody>
          <a:bodyPr wrap="square" rtlCol="0">
            <a:spAutoFit/>
          </a:bodyPr>
          <a:lstStyle/>
          <a:p>
            <a:pPr algn="ctr"/>
            <a:r>
              <a:rPr lang="ru-RU" sz="1600" b="1" dirty="0" smtClean="0">
                <a:effectLst>
                  <a:outerShdw blurRad="38100" dist="38100" dir="2700000" algn="tl">
                    <a:srgbClr val="000000">
                      <a:alpha val="43137"/>
                    </a:srgbClr>
                  </a:outerShdw>
                </a:effectLst>
              </a:rPr>
              <a:t>Расходы бюджета </a:t>
            </a:r>
            <a:br>
              <a:rPr lang="ru-RU" sz="1600" b="1" dirty="0" smtClean="0">
                <a:effectLst>
                  <a:outerShdw blurRad="38100" dist="38100" dir="2700000" algn="tl">
                    <a:srgbClr val="000000">
                      <a:alpha val="43137"/>
                    </a:srgbClr>
                  </a:outerShdw>
                </a:effectLst>
              </a:rPr>
            </a:br>
            <a:r>
              <a:rPr lang="ru-RU" sz="1600" b="1" dirty="0" smtClean="0">
                <a:effectLst>
                  <a:outerShdw blurRad="38100" dist="38100" dir="2700000" algn="tl">
                    <a:srgbClr val="000000">
                      <a:alpha val="43137"/>
                    </a:srgbClr>
                  </a:outerShdw>
                </a:effectLst>
              </a:rPr>
              <a:t>муниципального образования </a:t>
            </a:r>
            <a:r>
              <a:rPr lang="ru-RU" sz="1600" b="1" dirty="0" err="1" smtClean="0">
                <a:effectLst>
                  <a:outerShdw blurRad="38100" dist="38100" dir="2700000" algn="tl">
                    <a:srgbClr val="000000">
                      <a:alpha val="43137"/>
                    </a:srgbClr>
                  </a:outerShdw>
                </a:effectLst>
              </a:rPr>
              <a:t>Щербиновский</a:t>
            </a:r>
            <a:r>
              <a:rPr lang="ru-RU" sz="1600" b="1" dirty="0" smtClean="0">
                <a:effectLst>
                  <a:outerShdw blurRad="38100" dist="38100" dir="2700000" algn="tl">
                    <a:srgbClr val="000000">
                      <a:alpha val="43137"/>
                    </a:srgbClr>
                  </a:outerShdw>
                </a:effectLst>
              </a:rPr>
              <a:t> район</a:t>
            </a:r>
            <a:endParaRPr lang="ru-RU" sz="1600" b="1" dirty="0">
              <a:effectLst>
                <a:outerShdw blurRad="38100" dist="38100" dir="2700000" algn="tl">
                  <a:srgbClr val="000000">
                    <a:alpha val="43137"/>
                  </a:srgbClr>
                </a:outerShdw>
              </a:effectLst>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900024406"/>
              </p:ext>
            </p:extLst>
          </p:nvPr>
        </p:nvGraphicFramePr>
        <p:xfrm>
          <a:off x="255078" y="3635896"/>
          <a:ext cx="6286544" cy="3355425"/>
        </p:xfrm>
        <a:graphic>
          <a:graphicData uri="http://schemas.openxmlformats.org/drawingml/2006/table">
            <a:tbl>
              <a:tblPr>
                <a:tableStyleId>{93296810-A885-4BE3-A3E7-6D5BEEA58F35}</a:tableStyleId>
              </a:tblPr>
              <a:tblGrid>
                <a:gridCol w="2813882"/>
                <a:gridCol w="1401720"/>
                <a:gridCol w="1035471"/>
                <a:gridCol w="1035471"/>
              </a:tblGrid>
              <a:tr h="221100">
                <a:tc>
                  <a:txBody>
                    <a:bodyPr/>
                    <a:lstStyle/>
                    <a:p>
                      <a:pPr algn="l" fontAlgn="b"/>
                      <a:endParaRPr lang="ru-RU" sz="1100" b="1" i="0" u="none" strike="noStrike" dirty="0">
                        <a:solidFill>
                          <a:srgbClr val="000000"/>
                        </a:solidFill>
                        <a:latin typeface="Calibri"/>
                      </a:endParaRPr>
                    </a:p>
                  </a:txBody>
                  <a:tcPr marL="7740" marR="7740" marT="7740" marB="0" anchor="b"/>
                </a:tc>
                <a:tc gridSpan="3">
                  <a:txBody>
                    <a:bodyPr/>
                    <a:lstStyle/>
                    <a:p>
                      <a:pPr algn="r" fontAlgn="b"/>
                      <a:r>
                        <a:rPr lang="ru-RU" sz="1400" b="1" u="none" strike="noStrike" dirty="0" smtClean="0"/>
                        <a:t>млн.руб</a:t>
                      </a:r>
                      <a:r>
                        <a:rPr lang="ru-RU" sz="1100" b="1" u="none" strike="noStrike" dirty="0" smtClean="0"/>
                        <a:t>.</a:t>
                      </a:r>
                      <a:endParaRPr lang="ru-RU" sz="1100" b="1" i="0" u="none" strike="noStrike" dirty="0">
                        <a:solidFill>
                          <a:srgbClr val="000000"/>
                        </a:solidFill>
                        <a:latin typeface="Calibri"/>
                      </a:endParaRPr>
                    </a:p>
                  </a:txBody>
                  <a:tcPr marL="7740" marR="7740" marT="7740" marB="0" anchor="b"/>
                </a:tc>
                <a:tc hMerge="1">
                  <a:txBody>
                    <a:bodyPr/>
                    <a:lstStyle/>
                    <a:p>
                      <a:endParaRPr lang="ru-RU"/>
                    </a:p>
                  </a:txBody>
                  <a:tcPr/>
                </a:tc>
                <a:tc hMerge="1">
                  <a:txBody>
                    <a:bodyPr/>
                    <a:lstStyle/>
                    <a:p>
                      <a:endParaRPr lang="ru-RU"/>
                    </a:p>
                  </a:txBody>
                  <a:tcPr/>
                </a:tc>
              </a:tr>
              <a:tr h="450483">
                <a:tc>
                  <a:txBody>
                    <a:bodyPr/>
                    <a:lstStyle/>
                    <a:p>
                      <a:pPr algn="ctr" fontAlgn="ctr"/>
                      <a:r>
                        <a:rPr lang="ru-RU" sz="1400" b="1" u="none" strike="noStrike" dirty="0"/>
                        <a:t>Наименование</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Утвержденные бюджетные  назначения</a:t>
                      </a:r>
                      <a:endParaRPr lang="ru-RU" sz="1400" b="1" u="none" strike="noStrike" kern="1200" dirty="0">
                        <a:solidFill>
                          <a:schemeClr val="dk1"/>
                        </a:solidFill>
                        <a:latin typeface="+mn-lt"/>
                        <a:ea typeface="+mn-ea"/>
                        <a:cs typeface="+mn-cs"/>
                      </a:endParaRPr>
                    </a:p>
                  </a:txBody>
                  <a:tcPr marL="7740" marR="7740" marT="7740" marB="0" anchor="ctr">
                    <a:cell3D prstMaterial="dkEdge">
                      <a:bevel/>
                      <a:lightRig rig="flood" dir="t"/>
                    </a:cell3D>
                    <a:noFill/>
                  </a:tcPr>
                </a:tc>
                <a:tc>
                  <a:txBody>
                    <a:bodyPr/>
                    <a:lstStyle/>
                    <a:p>
                      <a:pPr algn="ctr" fontAlgn="ctr"/>
                      <a:r>
                        <a:rPr lang="ru-RU" sz="1400" b="1" u="none" strike="noStrike" dirty="0" smtClean="0"/>
                        <a:t>Исполнено 2018 год</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 исполнения</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r>
              <a:tr h="218499">
                <a:tc>
                  <a:txBody>
                    <a:bodyPr/>
                    <a:lstStyle/>
                    <a:p>
                      <a:pPr algn="ctr" fontAlgn="ctr"/>
                      <a:r>
                        <a:rPr lang="ru-RU" sz="1400" b="1" u="none" strike="noStrike" dirty="0" smtClean="0">
                          <a:solidFill>
                            <a:schemeClr val="tx1"/>
                          </a:solidFill>
                        </a:rPr>
                        <a:t>ВСЕГО:</a:t>
                      </a:r>
                      <a:endParaRPr lang="ru-RU" sz="1400" b="1" i="0" u="none" strike="noStrike" dirty="0">
                        <a:solidFill>
                          <a:schemeClr val="tx1"/>
                        </a:solidFill>
                        <a:latin typeface="Calibri"/>
                      </a:endParaRPr>
                    </a:p>
                  </a:txBody>
                  <a:tcPr marL="7740" marR="7740" marT="7740" marB="0" anchor="ctr">
                    <a:cell3D prstMaterial="dkEdge">
                      <a:bevel/>
                      <a:lightRig rig="flood" dir="t"/>
                    </a:cell3D>
                    <a:solidFill>
                      <a:schemeClr val="accent6">
                        <a:lumMod val="40000"/>
                        <a:lumOff val="60000"/>
                      </a:schemeClr>
                    </a:solidFill>
                  </a:tcPr>
                </a:tc>
                <a:tc>
                  <a:txBody>
                    <a:bodyPr/>
                    <a:lstStyle/>
                    <a:p>
                      <a:pPr algn="ctr"/>
                      <a:r>
                        <a:rPr lang="ru-RU" sz="1400" b="1" dirty="0" smtClean="0">
                          <a:latin typeface="Times New Roman" pitchFamily="18" charset="0"/>
                          <a:cs typeface="Times New Roman" pitchFamily="18" charset="0"/>
                        </a:rPr>
                        <a:t>739,7</a:t>
                      </a:r>
                      <a:endParaRPr lang="ru-RU" sz="1400" b="1" dirty="0">
                        <a:latin typeface="Times New Roman" pitchFamily="18" charset="0"/>
                        <a:cs typeface="Times New Roman" pitchFamily="18" charset="0"/>
                      </a:endParaRPr>
                    </a:p>
                  </a:txBody>
                  <a:tcPr marL="7740" marR="7740" marT="7740" marB="0" anchor="ctr">
                    <a:cell3D prstMaterial="dkEdge">
                      <a:bevel/>
                      <a:lightRig rig="flood" dir="t"/>
                    </a:cell3D>
                    <a:solidFill>
                      <a:schemeClr val="accent6">
                        <a:lumMod val="40000"/>
                        <a:lumOff val="60000"/>
                      </a:schemeClr>
                    </a:solidFill>
                  </a:tcPr>
                </a:tc>
                <a:tc>
                  <a:txBody>
                    <a:bodyPr/>
                    <a:lstStyle/>
                    <a:p>
                      <a:pPr algn="ctr" fontAlgn="ctr"/>
                      <a:r>
                        <a:rPr lang="ru-RU" sz="1400" b="1" u="none" strike="noStrike" dirty="0" smtClean="0">
                          <a:solidFill>
                            <a:schemeClr val="tx1"/>
                          </a:solidFill>
                          <a:latin typeface="Times New Roman" pitchFamily="18" charset="0"/>
                          <a:cs typeface="Times New Roman" pitchFamily="18" charset="0"/>
                        </a:rPr>
                        <a:t>729,6</a:t>
                      </a:r>
                      <a:endParaRPr lang="ru-RU" sz="1400" b="1" i="0" u="none" strike="noStrike" dirty="0">
                        <a:solidFill>
                          <a:schemeClr val="tx1"/>
                        </a:solidFill>
                        <a:latin typeface="Times New Roman" pitchFamily="18" charset="0"/>
                        <a:cs typeface="Times New Roman" pitchFamily="18" charset="0"/>
                      </a:endParaRPr>
                    </a:p>
                  </a:txBody>
                  <a:tcPr marL="7740" marR="7740" marT="7740" marB="0" anchor="ctr">
                    <a:cell3D prstMaterial="dkEdge">
                      <a:bevel/>
                      <a:lightRig rig="flood" dir="t"/>
                    </a:cell3D>
                    <a:solidFill>
                      <a:schemeClr val="accent6">
                        <a:lumMod val="40000"/>
                        <a:lumOff val="60000"/>
                      </a:schemeClr>
                    </a:solidFill>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98,6</a:t>
                      </a:r>
                      <a:endParaRPr lang="ru-RU" sz="1400" b="1" i="0" u="none" strike="noStrike" dirty="0">
                        <a:solidFill>
                          <a:schemeClr val="tx1"/>
                        </a:solidFill>
                        <a:latin typeface="Times New Roman" pitchFamily="18" charset="0"/>
                        <a:cs typeface="Times New Roman" pitchFamily="18" charset="0"/>
                      </a:endParaRPr>
                    </a:p>
                  </a:txBody>
                  <a:tcPr marL="7740" marR="7740" marT="7740" marB="0" anchor="ctr">
                    <a:cell3D prstMaterial="dkEdge">
                      <a:bevel/>
                      <a:lightRig rig="flood" dir="t"/>
                    </a:cell3D>
                    <a:solidFill>
                      <a:schemeClr val="accent6">
                        <a:lumMod val="40000"/>
                        <a:lumOff val="60000"/>
                      </a:schemeClr>
                    </a:solidFill>
                  </a:tcPr>
                </a:tc>
              </a:tr>
              <a:tr h="218499">
                <a:tc>
                  <a:txBody>
                    <a:bodyPr/>
                    <a:lstStyle/>
                    <a:p>
                      <a:pPr algn="l" fontAlgn="ctr"/>
                      <a:r>
                        <a:rPr lang="ru-RU" sz="1400" b="1" i="0" u="none" strike="noStrike" dirty="0" smtClean="0">
                          <a:solidFill>
                            <a:srgbClr val="000000"/>
                          </a:solidFill>
                          <a:latin typeface="Calibri"/>
                        </a:rPr>
                        <a:t>    в т.</a:t>
                      </a:r>
                      <a:r>
                        <a:rPr lang="ru-RU" sz="1400" b="1" i="0" u="none" strike="noStrike" baseline="0" dirty="0" smtClean="0">
                          <a:solidFill>
                            <a:srgbClr val="000000"/>
                          </a:solidFill>
                          <a:latin typeface="Calibri"/>
                        </a:rPr>
                        <a:t> ч.</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endParaRPr lang="ru-RU"/>
                    </a:p>
                  </a:txBody>
                  <a:tcPr marL="7740" marR="7740" marT="7740" marB="0" anchor="ctr">
                    <a:cell3D prstMaterial="dkEdge">
                      <a:bevel/>
                      <a:lightRig rig="flood" dir="t"/>
                    </a:cell3D>
                    <a:noFill/>
                  </a:tcPr>
                </a:tc>
                <a:tc>
                  <a:txBody>
                    <a:bodyPr/>
                    <a:lstStyle/>
                    <a:p>
                      <a:pPr algn="ctr" fontAlgn="ct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fontAlgn="ct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r>
              <a:tr h="220263">
                <a:tc>
                  <a:txBody>
                    <a:bodyPr/>
                    <a:lstStyle/>
                    <a:p>
                      <a:pPr algn="l" fontAlgn="ctr"/>
                      <a:r>
                        <a:rPr lang="ru-RU" sz="1400" b="1" u="none" strike="noStrike" dirty="0"/>
                        <a:t>Социально-культурная сфера</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619,8</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610,3</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98,5</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220263">
                <a:tc>
                  <a:txBody>
                    <a:bodyPr/>
                    <a:lstStyle/>
                    <a:p>
                      <a:pPr algn="l" fontAlgn="ctr"/>
                      <a:r>
                        <a:rPr lang="ru-RU" sz="1400" b="1" u="none" strike="noStrike" dirty="0"/>
                        <a:t>Общегосударственные вопросы</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87,6</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87,1</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99,4</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220263">
                <a:tc>
                  <a:txBody>
                    <a:bodyPr/>
                    <a:lstStyle/>
                    <a:p>
                      <a:pPr algn="l" fontAlgn="ctr"/>
                      <a:r>
                        <a:rPr lang="ru-RU" sz="1400" b="1" u="none" strike="noStrike" dirty="0"/>
                        <a:t>Жилищно-коммунальное хозяйство</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0,2</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0,2</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100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220263">
                <a:tc>
                  <a:txBody>
                    <a:bodyPr/>
                    <a:lstStyle/>
                    <a:p>
                      <a:pPr algn="l" fontAlgn="ctr"/>
                      <a:r>
                        <a:rPr lang="ru-RU" sz="1400" b="1" u="none" strike="noStrike" dirty="0"/>
                        <a:t>Обслуживание муниципального долга</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0,04</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0,04</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100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220263">
                <a:tc>
                  <a:txBody>
                    <a:bodyPr/>
                    <a:lstStyle/>
                    <a:p>
                      <a:pPr algn="l" fontAlgn="ctr"/>
                      <a:r>
                        <a:rPr lang="ru-RU" sz="1400" b="1" u="none" strike="noStrike" dirty="0"/>
                        <a:t>Межбюджетные трансферты</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5,7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5,7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100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429350">
                <a:tc>
                  <a:txBody>
                    <a:bodyPr/>
                    <a:lstStyle/>
                    <a:p>
                      <a:pPr algn="l" fontAlgn="ctr"/>
                      <a:r>
                        <a:rPr lang="ru-RU" sz="1400" b="1" u="none" strike="noStrike" dirty="0"/>
                        <a:t>Национальная оборона и национальная безопасность</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6,7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6,6</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98,5</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220263">
                <a:tc>
                  <a:txBody>
                    <a:bodyPr/>
                    <a:lstStyle/>
                    <a:p>
                      <a:pPr algn="l" fontAlgn="ctr"/>
                      <a:r>
                        <a:rPr lang="ru-RU" sz="1400" b="1" u="none" strike="noStrike" dirty="0"/>
                        <a:t>Национальная экономика</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19,7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19,7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dk1"/>
                          </a:solidFill>
                          <a:latin typeface="+mn-lt"/>
                          <a:ea typeface="+mn-ea"/>
                          <a:cs typeface="+mn-cs"/>
                        </a:rPr>
                        <a:t>100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bl>
          </a:graphicData>
        </a:graphic>
      </p:graphicFrame>
      <p:sp>
        <p:nvSpPr>
          <p:cNvPr id="4" name="TextBox 3"/>
          <p:cNvSpPr txBox="1"/>
          <p:nvPr/>
        </p:nvSpPr>
        <p:spPr>
          <a:xfrm>
            <a:off x="752880" y="395536"/>
            <a:ext cx="5786478" cy="338554"/>
          </a:xfrm>
          <a:prstGeom prst="rect">
            <a:avLst/>
          </a:prstGeom>
          <a:noFill/>
        </p:spPr>
        <p:txBody>
          <a:bodyPr wrap="square" rtlCol="0">
            <a:spAutoFit/>
          </a:bodyPr>
          <a:lstStyle/>
          <a:p>
            <a:pPr algn="ctr"/>
            <a:r>
              <a:rPr lang="ru-RU" sz="1600" b="1" dirty="0" smtClean="0">
                <a:effectLst>
                  <a:outerShdw blurRad="38100" dist="38100" dir="2700000" algn="tl">
                    <a:srgbClr val="000000">
                      <a:alpha val="43137"/>
                    </a:srgbClr>
                  </a:outerShdw>
                </a:effectLst>
              </a:rPr>
              <a:t>Источники финансирования дефицита бюджета</a:t>
            </a:r>
            <a:endParaRPr lang="ru-RU" sz="1600" b="1" dirty="0">
              <a:effectLst>
                <a:outerShdw blurRad="38100" dist="38100" dir="2700000" algn="tl">
                  <a:srgbClr val="000000">
                    <a:alpha val="43137"/>
                  </a:srgbClr>
                </a:out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868754826"/>
              </p:ext>
            </p:extLst>
          </p:nvPr>
        </p:nvGraphicFramePr>
        <p:xfrm>
          <a:off x="252814" y="827584"/>
          <a:ext cx="6286544" cy="1951200"/>
        </p:xfrm>
        <a:graphic>
          <a:graphicData uri="http://schemas.openxmlformats.org/drawingml/2006/table">
            <a:tbl>
              <a:tblPr>
                <a:tableStyleId>{93296810-A885-4BE3-A3E7-6D5BEEA58F35}</a:tableStyleId>
              </a:tblPr>
              <a:tblGrid>
                <a:gridCol w="2638121"/>
                <a:gridCol w="1577481"/>
                <a:gridCol w="1035471"/>
                <a:gridCol w="1035471"/>
              </a:tblGrid>
              <a:tr h="218499">
                <a:tc>
                  <a:txBody>
                    <a:bodyPr/>
                    <a:lstStyle/>
                    <a:p>
                      <a:pPr algn="l" fontAlgn="b"/>
                      <a:endParaRPr lang="ru-RU" sz="1100" b="1" i="0" u="none" strike="noStrike" dirty="0">
                        <a:solidFill>
                          <a:srgbClr val="000000"/>
                        </a:solidFill>
                        <a:latin typeface="Calibri"/>
                      </a:endParaRPr>
                    </a:p>
                  </a:txBody>
                  <a:tcPr marL="7740" marR="7740" marT="7740" marB="0" anchor="b"/>
                </a:tc>
                <a:tc gridSpan="3">
                  <a:txBody>
                    <a:bodyPr/>
                    <a:lstStyle/>
                    <a:p>
                      <a:pPr algn="r" fontAlgn="b"/>
                      <a:r>
                        <a:rPr lang="ru-RU" sz="1400" b="1" u="none" strike="noStrike" dirty="0" smtClean="0"/>
                        <a:t>млн.руб</a:t>
                      </a:r>
                      <a:r>
                        <a:rPr lang="ru-RU" sz="1100" b="1" u="none" strike="noStrike" dirty="0" smtClean="0"/>
                        <a:t>.</a:t>
                      </a:r>
                      <a:endParaRPr lang="ru-RU" sz="1100" b="1" i="0" u="none" strike="noStrike" dirty="0">
                        <a:solidFill>
                          <a:srgbClr val="000000"/>
                        </a:solidFill>
                        <a:latin typeface="Calibri"/>
                      </a:endParaRPr>
                    </a:p>
                  </a:txBody>
                  <a:tcPr marL="7740" marR="7740" marT="7740" marB="0" anchor="b"/>
                </a:tc>
                <a:tc hMerge="1">
                  <a:txBody>
                    <a:bodyPr/>
                    <a:lstStyle/>
                    <a:p>
                      <a:endParaRPr lang="ru-RU"/>
                    </a:p>
                  </a:txBody>
                  <a:tcPr/>
                </a:tc>
                <a:tc hMerge="1">
                  <a:txBody>
                    <a:bodyPr/>
                    <a:lstStyle/>
                    <a:p>
                      <a:endParaRPr lang="ru-RU"/>
                    </a:p>
                  </a:txBody>
                  <a:tcPr/>
                </a:tc>
              </a:tr>
              <a:tr h="450483">
                <a:tc>
                  <a:txBody>
                    <a:bodyPr/>
                    <a:lstStyle/>
                    <a:p>
                      <a:pPr algn="ctr" fontAlgn="ctr"/>
                      <a:r>
                        <a:rPr lang="ru-RU" sz="1400" b="1" u="none" strike="noStrike" dirty="0"/>
                        <a:t>Наименование</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Утвержденные бюджетные  назначения</a:t>
                      </a:r>
                      <a:endParaRPr lang="ru-RU" sz="1400" b="1" u="none" strike="noStrike" kern="1200" dirty="0">
                        <a:solidFill>
                          <a:schemeClr val="dk1"/>
                        </a:solidFill>
                        <a:latin typeface="+mn-lt"/>
                        <a:ea typeface="+mn-ea"/>
                        <a:cs typeface="+mn-cs"/>
                      </a:endParaRPr>
                    </a:p>
                  </a:txBody>
                  <a:tcPr marL="7740" marR="7740" marT="7740" marB="0" anchor="ctr">
                    <a:cell3D prstMaterial="dkEdge">
                      <a:bevel/>
                      <a:lightRig rig="flood" dir="t"/>
                    </a:cell3D>
                    <a:noFill/>
                  </a:tcPr>
                </a:tc>
                <a:tc>
                  <a:txBody>
                    <a:bodyPr/>
                    <a:lstStyle/>
                    <a:p>
                      <a:pPr algn="ctr" fontAlgn="ctr"/>
                      <a:r>
                        <a:rPr lang="ru-RU" sz="1400" b="1" u="none" strike="noStrike" dirty="0" smtClean="0"/>
                        <a:t>Исполнено 2018 год</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 исполнения</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r>
              <a:tr h="218499">
                <a:tc>
                  <a:txBody>
                    <a:bodyPr/>
                    <a:lstStyle/>
                    <a:p>
                      <a:pPr algn="l" fontAlgn="ctr"/>
                      <a:r>
                        <a:rPr lang="ru-RU" sz="1400" b="1" u="none" strike="noStrike" dirty="0" smtClean="0">
                          <a:solidFill>
                            <a:schemeClr val="tx1"/>
                          </a:solidFill>
                        </a:rPr>
                        <a:t>Источники финансирования</a:t>
                      </a:r>
                      <a:r>
                        <a:rPr lang="ru-RU" sz="1400" b="1" u="none" strike="noStrike" baseline="0" dirty="0" smtClean="0">
                          <a:solidFill>
                            <a:schemeClr val="tx1"/>
                          </a:solidFill>
                        </a:rPr>
                        <a:t> дефицита  бюджета</a:t>
                      </a:r>
                      <a:endParaRPr lang="ru-RU" sz="1400" b="1" i="0" u="none" strike="noStrike" dirty="0">
                        <a:solidFill>
                          <a:schemeClr val="tx1"/>
                        </a:solidFill>
                        <a:latin typeface="Calibri"/>
                      </a:endParaRPr>
                    </a:p>
                  </a:txBody>
                  <a:tcPr marL="7740" marR="7740" marT="7740" marB="0" anchor="ctr">
                    <a:cell3D prstMaterial="dkEdge">
                      <a:bevel/>
                      <a:lightRig rig="flood" dir="t"/>
                    </a:cell3D>
                    <a:solidFill>
                      <a:schemeClr val="accent6">
                        <a:lumMod val="40000"/>
                        <a:lumOff val="60000"/>
                      </a:schemeClr>
                    </a:solidFill>
                  </a:tcPr>
                </a:tc>
                <a:tc>
                  <a:txBody>
                    <a:bodyPr/>
                    <a:lstStyle/>
                    <a:p>
                      <a:pPr algn="ctr"/>
                      <a:r>
                        <a:rPr lang="ru-RU" sz="1400" b="1" dirty="0" smtClean="0">
                          <a:solidFill>
                            <a:schemeClr val="tx1"/>
                          </a:solidFill>
                          <a:latin typeface="Times New Roman" pitchFamily="18" charset="0"/>
                          <a:cs typeface="Times New Roman" pitchFamily="18" charset="0"/>
                        </a:rPr>
                        <a:t>21,7</a:t>
                      </a:r>
                      <a:endParaRPr lang="ru-RU" sz="1400" b="1" dirty="0">
                        <a:solidFill>
                          <a:schemeClr val="tx1"/>
                        </a:solidFill>
                        <a:latin typeface="Times New Roman" pitchFamily="18" charset="0"/>
                        <a:cs typeface="Times New Roman" pitchFamily="18" charset="0"/>
                      </a:endParaRPr>
                    </a:p>
                  </a:txBody>
                  <a:tcPr marL="7740" marR="7740" marT="7740" marB="0" anchor="ctr">
                    <a:cell3D prstMaterial="dkEdge">
                      <a:bevel/>
                      <a:lightRig rig="flood" dir="t"/>
                    </a:cell3D>
                    <a:solidFill>
                      <a:schemeClr val="accent6">
                        <a:lumMod val="40000"/>
                        <a:lumOff val="60000"/>
                      </a:schemeClr>
                    </a:solidFill>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8,1</a:t>
                      </a:r>
                      <a:endParaRPr lang="ru-RU" sz="1400" b="1" i="0" u="none" strike="noStrike" dirty="0">
                        <a:solidFill>
                          <a:schemeClr val="tx1"/>
                        </a:solidFill>
                        <a:latin typeface="Times New Roman" pitchFamily="18" charset="0"/>
                        <a:cs typeface="Times New Roman" pitchFamily="18" charset="0"/>
                      </a:endParaRPr>
                    </a:p>
                  </a:txBody>
                  <a:tcPr marL="7740" marR="7740" marT="7740" marB="0" anchor="ctr">
                    <a:cell3D prstMaterial="dkEdge">
                      <a:bevel/>
                      <a:lightRig rig="flood" dir="t"/>
                    </a:cell3D>
                    <a:solidFill>
                      <a:schemeClr val="accent6">
                        <a:lumMod val="40000"/>
                        <a:lumOff val="60000"/>
                      </a:schemeClr>
                    </a:solidFill>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37,4</a:t>
                      </a:r>
                      <a:endParaRPr lang="ru-RU" sz="1400" b="1" i="0" u="none" strike="noStrike" dirty="0">
                        <a:solidFill>
                          <a:schemeClr val="tx1"/>
                        </a:solidFill>
                        <a:latin typeface="Times New Roman" pitchFamily="18" charset="0"/>
                        <a:cs typeface="Times New Roman" pitchFamily="18" charset="0"/>
                      </a:endParaRPr>
                    </a:p>
                  </a:txBody>
                  <a:tcPr marL="7740" marR="7740" marT="7740" marB="0" anchor="ctr">
                    <a:cell3D prstMaterial="dkEdge">
                      <a:bevel/>
                      <a:lightRig rig="flood" dir="t"/>
                    </a:cell3D>
                    <a:solidFill>
                      <a:schemeClr val="accent6">
                        <a:lumMod val="40000"/>
                        <a:lumOff val="60000"/>
                      </a:schemeClr>
                    </a:solidFill>
                  </a:tcPr>
                </a:tc>
              </a:tr>
              <a:tr h="218499">
                <a:tc>
                  <a:txBody>
                    <a:bodyPr/>
                    <a:lstStyle/>
                    <a:p>
                      <a:pPr algn="l" fontAlgn="ctr"/>
                      <a:r>
                        <a:rPr lang="ru-RU" sz="1400" b="1" i="0" u="none" strike="noStrike" dirty="0" smtClean="0">
                          <a:solidFill>
                            <a:srgbClr val="000000"/>
                          </a:solidFill>
                          <a:latin typeface="Calibri"/>
                        </a:rPr>
                        <a:t> Бюджетные кредиты</a:t>
                      </a:r>
                      <a:r>
                        <a:rPr lang="ru-RU" sz="1400" b="1" i="0" u="none" strike="noStrike" baseline="0" dirty="0" smtClean="0">
                          <a:solidFill>
                            <a:srgbClr val="000000"/>
                          </a:solidFill>
                          <a:latin typeface="Calibri"/>
                        </a:rPr>
                        <a:t> от других бюджетов бюджетной системы РФ</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a:r>
                        <a:rPr lang="ru-RU" sz="1400" b="1" i="0" u="none" strike="noStrike" kern="1200" dirty="0" smtClean="0">
                          <a:solidFill>
                            <a:srgbClr val="000000"/>
                          </a:solidFill>
                          <a:latin typeface="Calibri"/>
                          <a:ea typeface="+mn-ea"/>
                          <a:cs typeface="+mn-cs"/>
                        </a:rPr>
                        <a:t>10,0</a:t>
                      </a:r>
                      <a:endParaRPr lang="ru-RU" sz="1400" b="1" i="0" u="none" strike="noStrike" kern="1200" dirty="0">
                        <a:solidFill>
                          <a:srgbClr val="000000"/>
                        </a:solidFill>
                        <a:latin typeface="Calibri"/>
                        <a:ea typeface="+mn-ea"/>
                        <a:cs typeface="+mn-cs"/>
                      </a:endParaRPr>
                    </a:p>
                  </a:txBody>
                  <a:tcPr marL="7740" marR="7740" marT="7740" marB="0" anchor="ctr">
                    <a:cell3D prstMaterial="dkEdge">
                      <a:bevel/>
                      <a:lightRig rig="flood" dir="t"/>
                    </a:cell3D>
                    <a:noFill/>
                  </a:tcPr>
                </a:tc>
                <a:tc>
                  <a:txBody>
                    <a:bodyPr/>
                    <a:lstStyle/>
                    <a:p>
                      <a:pPr algn="ctr"/>
                      <a:r>
                        <a:rPr lang="ru-RU" sz="1400" b="1" i="0" u="none" strike="noStrike" kern="1200" dirty="0" smtClean="0">
                          <a:solidFill>
                            <a:srgbClr val="000000"/>
                          </a:solidFill>
                          <a:latin typeface="+mn-lt"/>
                          <a:ea typeface="+mn-ea"/>
                          <a:cs typeface="+mn-cs"/>
                        </a:rPr>
                        <a:t>10,0</a:t>
                      </a:r>
                      <a:endParaRPr lang="ru-RU" sz="1400" b="1" i="0" u="none" strike="noStrike" kern="1200" dirty="0">
                        <a:solidFill>
                          <a:srgbClr val="000000"/>
                        </a:solidFill>
                        <a:latin typeface="+mn-lt"/>
                        <a:ea typeface="+mn-ea"/>
                        <a:cs typeface="+mn-cs"/>
                      </a:endParaRPr>
                    </a:p>
                  </a:txBody>
                  <a:tcPr marL="7740" marR="7740" marT="7740"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100</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r>
            </a:tbl>
          </a:graphicData>
        </a:graphic>
      </p:graphicFrame>
    </p:spTree>
    <p:extLst>
      <p:ext uri="{BB962C8B-B14F-4D97-AF65-F5344CB8AC3E}">
        <p14:creationId xmlns:p14="http://schemas.microsoft.com/office/powerpoint/2010/main" val="3177501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71480" y="179512"/>
            <a:ext cx="5857916" cy="584775"/>
          </a:xfrm>
          <a:prstGeom prst="rect">
            <a:avLst/>
          </a:prstGeom>
          <a:noFill/>
        </p:spPr>
        <p:txBody>
          <a:bodyPr wrap="square" rtlCol="0">
            <a:spAutoFit/>
          </a:bodyPr>
          <a:lstStyle/>
          <a:p>
            <a:pPr algn="ctr"/>
            <a:r>
              <a:rPr lang="ru-RU" sz="1600" b="1" dirty="0" smtClean="0">
                <a:effectLst>
                  <a:outerShdw blurRad="38100" dist="38100" dir="2700000" algn="tl">
                    <a:srgbClr val="000000">
                      <a:alpha val="43137"/>
                    </a:srgbClr>
                  </a:outerShdw>
                </a:effectLst>
              </a:rPr>
              <a:t>Основные параметры консолидированного</a:t>
            </a:r>
          </a:p>
          <a:p>
            <a:pPr algn="ctr"/>
            <a:r>
              <a:rPr lang="ru-RU" sz="1600" b="1" dirty="0" smtClean="0">
                <a:effectLst>
                  <a:outerShdw blurRad="38100" dist="38100" dir="2700000" algn="tl">
                    <a:srgbClr val="000000">
                      <a:alpha val="43137"/>
                    </a:srgbClr>
                  </a:outerShdw>
                </a:effectLst>
              </a:rPr>
              <a:t>бюджета </a:t>
            </a:r>
            <a:r>
              <a:rPr lang="ru-RU" sz="1600" b="1" dirty="0" err="1" smtClean="0">
                <a:effectLst>
                  <a:outerShdw blurRad="38100" dist="38100" dir="2700000" algn="tl">
                    <a:srgbClr val="000000">
                      <a:alpha val="43137"/>
                    </a:srgbClr>
                  </a:outerShdw>
                </a:effectLst>
              </a:rPr>
              <a:t>Щербиновского</a:t>
            </a:r>
            <a:r>
              <a:rPr lang="ru-RU" sz="1600" b="1" dirty="0" smtClean="0">
                <a:effectLst>
                  <a:outerShdw blurRad="38100" dist="38100" dir="2700000" algn="tl">
                    <a:srgbClr val="000000">
                      <a:alpha val="43137"/>
                    </a:srgbClr>
                  </a:outerShdw>
                </a:effectLst>
              </a:rPr>
              <a:t> района </a:t>
            </a:r>
          </a:p>
        </p:txBody>
      </p:sp>
      <p:graphicFrame>
        <p:nvGraphicFramePr>
          <p:cNvPr id="12" name="Таблица 11"/>
          <p:cNvGraphicFramePr>
            <a:graphicFrameLocks noGrp="1"/>
          </p:cNvGraphicFramePr>
          <p:nvPr>
            <p:extLst>
              <p:ext uri="{D42A27DB-BD31-4B8C-83A1-F6EECF244321}">
                <p14:modId xmlns:p14="http://schemas.microsoft.com/office/powerpoint/2010/main" val="219786080"/>
              </p:ext>
            </p:extLst>
          </p:nvPr>
        </p:nvGraphicFramePr>
        <p:xfrm>
          <a:off x="357166" y="722212"/>
          <a:ext cx="6215106" cy="2986040"/>
        </p:xfrm>
        <a:graphic>
          <a:graphicData uri="http://schemas.openxmlformats.org/drawingml/2006/table">
            <a:tbl>
              <a:tblPr>
                <a:tableStyleId>{93296810-A885-4BE3-A3E7-6D5BEEA58F35}</a:tableStyleId>
              </a:tblPr>
              <a:tblGrid>
                <a:gridCol w="2278023"/>
                <a:gridCol w="1312361"/>
                <a:gridCol w="1312361"/>
                <a:gridCol w="1312361"/>
              </a:tblGrid>
              <a:tr h="260984">
                <a:tc gridSpan="4">
                  <a:txBody>
                    <a:bodyPr/>
                    <a:lstStyle/>
                    <a:p>
                      <a:pPr algn="r" fontAlgn="b"/>
                      <a:r>
                        <a:rPr lang="ru-RU" sz="1200" b="1" u="none" strike="noStrike" dirty="0"/>
                        <a:t>млн.руб</a:t>
                      </a:r>
                      <a:r>
                        <a:rPr lang="ru-RU" sz="1400" b="1" u="none" strike="noStrike" dirty="0"/>
                        <a:t>.</a:t>
                      </a:r>
                      <a:endParaRPr lang="ru-RU" sz="1400" b="1" i="0" u="none" strike="noStrike" dirty="0">
                        <a:solidFill>
                          <a:srgbClr val="000000"/>
                        </a:solidFill>
                        <a:latin typeface="Calibri"/>
                      </a:endParaRPr>
                    </a:p>
                  </a:txBody>
                  <a:tcPr marL="8087" marR="8087" marT="8087" marB="0" anchor="b"/>
                </a:tc>
                <a:tc hMerge="1">
                  <a:txBody>
                    <a:bodyPr/>
                    <a:lstStyle/>
                    <a:p>
                      <a:pPr algn="l" fontAlgn="b"/>
                      <a:endParaRPr lang="ru-RU" sz="900" b="0" i="0" u="none" strike="noStrike" dirty="0">
                        <a:solidFill>
                          <a:srgbClr val="000000"/>
                        </a:solidFill>
                        <a:latin typeface="Calibri"/>
                      </a:endParaRPr>
                    </a:p>
                  </a:txBody>
                  <a:tcPr marL="8087" marR="8087" marT="8087" marB="0" anchor="b"/>
                </a:tc>
                <a:tc hMerge="1">
                  <a:txBody>
                    <a:bodyPr/>
                    <a:lstStyle/>
                    <a:p>
                      <a:endParaRPr lang="ru-RU"/>
                    </a:p>
                  </a:txBody>
                  <a:tcPr/>
                </a:tc>
                <a:tc hMerge="1">
                  <a:txBody>
                    <a:bodyPr/>
                    <a:lstStyle/>
                    <a:p>
                      <a:endParaRPr lang="ru-RU"/>
                    </a:p>
                  </a:txBody>
                  <a:tcPr/>
                </a:tc>
              </a:tr>
              <a:tr h="596272">
                <a:tc>
                  <a:txBody>
                    <a:bodyPr/>
                    <a:lstStyle/>
                    <a:p>
                      <a:pPr algn="ctr" fontAlgn="ctr"/>
                      <a:r>
                        <a:rPr lang="ru-RU" sz="1400" b="1" u="none" strike="noStrike" dirty="0">
                          <a:solidFill>
                            <a:schemeClr val="tx1"/>
                          </a:solidFill>
                        </a:rPr>
                        <a:t>Наименование показателя</a:t>
                      </a:r>
                      <a:endParaRPr lang="ru-RU" sz="1400" b="1" i="0" u="none" strike="noStrike" dirty="0">
                        <a:solidFill>
                          <a:schemeClr val="tx1"/>
                        </a:solidFill>
                        <a:latin typeface="Calibri"/>
                      </a:endParaRPr>
                    </a:p>
                  </a:txBody>
                  <a:tcPr marL="8087" marR="8087" marT="8087" marB="0" anchor="ctr">
                    <a:cell3D prstMaterial="dkEdge">
                      <a:bevel/>
                      <a:lightRig rig="flood" dir="t"/>
                    </a:cell3D>
                    <a:noFill/>
                  </a:tcPr>
                </a:tc>
                <a:tc>
                  <a:txBody>
                    <a:bodyPr/>
                    <a:lstStyle/>
                    <a:p>
                      <a:pPr algn="ctr"/>
                      <a:r>
                        <a:rPr lang="ru-RU" sz="1400" b="1" u="none" strike="noStrike" kern="1200" dirty="0" smtClean="0">
                          <a:solidFill>
                            <a:schemeClr val="tx1"/>
                          </a:solidFill>
                          <a:latin typeface="+mn-lt"/>
                          <a:ea typeface="+mn-ea"/>
                          <a:cs typeface="+mn-cs"/>
                        </a:rPr>
                        <a:t>Утвержденные бюджетные  назначения</a:t>
                      </a:r>
                      <a:endParaRPr lang="ru-RU" sz="1400" b="1" u="none" strike="noStrike" kern="1200" dirty="0">
                        <a:solidFill>
                          <a:schemeClr val="tx1"/>
                        </a:solidFill>
                        <a:latin typeface="+mn-lt"/>
                        <a:ea typeface="+mn-ea"/>
                        <a:cs typeface="+mn-cs"/>
                      </a:endParaRPr>
                    </a:p>
                  </a:txBody>
                  <a:tcPr marL="7740" marR="7740" marT="7740" marB="0" anchor="ctr">
                    <a:cell3D prstMaterial="dkEdge">
                      <a:bevel/>
                      <a:lightRig rig="flood" dir="t"/>
                    </a:cell3D>
                    <a:noFill/>
                  </a:tcPr>
                </a:tc>
                <a:tc>
                  <a:txBody>
                    <a:bodyPr/>
                    <a:lstStyle/>
                    <a:p>
                      <a:pPr algn="ctr" fontAlgn="ctr"/>
                      <a:r>
                        <a:rPr lang="ru-RU" sz="1400" b="1" u="none" strike="noStrike" dirty="0" smtClean="0">
                          <a:solidFill>
                            <a:schemeClr val="tx1"/>
                          </a:solidFill>
                        </a:rPr>
                        <a:t>Исполнено </a:t>
                      </a:r>
                      <a:br>
                        <a:rPr lang="ru-RU" sz="1400" b="1" u="none" strike="noStrike" dirty="0" smtClean="0">
                          <a:solidFill>
                            <a:schemeClr val="tx1"/>
                          </a:solidFill>
                        </a:rPr>
                      </a:br>
                      <a:r>
                        <a:rPr lang="ru-RU" sz="1400" b="1" u="none" strike="noStrike" dirty="0" smtClean="0">
                          <a:solidFill>
                            <a:schemeClr val="tx1"/>
                          </a:solidFill>
                        </a:rPr>
                        <a:t>2018 год</a:t>
                      </a:r>
                      <a:endParaRPr lang="ru-RU" sz="1400" b="1" i="0" u="none" strike="noStrike" dirty="0">
                        <a:solidFill>
                          <a:schemeClr val="tx1"/>
                        </a:solidFill>
                        <a:latin typeface="Calibri"/>
                      </a:endParaRPr>
                    </a:p>
                  </a:txBody>
                  <a:tcPr marL="7740" marR="7740" marT="7740"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 </a:t>
                      </a:r>
                      <a:br>
                        <a:rPr lang="ru-RU" sz="1400" b="1" i="0" u="none" strike="noStrike" dirty="0" smtClean="0">
                          <a:solidFill>
                            <a:schemeClr val="tx1"/>
                          </a:solidFill>
                          <a:latin typeface="Calibri"/>
                        </a:rPr>
                      </a:br>
                      <a:r>
                        <a:rPr lang="ru-RU" sz="1400" b="1" i="0" u="none" strike="noStrike" dirty="0" smtClean="0">
                          <a:solidFill>
                            <a:schemeClr val="tx1"/>
                          </a:solidFill>
                          <a:latin typeface="Calibri"/>
                        </a:rPr>
                        <a:t>исполнения</a:t>
                      </a:r>
                      <a:endParaRPr lang="ru-RU" sz="1400" b="1" i="0" u="none" strike="noStrike" dirty="0">
                        <a:solidFill>
                          <a:schemeClr val="tx1"/>
                        </a:solidFill>
                        <a:latin typeface="Calibri"/>
                      </a:endParaRPr>
                    </a:p>
                  </a:txBody>
                  <a:tcPr marL="7740" marR="7740" marT="7740" marB="0" anchor="ctr">
                    <a:cell3D prstMaterial="dkEdge">
                      <a:bevel/>
                      <a:lightRig rig="flood" dir="t"/>
                    </a:cell3D>
                    <a:noFill/>
                  </a:tcPr>
                </a:tc>
              </a:tr>
              <a:tr h="472381">
                <a:tc>
                  <a:txBody>
                    <a:bodyPr/>
                    <a:lstStyle/>
                    <a:p>
                      <a:pPr algn="l" fontAlgn="ctr"/>
                      <a:r>
                        <a:rPr lang="ru-RU" sz="1400" b="1" u="none" strike="noStrike" dirty="0">
                          <a:solidFill>
                            <a:schemeClr val="tx1"/>
                          </a:solidFill>
                        </a:rPr>
                        <a:t>Налоговые и неналоговые доходы</a:t>
                      </a:r>
                      <a:endParaRPr lang="ru-RU" sz="1400" b="1" i="0" u="none" strike="noStrike" dirty="0">
                        <a:solidFill>
                          <a:schemeClr val="tx1"/>
                        </a:solidFill>
                        <a:latin typeface="Calibri"/>
                      </a:endParaRPr>
                    </a:p>
                  </a:txBody>
                  <a:tcPr marL="8087" marR="8087" marT="8087" marB="0" anchor="ctr">
                    <a:cell3D prstMaterial="dkEdge">
                      <a:bevel/>
                      <a:lightRig rig="flood" dir="t"/>
                    </a:cell3D>
                    <a:noFill/>
                  </a:tcPr>
                </a:tc>
                <a:tc>
                  <a:txBody>
                    <a:bodyPr/>
                    <a:lstStyle/>
                    <a:p>
                      <a:pPr algn="ctr" fontAlgn="ctr"/>
                      <a:r>
                        <a:rPr lang="ru-RU" sz="1400" b="1" u="none" strike="noStrike" kern="1200" dirty="0" smtClean="0">
                          <a:solidFill>
                            <a:schemeClr val="tx1"/>
                          </a:solidFill>
                          <a:latin typeface="+mn-lt"/>
                          <a:ea typeface="+mn-ea"/>
                          <a:cs typeface="+mn-cs"/>
                        </a:rPr>
                        <a:t>376,5</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tx1"/>
                          </a:solidFill>
                          <a:latin typeface="+mn-lt"/>
                          <a:ea typeface="+mn-ea"/>
                          <a:cs typeface="+mn-cs"/>
                        </a:rPr>
                        <a:t>390,3</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tx1"/>
                          </a:solidFill>
                          <a:latin typeface="+mn-lt"/>
                          <a:ea typeface="+mn-ea"/>
                          <a:cs typeface="+mn-cs"/>
                        </a:rPr>
                        <a:t>103,7</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noFill/>
                  </a:tcPr>
                </a:tc>
              </a:tr>
              <a:tr h="339280">
                <a:tc>
                  <a:txBody>
                    <a:bodyPr/>
                    <a:lstStyle/>
                    <a:p>
                      <a:pPr algn="l" fontAlgn="ctr"/>
                      <a:r>
                        <a:rPr lang="ru-RU" sz="1400" b="1" u="none" strike="noStrike" dirty="0">
                          <a:solidFill>
                            <a:schemeClr val="tx1"/>
                          </a:solidFill>
                        </a:rPr>
                        <a:t>Безвозмездные </a:t>
                      </a:r>
                      <a:r>
                        <a:rPr lang="ru-RU" sz="1400" b="1" u="none" strike="noStrike" dirty="0" smtClean="0">
                          <a:solidFill>
                            <a:schemeClr val="tx1"/>
                          </a:solidFill>
                        </a:rPr>
                        <a:t>поступления </a:t>
                      </a:r>
                      <a:r>
                        <a:rPr lang="ru-RU" sz="1200" b="1" u="none" strike="noStrike" dirty="0" smtClean="0">
                          <a:solidFill>
                            <a:schemeClr val="tx1"/>
                          </a:solidFill>
                        </a:rPr>
                        <a:t>(с учетом возвратов)</a:t>
                      </a:r>
                      <a:endParaRPr lang="ru-RU" sz="1200" b="1" i="0" u="none" strike="noStrike" dirty="0">
                        <a:solidFill>
                          <a:schemeClr val="tx1"/>
                        </a:solidFill>
                        <a:latin typeface="Calibri"/>
                      </a:endParaRPr>
                    </a:p>
                  </a:txBody>
                  <a:tcPr marL="8087" marR="8087" marT="8087" marB="0" anchor="ctr">
                    <a:cell3D prstMaterial="dkEdge">
                      <a:bevel/>
                      <a:lightRig rig="flood" dir="t"/>
                    </a:cell3D>
                    <a:noFill/>
                  </a:tcPr>
                </a:tc>
                <a:tc>
                  <a:txBody>
                    <a:bodyPr/>
                    <a:lstStyle/>
                    <a:p>
                      <a:pPr algn="ctr" fontAlgn="ctr"/>
                      <a:r>
                        <a:rPr lang="ru-RU" sz="1400" b="1" u="none" strike="noStrike" kern="1200" dirty="0" smtClean="0">
                          <a:solidFill>
                            <a:schemeClr val="tx1"/>
                          </a:solidFill>
                          <a:latin typeface="+mn-lt"/>
                          <a:ea typeface="+mn-ea"/>
                          <a:cs typeface="+mn-cs"/>
                        </a:rPr>
                        <a:t>559,1</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tx1"/>
                          </a:solidFill>
                          <a:latin typeface="+mn-lt"/>
                          <a:ea typeface="+mn-ea"/>
                          <a:cs typeface="+mn-cs"/>
                        </a:rPr>
                        <a:t>556,1</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noFill/>
                  </a:tcPr>
                </a:tc>
                <a:tc>
                  <a:txBody>
                    <a:bodyPr/>
                    <a:lstStyle/>
                    <a:p>
                      <a:pPr algn="ctr" fontAlgn="ctr"/>
                      <a:r>
                        <a:rPr lang="ru-RU" sz="1400" b="1" u="none" strike="noStrike" kern="1200" dirty="0" smtClean="0">
                          <a:solidFill>
                            <a:schemeClr val="tx1"/>
                          </a:solidFill>
                          <a:latin typeface="+mn-lt"/>
                          <a:ea typeface="+mn-ea"/>
                          <a:cs typeface="+mn-cs"/>
                        </a:rPr>
                        <a:t>99,5</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noFill/>
                  </a:tcPr>
                </a:tc>
              </a:tr>
              <a:tr h="339280">
                <a:tc>
                  <a:txBody>
                    <a:bodyPr/>
                    <a:lstStyle/>
                    <a:p>
                      <a:pPr algn="l" fontAlgn="ctr"/>
                      <a:r>
                        <a:rPr lang="ru-RU" sz="1400" b="1" u="none" strike="noStrike" dirty="0">
                          <a:solidFill>
                            <a:schemeClr val="tx1"/>
                          </a:solidFill>
                        </a:rPr>
                        <a:t>Доходы всего</a:t>
                      </a:r>
                      <a:endParaRPr lang="ru-RU" sz="1400" b="1" i="0" u="none" strike="noStrike" dirty="0">
                        <a:solidFill>
                          <a:schemeClr val="tx1"/>
                        </a:solidFill>
                        <a:latin typeface="Calibri"/>
                      </a:endParaRPr>
                    </a:p>
                  </a:txBody>
                  <a:tcPr marL="8087" marR="8087" marT="8087" marB="0" anchor="ctr">
                    <a:cell3D prstMaterial="dkEdge">
                      <a:bevel/>
                      <a:lightRig rig="flood" dir="t"/>
                    </a:cell3D>
                    <a:solidFill>
                      <a:schemeClr val="accent6">
                        <a:lumMod val="40000"/>
                        <a:lumOff val="60000"/>
                        <a:alpha val="38000"/>
                      </a:schemeClr>
                    </a:solidFill>
                  </a:tcPr>
                </a:tc>
                <a:tc>
                  <a:txBody>
                    <a:bodyPr/>
                    <a:lstStyle/>
                    <a:p>
                      <a:pPr algn="ctr" fontAlgn="ctr"/>
                      <a:r>
                        <a:rPr lang="ru-RU" sz="1400" b="1" u="none" strike="noStrike" kern="1200" dirty="0" smtClean="0">
                          <a:solidFill>
                            <a:schemeClr val="tx1"/>
                          </a:solidFill>
                          <a:latin typeface="+mn-lt"/>
                          <a:ea typeface="+mn-ea"/>
                          <a:cs typeface="+mn-cs"/>
                        </a:rPr>
                        <a:t>935,6</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40000"/>
                        <a:lumOff val="60000"/>
                        <a:alpha val="38000"/>
                      </a:schemeClr>
                    </a:solidFill>
                  </a:tcPr>
                </a:tc>
                <a:tc>
                  <a:txBody>
                    <a:bodyPr/>
                    <a:lstStyle/>
                    <a:p>
                      <a:pPr algn="ctr" fontAlgn="ctr"/>
                      <a:r>
                        <a:rPr lang="ru-RU" sz="1400" b="1" u="none" strike="noStrike" kern="1200" dirty="0" smtClean="0">
                          <a:solidFill>
                            <a:schemeClr val="tx1"/>
                          </a:solidFill>
                          <a:latin typeface="+mn-lt"/>
                          <a:ea typeface="+mn-ea"/>
                          <a:cs typeface="+mn-cs"/>
                        </a:rPr>
                        <a:t>946,4</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40000"/>
                        <a:lumOff val="60000"/>
                        <a:alpha val="38000"/>
                      </a:schemeClr>
                    </a:solidFill>
                  </a:tcPr>
                </a:tc>
                <a:tc>
                  <a:txBody>
                    <a:bodyPr/>
                    <a:lstStyle/>
                    <a:p>
                      <a:pPr algn="ctr" fontAlgn="ctr"/>
                      <a:r>
                        <a:rPr lang="ru-RU" sz="1400" b="1" u="none" strike="noStrike" kern="1200" dirty="0" smtClean="0">
                          <a:solidFill>
                            <a:schemeClr val="tx1"/>
                          </a:solidFill>
                          <a:latin typeface="+mn-lt"/>
                          <a:ea typeface="+mn-ea"/>
                          <a:cs typeface="+mn-cs"/>
                        </a:rPr>
                        <a:t>101,2</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40000"/>
                        <a:lumOff val="60000"/>
                        <a:alpha val="38000"/>
                      </a:schemeClr>
                    </a:solidFill>
                  </a:tcPr>
                </a:tc>
              </a:tr>
              <a:tr h="339280">
                <a:tc>
                  <a:txBody>
                    <a:bodyPr/>
                    <a:lstStyle/>
                    <a:p>
                      <a:pPr algn="l" fontAlgn="ctr"/>
                      <a:r>
                        <a:rPr lang="ru-RU" sz="1400" b="1" u="none" strike="noStrike" dirty="0">
                          <a:solidFill>
                            <a:schemeClr val="tx1"/>
                          </a:solidFill>
                        </a:rPr>
                        <a:t>Расходы</a:t>
                      </a:r>
                      <a:endParaRPr lang="ru-RU" sz="1400" b="1" i="0" u="none" strike="noStrike" dirty="0">
                        <a:solidFill>
                          <a:schemeClr val="tx1"/>
                        </a:solidFill>
                        <a:latin typeface="Calibri"/>
                      </a:endParaRPr>
                    </a:p>
                  </a:txBody>
                  <a:tcPr marL="8087" marR="8087" marT="8087" marB="0" anchor="ctr">
                    <a:cell3D prstMaterial="dkEdge">
                      <a:bevel/>
                      <a:lightRig rig="flood" dir="t"/>
                    </a:cell3D>
                    <a:solidFill>
                      <a:schemeClr val="accent6">
                        <a:lumMod val="40000"/>
                        <a:lumOff val="60000"/>
                        <a:alpha val="69000"/>
                      </a:schemeClr>
                    </a:solidFill>
                  </a:tcPr>
                </a:tc>
                <a:tc>
                  <a:txBody>
                    <a:bodyPr/>
                    <a:lstStyle/>
                    <a:p>
                      <a:pPr algn="ctr" fontAlgn="ctr"/>
                      <a:r>
                        <a:rPr lang="ru-RU" sz="1400" b="1" u="none" strike="noStrike" kern="1200" dirty="0" smtClean="0">
                          <a:solidFill>
                            <a:schemeClr val="tx1"/>
                          </a:solidFill>
                          <a:latin typeface="+mn-lt"/>
                          <a:ea typeface="+mn-ea"/>
                          <a:cs typeface="+mn-cs"/>
                        </a:rPr>
                        <a:t>993,5</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40000"/>
                        <a:lumOff val="60000"/>
                        <a:alpha val="69000"/>
                      </a:schemeClr>
                    </a:solidFill>
                  </a:tcPr>
                </a:tc>
                <a:tc>
                  <a:txBody>
                    <a:bodyPr/>
                    <a:lstStyle/>
                    <a:p>
                      <a:pPr algn="ctr" fontAlgn="ctr"/>
                      <a:r>
                        <a:rPr lang="ru-RU" sz="1400" b="1" u="none" strike="noStrike" kern="1200" dirty="0" smtClean="0">
                          <a:solidFill>
                            <a:schemeClr val="tx1"/>
                          </a:solidFill>
                          <a:latin typeface="+mn-lt"/>
                          <a:ea typeface="+mn-ea"/>
                          <a:cs typeface="+mn-cs"/>
                        </a:rPr>
                        <a:t>966,6</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40000"/>
                        <a:lumOff val="60000"/>
                        <a:alpha val="69000"/>
                      </a:schemeClr>
                    </a:solidFill>
                  </a:tcPr>
                </a:tc>
                <a:tc>
                  <a:txBody>
                    <a:bodyPr/>
                    <a:lstStyle/>
                    <a:p>
                      <a:pPr algn="ctr" fontAlgn="ctr"/>
                      <a:r>
                        <a:rPr lang="ru-RU" sz="1400" b="1" u="none" strike="noStrike" kern="1200" dirty="0" smtClean="0">
                          <a:solidFill>
                            <a:schemeClr val="tx1"/>
                          </a:solidFill>
                          <a:latin typeface="+mn-lt"/>
                          <a:ea typeface="+mn-ea"/>
                          <a:cs typeface="+mn-cs"/>
                        </a:rPr>
                        <a:t>97,3</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40000"/>
                        <a:lumOff val="60000"/>
                        <a:alpha val="69000"/>
                      </a:schemeClr>
                    </a:solidFill>
                  </a:tcPr>
                </a:tc>
              </a:tr>
              <a:tr h="260984">
                <a:tc>
                  <a:txBody>
                    <a:bodyPr/>
                    <a:lstStyle/>
                    <a:p>
                      <a:pPr algn="l" fontAlgn="ctr"/>
                      <a:r>
                        <a:rPr lang="ru-RU" sz="1400" b="1" u="none" strike="noStrike">
                          <a:solidFill>
                            <a:schemeClr val="tx1"/>
                          </a:solidFill>
                        </a:rPr>
                        <a:t>Дефицит (-)</a:t>
                      </a:r>
                      <a:endParaRPr lang="ru-RU" sz="1400" b="1" i="0" u="none" strike="noStrike">
                        <a:solidFill>
                          <a:schemeClr val="tx1"/>
                        </a:solidFill>
                        <a:latin typeface="Calibri"/>
                      </a:endParaRPr>
                    </a:p>
                  </a:txBody>
                  <a:tcPr marL="8087" marR="8087" marT="8087" marB="0" anchor="ctr">
                    <a:cell3D prstMaterial="dkEdge">
                      <a:bevel/>
                      <a:lightRig rig="flood" dir="t"/>
                    </a:cell3D>
                    <a:noFill/>
                  </a:tcPr>
                </a:tc>
                <a:tc rowSpan="2">
                  <a:txBody>
                    <a:bodyPr/>
                    <a:lstStyle/>
                    <a:p>
                      <a:pPr algn="ctr" fontAlgn="ctr"/>
                      <a:r>
                        <a:rPr lang="ru-RU" sz="1400" b="1" u="none" strike="noStrike" kern="1200" dirty="0" smtClean="0">
                          <a:solidFill>
                            <a:schemeClr val="tx1"/>
                          </a:solidFill>
                          <a:latin typeface="+mn-lt"/>
                          <a:ea typeface="+mn-ea"/>
                          <a:cs typeface="+mn-cs"/>
                        </a:rPr>
                        <a:t>-57,9</a:t>
                      </a:r>
                      <a:endParaRPr lang="ru-RU" sz="1400" b="1" u="none" strike="noStrike" kern="1200" dirty="0">
                        <a:solidFill>
                          <a:schemeClr val="tx1"/>
                        </a:solidFill>
                        <a:latin typeface="+mn-lt"/>
                        <a:ea typeface="+mn-ea"/>
                        <a:cs typeface="+mn-cs"/>
                      </a:endParaRPr>
                    </a:p>
                  </a:txBody>
                  <a:tcPr marL="9525" marR="9525" marT="9525" marB="0">
                    <a:cell3D prstMaterial="dkEdge">
                      <a:bevel/>
                      <a:lightRig rig="flood" dir="t"/>
                    </a:cell3D>
                    <a:noFill/>
                  </a:tcPr>
                </a:tc>
                <a:tc rowSpan="2">
                  <a:txBody>
                    <a:bodyPr/>
                    <a:lstStyle/>
                    <a:p>
                      <a:pPr algn="ctr" fontAlgn="ctr"/>
                      <a:r>
                        <a:rPr lang="ru-RU" sz="1400" b="1" u="none" strike="noStrike" kern="1200" dirty="0" smtClean="0">
                          <a:solidFill>
                            <a:schemeClr val="tx1"/>
                          </a:solidFill>
                          <a:latin typeface="+mn-lt"/>
                          <a:ea typeface="+mn-ea"/>
                          <a:cs typeface="+mn-cs"/>
                        </a:rPr>
                        <a:t>-20,2</a:t>
                      </a:r>
                      <a:endParaRPr lang="ru-RU" sz="1400" b="1" u="none" strike="noStrike" kern="1200" dirty="0">
                        <a:solidFill>
                          <a:schemeClr val="tx1"/>
                        </a:solidFill>
                        <a:latin typeface="+mn-lt"/>
                        <a:ea typeface="+mn-ea"/>
                        <a:cs typeface="+mn-cs"/>
                      </a:endParaRPr>
                    </a:p>
                  </a:txBody>
                  <a:tcPr marL="9525" marR="9525" marT="9525" marB="0">
                    <a:cell3D prstMaterial="dkEdge">
                      <a:bevel/>
                      <a:lightRig rig="flood" dir="t"/>
                    </a:cell3D>
                    <a:noFill/>
                  </a:tcPr>
                </a:tc>
                <a:tc rowSpan="2">
                  <a:txBody>
                    <a:bodyPr/>
                    <a:lstStyle/>
                    <a:p>
                      <a:pPr algn="ctr" fontAlgn="ctr"/>
                      <a:r>
                        <a:rPr lang="ru-RU" sz="1400" b="1" u="none" strike="noStrike" kern="1200" dirty="0" smtClean="0">
                          <a:solidFill>
                            <a:schemeClr val="tx1"/>
                          </a:solidFill>
                          <a:latin typeface="+mn-lt"/>
                          <a:ea typeface="+mn-ea"/>
                          <a:cs typeface="+mn-cs"/>
                        </a:rPr>
                        <a:t>34,9</a:t>
                      </a:r>
                      <a:endParaRPr lang="ru-RU" sz="1400" b="1" u="none" strike="noStrike" kern="1200" dirty="0">
                        <a:solidFill>
                          <a:schemeClr val="tx1"/>
                        </a:solidFill>
                        <a:latin typeface="+mn-lt"/>
                        <a:ea typeface="+mn-ea"/>
                        <a:cs typeface="+mn-cs"/>
                      </a:endParaRPr>
                    </a:p>
                  </a:txBody>
                  <a:tcPr marL="9525" marR="9525" marT="9525" marB="0">
                    <a:cell3D prstMaterial="dkEdge">
                      <a:bevel/>
                      <a:lightRig rig="flood" dir="t"/>
                    </a:cell3D>
                    <a:noFill/>
                  </a:tcPr>
                </a:tc>
              </a:tr>
              <a:tr h="260984">
                <a:tc>
                  <a:txBody>
                    <a:bodyPr/>
                    <a:lstStyle/>
                    <a:p>
                      <a:pPr algn="l" fontAlgn="ctr"/>
                      <a:r>
                        <a:rPr lang="ru-RU" sz="1400" b="1" u="none" strike="noStrike" dirty="0" err="1">
                          <a:solidFill>
                            <a:schemeClr val="tx1"/>
                          </a:solidFill>
                        </a:rPr>
                        <a:t>Профицит</a:t>
                      </a:r>
                      <a:r>
                        <a:rPr lang="ru-RU" sz="1400" b="1" u="none" strike="noStrike" dirty="0">
                          <a:solidFill>
                            <a:schemeClr val="tx1"/>
                          </a:solidFill>
                        </a:rPr>
                        <a:t> (+)</a:t>
                      </a:r>
                      <a:endParaRPr lang="ru-RU" sz="1400" b="1" i="0" u="none" strike="noStrike" dirty="0">
                        <a:solidFill>
                          <a:schemeClr val="tx1"/>
                        </a:solidFill>
                        <a:latin typeface="Calibri"/>
                      </a:endParaRPr>
                    </a:p>
                  </a:txBody>
                  <a:tcPr marL="8087" marR="8087" marT="8087" marB="0" anchor="ctr">
                    <a:cell3D prstMaterial="dkEdge">
                      <a:bevel/>
                      <a:lightRig rig="flood" dir="t"/>
                    </a:cell3D>
                    <a:noFill/>
                  </a:tcPr>
                </a:tc>
                <a:tc vMerge="1">
                  <a:txBody>
                    <a:bodyPr/>
                    <a:lstStyle/>
                    <a:p>
                      <a:endParaRPr lang="ru-RU" dirty="0"/>
                    </a:p>
                  </a:txBody>
                  <a:tcPr>
                    <a:cell3D prstMaterial="dkEdge">
                      <a:bevel/>
                      <a:lightRig rig="flood" dir="t"/>
                    </a:cell3D>
                    <a:noFill/>
                  </a:tcPr>
                </a:tc>
                <a:tc vMerge="1">
                  <a:txBody>
                    <a:bodyPr/>
                    <a:lstStyle/>
                    <a:p>
                      <a:endParaRPr lang="ru-RU"/>
                    </a:p>
                  </a:txBody>
                  <a:tcPr/>
                </a:tc>
                <a:tc vMerge="1">
                  <a:txBody>
                    <a:bodyPr/>
                    <a:lstStyle/>
                    <a:p>
                      <a:endParaRPr lang="ru-RU"/>
                    </a:p>
                  </a:txBody>
                  <a:tcPr/>
                </a:tc>
              </a:tr>
            </a:tbl>
          </a:graphicData>
        </a:graphic>
      </p:graphicFrame>
      <p:sp>
        <p:nvSpPr>
          <p:cNvPr id="13" name="TextBox 12"/>
          <p:cNvSpPr txBox="1"/>
          <p:nvPr/>
        </p:nvSpPr>
        <p:spPr>
          <a:xfrm>
            <a:off x="142864" y="4046520"/>
            <a:ext cx="6715148" cy="738664"/>
          </a:xfrm>
          <a:prstGeom prst="rect">
            <a:avLst/>
          </a:prstGeom>
          <a:noFill/>
        </p:spPr>
        <p:txBody>
          <a:bodyPr wrap="square" rtlCol="0">
            <a:spAutoFit/>
          </a:bodyPr>
          <a:lstStyle/>
          <a:p>
            <a:pPr indent="265113" algn="just"/>
            <a:r>
              <a:rPr lang="ru-RU" sz="1400" dirty="0" smtClean="0"/>
              <a:t>Консолидированный бюджет района включает в себя бюджет муниципального образования </a:t>
            </a:r>
            <a:r>
              <a:rPr lang="ru-RU" sz="1400" dirty="0" err="1" smtClean="0"/>
              <a:t>Щербиновский</a:t>
            </a:r>
            <a:r>
              <a:rPr lang="ru-RU" sz="1400" dirty="0" smtClean="0"/>
              <a:t> район и 8 бюджетов сельских поселений  </a:t>
            </a:r>
            <a:r>
              <a:rPr lang="ru-RU" sz="1400" dirty="0" err="1" smtClean="0"/>
              <a:t>Щербиновского</a:t>
            </a:r>
            <a:r>
              <a:rPr lang="ru-RU" sz="1400" dirty="0" smtClean="0"/>
              <a:t> района.</a:t>
            </a:r>
            <a:endParaRPr lang="ru-RU" sz="1400" dirty="0"/>
          </a:p>
        </p:txBody>
      </p:sp>
      <p:sp>
        <p:nvSpPr>
          <p:cNvPr id="6" name="TextBox 5"/>
          <p:cNvSpPr txBox="1"/>
          <p:nvPr/>
        </p:nvSpPr>
        <p:spPr>
          <a:xfrm>
            <a:off x="233322" y="5095801"/>
            <a:ext cx="6215106" cy="338554"/>
          </a:xfrm>
          <a:prstGeom prst="rect">
            <a:avLst/>
          </a:prstGeom>
          <a:noFill/>
        </p:spPr>
        <p:txBody>
          <a:bodyPr wrap="square" rtlCol="0">
            <a:spAutoFit/>
          </a:bodyPr>
          <a:lstStyle/>
          <a:p>
            <a:pPr algn="ctr"/>
            <a:r>
              <a:rPr lang="ru-RU" sz="1600" b="1" dirty="0" smtClean="0">
                <a:effectLst>
                  <a:outerShdw blurRad="38100" dist="38100" dir="2700000" algn="tl">
                    <a:srgbClr val="000000">
                      <a:alpha val="43137"/>
                    </a:srgbClr>
                  </a:outerShdw>
                </a:effectLst>
              </a:rPr>
              <a:t>Основные</a:t>
            </a:r>
            <a:r>
              <a:rPr lang="ru-RU" sz="1400" b="1" dirty="0" smtClean="0">
                <a:effectLst>
                  <a:outerShdw blurRad="38100" dist="38100" dir="2700000" algn="tl">
                    <a:srgbClr val="000000">
                      <a:alpha val="43137"/>
                    </a:srgbClr>
                  </a:outerShdw>
                </a:effectLst>
              </a:rPr>
              <a:t> параметры бюджета </a:t>
            </a:r>
            <a:r>
              <a:rPr lang="ru-RU" sz="1400" b="1" dirty="0" err="1" smtClean="0">
                <a:effectLst>
                  <a:outerShdw blurRad="38100" dist="38100" dir="2700000" algn="tl">
                    <a:srgbClr val="000000">
                      <a:alpha val="43137"/>
                    </a:srgbClr>
                  </a:outerShdw>
                </a:effectLst>
              </a:rPr>
              <a:t>Щербиновского</a:t>
            </a:r>
            <a:r>
              <a:rPr lang="ru-RU" sz="1400" b="1" dirty="0" smtClean="0">
                <a:effectLst>
                  <a:outerShdw blurRad="38100" dist="38100" dir="2700000" algn="tl">
                    <a:srgbClr val="000000">
                      <a:alpha val="43137"/>
                    </a:srgbClr>
                  </a:outerShdw>
                </a:effectLst>
              </a:rPr>
              <a:t> района на одного жителя</a:t>
            </a:r>
            <a:endParaRPr lang="ru-RU" sz="1400" b="1" dirty="0">
              <a:effectLst>
                <a:outerShdw blurRad="38100" dist="38100" dir="2700000" algn="tl">
                  <a:srgbClr val="000000">
                    <a:alpha val="43137"/>
                  </a:srgbClr>
                </a:outerShdw>
              </a:effectLst>
            </a:endParaRPr>
          </a:p>
        </p:txBody>
      </p:sp>
      <p:graphicFrame>
        <p:nvGraphicFramePr>
          <p:cNvPr id="7" name="Таблица 6"/>
          <p:cNvGraphicFramePr>
            <a:graphicFrameLocks noGrp="1"/>
          </p:cNvGraphicFramePr>
          <p:nvPr>
            <p:extLst>
              <p:ext uri="{D42A27DB-BD31-4B8C-83A1-F6EECF244321}">
                <p14:modId xmlns:p14="http://schemas.microsoft.com/office/powerpoint/2010/main" val="2902344553"/>
              </p:ext>
            </p:extLst>
          </p:nvPr>
        </p:nvGraphicFramePr>
        <p:xfrm>
          <a:off x="304760" y="5724128"/>
          <a:ext cx="6143668" cy="1643074"/>
        </p:xfrm>
        <a:graphic>
          <a:graphicData uri="http://schemas.openxmlformats.org/drawingml/2006/table">
            <a:tbl>
              <a:tblPr>
                <a:tableStyleId>{93296810-A885-4BE3-A3E7-6D5BEEA58F35}</a:tableStyleId>
              </a:tblPr>
              <a:tblGrid>
                <a:gridCol w="1656045"/>
                <a:gridCol w="2201607"/>
                <a:gridCol w="2286016"/>
              </a:tblGrid>
              <a:tr h="497901">
                <a:tc>
                  <a:txBody>
                    <a:bodyPr/>
                    <a:lstStyle/>
                    <a:p>
                      <a:pPr algn="ctr" fontAlgn="ctr"/>
                      <a:r>
                        <a:rPr lang="ru-RU" sz="1200" b="1" u="none" strike="noStrike" dirty="0">
                          <a:solidFill>
                            <a:schemeClr val="tx1"/>
                          </a:solidFill>
                        </a:rPr>
                        <a:t>Наименование показателя</a:t>
                      </a:r>
                      <a:endParaRPr lang="ru-RU" sz="1200" b="1" i="0" u="none" strike="noStrike" dirty="0">
                        <a:solidFill>
                          <a:schemeClr val="tx1"/>
                        </a:solidFill>
                        <a:latin typeface="Calibri"/>
                      </a:endParaRPr>
                    </a:p>
                  </a:txBody>
                  <a:tcPr marL="8770" marR="8770" marT="8770" marB="0" anchor="ctr">
                    <a:cell3D prstMaterial="dkEdge">
                      <a:bevel/>
                      <a:lightRig rig="flood" dir="t"/>
                    </a:cell3D>
                  </a:tcPr>
                </a:tc>
                <a:tc>
                  <a:txBody>
                    <a:bodyPr/>
                    <a:lstStyle/>
                    <a:p>
                      <a:pPr algn="ctr" fontAlgn="ctr"/>
                      <a:r>
                        <a:rPr lang="ru-RU" sz="1200" b="1" u="none" strike="noStrike" dirty="0" smtClean="0">
                          <a:solidFill>
                            <a:schemeClr val="tx1"/>
                          </a:solidFill>
                        </a:rPr>
                        <a:t>2017 </a:t>
                      </a:r>
                      <a:r>
                        <a:rPr lang="ru-RU" sz="1200" b="1" u="none" strike="noStrike" dirty="0">
                          <a:solidFill>
                            <a:schemeClr val="tx1"/>
                          </a:solidFill>
                        </a:rPr>
                        <a:t>г.</a:t>
                      </a:r>
                      <a:endParaRPr lang="ru-RU" sz="1200" b="1" i="0" u="none" strike="noStrike" dirty="0">
                        <a:solidFill>
                          <a:schemeClr val="tx1"/>
                        </a:solidFill>
                        <a:latin typeface="Calibri"/>
                      </a:endParaRPr>
                    </a:p>
                  </a:txBody>
                  <a:tcPr marL="8770" marR="8770" marT="8770" marB="0" anchor="ctr">
                    <a:cell3D prstMaterial="dkEdge">
                      <a:bevel/>
                      <a:lightRig rig="flood" dir="t"/>
                    </a:cell3D>
                  </a:tcPr>
                </a:tc>
                <a:tc>
                  <a:txBody>
                    <a:bodyPr/>
                    <a:lstStyle/>
                    <a:p>
                      <a:pPr algn="ctr" fontAlgn="ctr"/>
                      <a:r>
                        <a:rPr lang="ru-RU" sz="1200" b="1" u="none" strike="noStrike" dirty="0" smtClean="0">
                          <a:solidFill>
                            <a:schemeClr val="tx1"/>
                          </a:solidFill>
                        </a:rPr>
                        <a:t>2018 </a:t>
                      </a:r>
                      <a:r>
                        <a:rPr lang="ru-RU" sz="1200" b="1" u="none" strike="noStrike" dirty="0">
                          <a:solidFill>
                            <a:schemeClr val="tx1"/>
                          </a:solidFill>
                        </a:rPr>
                        <a:t>г.</a:t>
                      </a:r>
                      <a:endParaRPr lang="ru-RU" sz="1200" b="1" i="0" u="none" strike="noStrike" dirty="0">
                        <a:solidFill>
                          <a:schemeClr val="tx1"/>
                        </a:solidFill>
                        <a:latin typeface="Calibri"/>
                      </a:endParaRPr>
                    </a:p>
                  </a:txBody>
                  <a:tcPr marL="8770" marR="8770" marT="8770" marB="0" anchor="ctr">
                    <a:cell3D prstMaterial="dkEdge">
                      <a:bevel/>
                      <a:lightRig rig="flood" dir="t"/>
                    </a:cell3D>
                  </a:tcPr>
                </a:tc>
              </a:tr>
              <a:tr h="497901">
                <a:tc>
                  <a:txBody>
                    <a:bodyPr/>
                    <a:lstStyle/>
                    <a:p>
                      <a:pPr algn="ctr" fontAlgn="ctr"/>
                      <a:r>
                        <a:rPr lang="ru-RU" sz="1200" b="1" u="none" strike="noStrike" dirty="0">
                          <a:solidFill>
                            <a:schemeClr val="tx1"/>
                          </a:solidFill>
                        </a:rPr>
                        <a:t>Расходы всего, млн.руб.</a:t>
                      </a:r>
                      <a:endParaRPr lang="ru-RU" sz="1200" b="1" i="0" u="none" strike="noStrike" dirty="0">
                        <a:solidFill>
                          <a:schemeClr val="tx1"/>
                        </a:solidFill>
                        <a:latin typeface="Calibri"/>
                      </a:endParaRPr>
                    </a:p>
                  </a:txBody>
                  <a:tcPr marL="8770" marR="8770" marT="8770" marB="0" anchor="ctr">
                    <a:cell3D prstMaterial="dkEdge">
                      <a:bevel/>
                      <a:lightRig rig="flood" dir="t"/>
                    </a:cell3D>
                    <a:solidFill>
                      <a:schemeClr val="accent6">
                        <a:lumMod val="20000"/>
                        <a:lumOff val="80000"/>
                        <a:alpha val="32000"/>
                      </a:schemeClr>
                    </a:solidFill>
                  </a:tcPr>
                </a:tc>
                <a:tc>
                  <a:txBody>
                    <a:bodyPr/>
                    <a:lstStyle/>
                    <a:p>
                      <a:pPr algn="ctr" fontAlgn="ctr"/>
                      <a:r>
                        <a:rPr lang="ru-RU" sz="1200" b="1" u="none" strike="noStrike" dirty="0" smtClean="0">
                          <a:solidFill>
                            <a:schemeClr val="tx1"/>
                          </a:solidFill>
                        </a:rPr>
                        <a:t>937,5</a:t>
                      </a:r>
                      <a:endParaRPr lang="ru-RU" sz="1200" b="1" i="0" u="none" strike="noStrike" dirty="0">
                        <a:solidFill>
                          <a:schemeClr val="tx1"/>
                        </a:solidFill>
                        <a:latin typeface="Calibri"/>
                      </a:endParaRPr>
                    </a:p>
                  </a:txBody>
                  <a:tcPr marL="8770" marR="8770" marT="8770" marB="0" anchor="ctr">
                    <a:cell3D prstMaterial="dkEdge">
                      <a:bevel/>
                      <a:lightRig rig="flood" dir="t"/>
                    </a:cell3D>
                    <a:solidFill>
                      <a:schemeClr val="accent6">
                        <a:lumMod val="20000"/>
                        <a:lumOff val="80000"/>
                        <a:alpha val="32000"/>
                      </a:schemeClr>
                    </a:solidFill>
                  </a:tcPr>
                </a:tc>
                <a:tc>
                  <a:txBody>
                    <a:bodyPr/>
                    <a:lstStyle/>
                    <a:p>
                      <a:pPr algn="ctr" fontAlgn="ctr"/>
                      <a:r>
                        <a:rPr lang="ru-RU" sz="1200" b="1" u="none" strike="noStrike" dirty="0" smtClean="0">
                          <a:solidFill>
                            <a:schemeClr val="tx1"/>
                          </a:solidFill>
                        </a:rPr>
                        <a:t>966,6</a:t>
                      </a:r>
                      <a:endParaRPr lang="ru-RU" sz="1200" b="1" i="0" u="none" strike="noStrike" dirty="0">
                        <a:solidFill>
                          <a:schemeClr val="tx1"/>
                        </a:solidFill>
                        <a:latin typeface="Calibri"/>
                      </a:endParaRPr>
                    </a:p>
                  </a:txBody>
                  <a:tcPr marL="8770" marR="8770" marT="8770" marB="0" anchor="ctr">
                    <a:cell3D prstMaterial="dkEdge">
                      <a:bevel/>
                      <a:lightRig rig="flood" dir="t"/>
                    </a:cell3D>
                    <a:solidFill>
                      <a:schemeClr val="accent6">
                        <a:lumMod val="20000"/>
                        <a:lumOff val="80000"/>
                        <a:alpha val="32000"/>
                      </a:schemeClr>
                    </a:solidFill>
                  </a:tcPr>
                </a:tc>
              </a:tr>
              <a:tr h="647272">
                <a:tc>
                  <a:txBody>
                    <a:bodyPr/>
                    <a:lstStyle/>
                    <a:p>
                      <a:pPr algn="ctr" fontAlgn="ctr"/>
                      <a:r>
                        <a:rPr lang="ru-RU" sz="1200" b="1" u="none" strike="noStrike">
                          <a:solidFill>
                            <a:schemeClr val="tx1"/>
                          </a:solidFill>
                        </a:rPr>
                        <a:t>Расходы на 1 жителя, рублей</a:t>
                      </a:r>
                      <a:endParaRPr lang="ru-RU" sz="1200" b="1" i="1" u="none" strike="noStrike">
                        <a:solidFill>
                          <a:schemeClr val="tx1"/>
                        </a:solidFill>
                        <a:latin typeface="Calibri"/>
                      </a:endParaRPr>
                    </a:p>
                  </a:txBody>
                  <a:tcPr marL="8770" marR="8770" marT="8770" marB="0" anchor="ctr">
                    <a:cell3D prstMaterial="dkEdge">
                      <a:bevel/>
                      <a:lightRig rig="flood" dir="t"/>
                    </a:cell3D>
                  </a:tcPr>
                </a:tc>
                <a:tc>
                  <a:txBody>
                    <a:bodyPr/>
                    <a:lstStyle/>
                    <a:p>
                      <a:pPr algn="ctr" fontAlgn="ctr"/>
                      <a:r>
                        <a:rPr lang="ru-RU" sz="1200" b="1" u="none" strike="noStrike" dirty="0" smtClean="0">
                          <a:solidFill>
                            <a:schemeClr val="tx1"/>
                          </a:solidFill>
                        </a:rPr>
                        <a:t>26 271</a:t>
                      </a:r>
                      <a:endParaRPr lang="ru-RU" sz="1200" b="1" i="1" u="none" strike="noStrike" dirty="0">
                        <a:solidFill>
                          <a:schemeClr val="tx1"/>
                        </a:solidFill>
                        <a:latin typeface="Calibri"/>
                      </a:endParaRPr>
                    </a:p>
                  </a:txBody>
                  <a:tcPr marL="8770" marR="8770" marT="8770" marB="0" anchor="ctr">
                    <a:cell3D prstMaterial="dkEdge">
                      <a:bevel/>
                      <a:lightRig rig="flood" dir="t"/>
                    </a:cell3D>
                  </a:tcPr>
                </a:tc>
                <a:tc>
                  <a:txBody>
                    <a:bodyPr/>
                    <a:lstStyle/>
                    <a:p>
                      <a:pPr algn="ctr" fontAlgn="ctr"/>
                      <a:r>
                        <a:rPr lang="ru-RU" sz="1200" b="1" u="none" strike="noStrike" dirty="0" smtClean="0">
                          <a:solidFill>
                            <a:schemeClr val="tx1"/>
                          </a:solidFill>
                        </a:rPr>
                        <a:t>27 211</a:t>
                      </a:r>
                      <a:endParaRPr lang="ru-RU" sz="1200" b="1" i="1" u="none" strike="noStrike" dirty="0">
                        <a:solidFill>
                          <a:schemeClr val="tx1"/>
                        </a:solidFill>
                        <a:latin typeface="Calibri"/>
                      </a:endParaRPr>
                    </a:p>
                  </a:txBody>
                  <a:tcPr marL="8770" marR="8770" marT="8770" marB="0" anchor="ctr">
                    <a:cell3D prstMaterial="dkEdge">
                      <a:bevel/>
                      <a:lightRig rig="flood" dir="t"/>
                    </a:cell3D>
                  </a:tcPr>
                </a:tc>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2599880559"/>
              </p:ext>
            </p:extLst>
          </p:nvPr>
        </p:nvGraphicFramePr>
        <p:xfrm>
          <a:off x="395622" y="7596336"/>
          <a:ext cx="6072230" cy="714380"/>
        </p:xfrm>
        <a:graphic>
          <a:graphicData uri="http://schemas.openxmlformats.org/drawingml/2006/table">
            <a:tbl>
              <a:tblPr>
                <a:effectLst>
                  <a:outerShdw blurRad="50800" dist="38100" dir="2700000" algn="tl" rotWithShape="0">
                    <a:prstClr val="black">
                      <a:alpha val="40000"/>
                    </a:prstClr>
                  </a:outerShdw>
                </a:effectLst>
                <a:tableStyleId>{93296810-A885-4BE3-A3E7-6D5BEEA58F35}</a:tableStyleId>
              </a:tblPr>
              <a:tblGrid>
                <a:gridCol w="1643074"/>
                <a:gridCol w="2143140"/>
                <a:gridCol w="2286016"/>
              </a:tblGrid>
              <a:tr h="223243">
                <a:tc>
                  <a:txBody>
                    <a:bodyPr/>
                    <a:lstStyle/>
                    <a:p>
                      <a:pPr algn="ctr" fontAlgn="ctr"/>
                      <a:r>
                        <a:rPr lang="ru-RU" sz="1000" b="1" u="none" strike="noStrike" dirty="0" err="1">
                          <a:solidFill>
                            <a:schemeClr val="tx1"/>
                          </a:solidFill>
                        </a:rPr>
                        <a:t>Справочно</a:t>
                      </a:r>
                      <a:r>
                        <a:rPr lang="ru-RU" sz="1000" b="1" u="none" strike="noStrike" dirty="0">
                          <a:solidFill>
                            <a:schemeClr val="tx1"/>
                          </a:solidFill>
                        </a:rPr>
                        <a:t>:</a:t>
                      </a:r>
                      <a:endParaRPr lang="ru-RU" sz="1000" b="1" i="1" u="none" strike="noStrike" dirty="0">
                        <a:solidFill>
                          <a:schemeClr val="tx1"/>
                        </a:solidFill>
                        <a:latin typeface="Calibri"/>
                      </a:endParaRPr>
                    </a:p>
                  </a:txBody>
                  <a:tcPr marL="8770" marR="8770" marT="8770" marB="0" anchor="ctr">
                    <a:gradFill>
                      <a:gsLst>
                        <a:gs pos="0">
                          <a:srgbClr val="FFEFD1"/>
                        </a:gs>
                        <a:gs pos="64999">
                          <a:srgbClr val="F0EBD5"/>
                        </a:gs>
                        <a:gs pos="100000">
                          <a:srgbClr val="D1C39F"/>
                        </a:gs>
                      </a:gsLst>
                      <a:lin ang="16200000" scaled="0"/>
                    </a:gradFill>
                  </a:tcPr>
                </a:tc>
                <a:tc>
                  <a:txBody>
                    <a:bodyPr/>
                    <a:lstStyle/>
                    <a:p>
                      <a:pPr algn="ctr" fontAlgn="ctr"/>
                      <a:endParaRPr lang="ru-RU" sz="1000" b="1" i="0" u="none" strike="noStrike" dirty="0">
                        <a:solidFill>
                          <a:schemeClr val="tx1"/>
                        </a:solidFill>
                        <a:latin typeface="Calibri"/>
                      </a:endParaRPr>
                    </a:p>
                  </a:txBody>
                  <a:tcPr marL="8770" marR="8770" marT="8770" marB="0" anchor="ctr">
                    <a:gradFill>
                      <a:gsLst>
                        <a:gs pos="0">
                          <a:srgbClr val="FFEFD1"/>
                        </a:gs>
                        <a:gs pos="64999">
                          <a:srgbClr val="F0EBD5"/>
                        </a:gs>
                        <a:gs pos="100000">
                          <a:srgbClr val="D1C39F"/>
                        </a:gs>
                      </a:gsLst>
                      <a:lin ang="16200000" scaled="0"/>
                    </a:gradFill>
                  </a:tcPr>
                </a:tc>
                <a:tc>
                  <a:txBody>
                    <a:bodyPr/>
                    <a:lstStyle/>
                    <a:p>
                      <a:pPr algn="ctr" fontAlgn="ctr"/>
                      <a:endParaRPr lang="ru-RU" sz="1000" b="1" i="0" u="none" strike="noStrike">
                        <a:solidFill>
                          <a:schemeClr val="tx1"/>
                        </a:solidFill>
                        <a:latin typeface="Calibri"/>
                      </a:endParaRPr>
                    </a:p>
                  </a:txBody>
                  <a:tcPr marL="8770" marR="8770" marT="8770" marB="0" anchor="ctr">
                    <a:gradFill>
                      <a:gsLst>
                        <a:gs pos="0">
                          <a:srgbClr val="FFEFD1"/>
                        </a:gs>
                        <a:gs pos="64999">
                          <a:srgbClr val="F0EBD5"/>
                        </a:gs>
                        <a:gs pos="100000">
                          <a:srgbClr val="D1C39F"/>
                        </a:gs>
                      </a:gsLst>
                      <a:lin ang="16200000" scaled="0"/>
                    </a:gradFill>
                  </a:tcPr>
                </a:tc>
              </a:tr>
              <a:tr h="491137">
                <a:tc>
                  <a:txBody>
                    <a:bodyPr/>
                    <a:lstStyle/>
                    <a:p>
                      <a:pPr algn="ctr" fontAlgn="ctr"/>
                      <a:r>
                        <a:rPr lang="ru-RU" sz="1000" b="1" u="none" strike="noStrike" dirty="0">
                          <a:solidFill>
                            <a:schemeClr val="tx1"/>
                          </a:solidFill>
                        </a:rPr>
                        <a:t>Численность населения, чел.</a:t>
                      </a:r>
                      <a:endParaRPr lang="ru-RU" sz="1000" b="1" i="1" u="none" strike="noStrike" dirty="0">
                        <a:solidFill>
                          <a:schemeClr val="tx1"/>
                        </a:solidFill>
                        <a:latin typeface="Calibri"/>
                      </a:endParaRPr>
                    </a:p>
                  </a:txBody>
                  <a:tcPr marL="8770" marR="8770" marT="8770" marB="0" anchor="ctr">
                    <a:gradFill>
                      <a:gsLst>
                        <a:gs pos="0">
                          <a:srgbClr val="FFEFD1"/>
                        </a:gs>
                        <a:gs pos="64999">
                          <a:srgbClr val="F0EBD5"/>
                        </a:gs>
                        <a:gs pos="100000">
                          <a:srgbClr val="D1C39F"/>
                        </a:gs>
                      </a:gsLst>
                      <a:lin ang="16200000" scaled="0"/>
                    </a:gradFill>
                  </a:tcPr>
                </a:tc>
                <a:tc>
                  <a:txBody>
                    <a:bodyPr/>
                    <a:lstStyle/>
                    <a:p>
                      <a:pPr algn="ctr" fontAlgn="ctr"/>
                      <a:r>
                        <a:rPr lang="ru-RU" sz="1000" b="1" u="none" strike="noStrike" dirty="0" smtClean="0">
                          <a:solidFill>
                            <a:schemeClr val="tx1"/>
                          </a:solidFill>
                        </a:rPr>
                        <a:t>35 686</a:t>
                      </a:r>
                      <a:endParaRPr lang="ru-RU" sz="1000" b="1" i="1" u="none" strike="noStrike" dirty="0">
                        <a:solidFill>
                          <a:schemeClr val="tx1"/>
                        </a:solidFill>
                        <a:latin typeface="Calibri"/>
                      </a:endParaRPr>
                    </a:p>
                  </a:txBody>
                  <a:tcPr marL="8770" marR="8770" marT="8770" marB="0" anchor="ctr">
                    <a:gradFill>
                      <a:gsLst>
                        <a:gs pos="0">
                          <a:srgbClr val="FFEFD1"/>
                        </a:gs>
                        <a:gs pos="64999">
                          <a:srgbClr val="F0EBD5"/>
                        </a:gs>
                        <a:gs pos="100000">
                          <a:srgbClr val="D1C39F"/>
                        </a:gs>
                      </a:gsLst>
                      <a:lin ang="16200000" scaled="0"/>
                    </a:gradFill>
                  </a:tcPr>
                </a:tc>
                <a:tc>
                  <a:txBody>
                    <a:bodyPr/>
                    <a:lstStyle/>
                    <a:p>
                      <a:pPr algn="ctr" fontAlgn="ctr"/>
                      <a:r>
                        <a:rPr lang="ru-RU" sz="1000" b="1" u="none" strike="noStrike" dirty="0" smtClean="0">
                          <a:solidFill>
                            <a:schemeClr val="tx1"/>
                          </a:solidFill>
                        </a:rPr>
                        <a:t>35 522</a:t>
                      </a:r>
                      <a:endParaRPr lang="ru-RU" sz="1000" b="1" i="1" u="none" strike="noStrike" dirty="0">
                        <a:solidFill>
                          <a:schemeClr val="tx1"/>
                        </a:solidFill>
                        <a:latin typeface="Calibri"/>
                      </a:endParaRPr>
                    </a:p>
                  </a:txBody>
                  <a:tcPr marL="8770" marR="8770" marT="8770" marB="0" anchor="ctr">
                    <a:gradFill>
                      <a:gsLst>
                        <a:gs pos="0">
                          <a:srgbClr val="FFEFD1"/>
                        </a:gs>
                        <a:gs pos="64999">
                          <a:srgbClr val="F0EBD5"/>
                        </a:gs>
                        <a:gs pos="100000">
                          <a:srgbClr val="D1C39F"/>
                        </a:gs>
                      </a:gsLst>
                      <a:lin ang="16200000" scaled="0"/>
                    </a:gra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2844"/>
            <a:ext cx="6858000" cy="738664"/>
          </a:xfrm>
          <a:prstGeom prst="rect">
            <a:avLst/>
          </a:prstGeom>
          <a:noFill/>
        </p:spPr>
        <p:txBody>
          <a:bodyPr wrap="square" rtlCol="0">
            <a:spAutoFit/>
          </a:bodyPr>
          <a:lstStyle/>
          <a:p>
            <a:pPr algn="ctr"/>
            <a:r>
              <a:rPr lang="ru-RU" sz="1400" b="1" dirty="0" smtClean="0"/>
              <a:t>Исполнение по налоговым и неналоговым доходам бюджета </a:t>
            </a:r>
            <a:br>
              <a:rPr lang="ru-RU" sz="1400" b="1" dirty="0" smtClean="0"/>
            </a:br>
            <a:r>
              <a:rPr lang="ru-RU" sz="1400" b="1" dirty="0" smtClean="0"/>
              <a:t>муниципального образования Щербиновский район </a:t>
            </a:r>
            <a:br>
              <a:rPr lang="ru-RU" sz="1400" b="1" dirty="0" smtClean="0"/>
            </a:br>
            <a:r>
              <a:rPr lang="ru-RU" sz="1400" b="1" dirty="0" smtClean="0"/>
              <a:t>за 2018 год</a:t>
            </a:r>
            <a:endParaRPr lang="ru-RU" sz="1400" b="1" dirty="0"/>
          </a:p>
        </p:txBody>
      </p:sp>
      <p:graphicFrame>
        <p:nvGraphicFramePr>
          <p:cNvPr id="3" name="Таблица 2"/>
          <p:cNvGraphicFramePr>
            <a:graphicFrameLocks noGrp="1"/>
          </p:cNvGraphicFramePr>
          <p:nvPr>
            <p:extLst>
              <p:ext uri="{D42A27DB-BD31-4B8C-83A1-F6EECF244321}">
                <p14:modId xmlns:p14="http://schemas.microsoft.com/office/powerpoint/2010/main" val="2047697908"/>
              </p:ext>
            </p:extLst>
          </p:nvPr>
        </p:nvGraphicFramePr>
        <p:xfrm>
          <a:off x="692696" y="1103434"/>
          <a:ext cx="5955004" cy="7661602"/>
        </p:xfrm>
        <a:graphic>
          <a:graphicData uri="http://schemas.openxmlformats.org/drawingml/2006/table">
            <a:tbl>
              <a:tblPr>
                <a:noFill/>
                <a:tableStyleId>{93296810-A885-4BE3-A3E7-6D5BEEA58F35}</a:tableStyleId>
              </a:tblPr>
              <a:tblGrid>
                <a:gridCol w="2520280"/>
                <a:gridCol w="1144908"/>
                <a:gridCol w="1144908"/>
                <a:gridCol w="1144908"/>
              </a:tblGrid>
              <a:tr h="577240">
                <a:tc>
                  <a:txBody>
                    <a:bodyPr/>
                    <a:lstStyle/>
                    <a:p>
                      <a:pPr indent="0" algn="ctr">
                        <a:spcAft>
                          <a:spcPts val="0"/>
                        </a:spcAft>
                      </a:pPr>
                      <a:endParaRPr lang="ru-RU" sz="1200" b="1" dirty="0">
                        <a:latin typeface="Times New Roman"/>
                        <a:ea typeface="Calibri"/>
                        <a:cs typeface="Times New Roman"/>
                      </a:endParaRPr>
                    </a:p>
                  </a:txBody>
                  <a:tcPr marL="24995" marR="24995" marT="0" marB="0" anchor="ctr">
                    <a:cell3D prstMaterial="dkEdge">
                      <a:bevel/>
                      <a:lightRig rig="flood" dir="t"/>
                    </a:cell3D>
                    <a:noFill/>
                  </a:tcPr>
                </a:tc>
                <a:tc>
                  <a:txBody>
                    <a:bodyPr/>
                    <a:lstStyle/>
                    <a:p>
                      <a:pPr algn="ctr"/>
                      <a:r>
                        <a:rPr lang="ru-RU" sz="1400" b="1" u="none" strike="noStrike" kern="1200" dirty="0" smtClean="0">
                          <a:solidFill>
                            <a:schemeClr val="dk1"/>
                          </a:solidFill>
                          <a:latin typeface="+mn-lt"/>
                          <a:ea typeface="+mn-ea"/>
                          <a:cs typeface="+mn-cs"/>
                        </a:rPr>
                        <a:t>Утвержденные бюджетные  назначения</a:t>
                      </a:r>
                      <a:endParaRPr lang="ru-RU" sz="1400" b="1" u="none" strike="noStrike" kern="1200" dirty="0">
                        <a:solidFill>
                          <a:schemeClr val="dk1"/>
                        </a:solidFill>
                        <a:latin typeface="+mn-lt"/>
                        <a:ea typeface="+mn-ea"/>
                        <a:cs typeface="+mn-cs"/>
                      </a:endParaRPr>
                    </a:p>
                  </a:txBody>
                  <a:tcPr marL="7740" marR="7740" marT="7740" marB="0" anchor="ctr">
                    <a:cell3D prstMaterial="dkEdge">
                      <a:bevel/>
                      <a:lightRig rig="flood" dir="t"/>
                    </a:cell3D>
                    <a:noFill/>
                  </a:tcPr>
                </a:tc>
                <a:tc>
                  <a:txBody>
                    <a:bodyPr/>
                    <a:lstStyle/>
                    <a:p>
                      <a:pPr algn="ctr" fontAlgn="ctr"/>
                      <a:r>
                        <a:rPr lang="ru-RU" sz="1400" b="1" u="none" strike="noStrike" dirty="0" smtClean="0"/>
                        <a:t>Исполнено </a:t>
                      </a:r>
                      <a:br>
                        <a:rPr lang="ru-RU" sz="1400" b="1" u="none" strike="noStrike" dirty="0" smtClean="0"/>
                      </a:br>
                      <a:r>
                        <a:rPr lang="ru-RU" sz="1400" b="1" u="none" strike="noStrike" dirty="0" smtClean="0"/>
                        <a:t>2018 год</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 </a:t>
                      </a:r>
                      <a:br>
                        <a:rPr lang="ru-RU" sz="1400" b="1" i="0" u="none" strike="noStrike" dirty="0" smtClean="0">
                          <a:solidFill>
                            <a:srgbClr val="000000"/>
                          </a:solidFill>
                          <a:latin typeface="Calibri"/>
                        </a:rPr>
                      </a:br>
                      <a:r>
                        <a:rPr lang="ru-RU" sz="1400" b="1" i="0" u="none" strike="noStrike" dirty="0" smtClean="0">
                          <a:solidFill>
                            <a:srgbClr val="000000"/>
                          </a:solidFill>
                          <a:latin typeface="Calibri"/>
                        </a:rPr>
                        <a:t>исполнения</a:t>
                      </a:r>
                      <a:endParaRPr lang="ru-RU" sz="1400" b="1" i="0" u="none" strike="noStrike" dirty="0">
                        <a:solidFill>
                          <a:srgbClr val="000000"/>
                        </a:solidFill>
                        <a:latin typeface="Calibri"/>
                      </a:endParaRPr>
                    </a:p>
                  </a:txBody>
                  <a:tcPr marL="7740" marR="7740" marT="7740" marB="0" anchor="ctr">
                    <a:cell3D prstMaterial="dkEdge">
                      <a:bevel/>
                      <a:lightRig rig="flood" dir="t"/>
                    </a:cell3D>
                    <a:noFill/>
                  </a:tcPr>
                </a:tc>
              </a:tr>
              <a:tr h="288620">
                <a:tc>
                  <a:txBody>
                    <a:bodyPr/>
                    <a:lstStyle/>
                    <a:p>
                      <a:pPr indent="0" algn="just">
                        <a:spcAft>
                          <a:spcPts val="0"/>
                        </a:spcAft>
                      </a:pPr>
                      <a:r>
                        <a:rPr lang="ru-RU" sz="1400" b="1" dirty="0">
                          <a:latin typeface="Times New Roman" pitchFamily="18" charset="0"/>
                          <a:cs typeface="Times New Roman" pitchFamily="18" charset="0"/>
                        </a:rPr>
                        <a:t>Налоговые доходы</a:t>
                      </a:r>
                      <a:endParaRPr lang="ru-RU" sz="1400" b="1" dirty="0">
                        <a:latin typeface="Times New Roman" pitchFamily="18" charset="0"/>
                        <a:ea typeface="Calibri"/>
                        <a:cs typeface="Times New Roman" pitchFamily="18" charset="0"/>
                      </a:endParaRPr>
                    </a:p>
                  </a:txBody>
                  <a:tcPr marL="24995" marR="24995" marT="0" marB="0" anchor="ctr">
                    <a:cell3D prstMaterial="dkEdge">
                      <a:bevel/>
                      <a:lightRig rig="flood" dir="t"/>
                    </a:cell3D>
                    <a:solidFill>
                      <a:schemeClr val="accent6">
                        <a:lumMod val="20000"/>
                        <a:lumOff val="80000"/>
                      </a:schemeClr>
                    </a:solidFill>
                  </a:tcPr>
                </a:tc>
                <a:tc>
                  <a:txBody>
                    <a:bodyPr/>
                    <a:lstStyle/>
                    <a:p>
                      <a:pPr indent="228600" algn="ctr">
                        <a:spcAft>
                          <a:spcPts val="0"/>
                        </a:spcAft>
                      </a:pPr>
                      <a:r>
                        <a:rPr lang="ru-RU" sz="1400" b="1" kern="1200" dirty="0" smtClean="0">
                          <a:solidFill>
                            <a:schemeClr val="dk1"/>
                          </a:solidFill>
                          <a:latin typeface="Times New Roman"/>
                          <a:ea typeface="Calibri"/>
                          <a:cs typeface="Times New Roman"/>
                        </a:rPr>
                        <a:t>192,2</a:t>
                      </a:r>
                      <a:endParaRPr lang="ru-RU" sz="1400" b="1" kern="1200" dirty="0">
                        <a:solidFill>
                          <a:schemeClr val="dk1"/>
                        </a:solidFill>
                        <a:latin typeface="Times New Roman"/>
                        <a:ea typeface="Calibri"/>
                        <a:cs typeface="Times New Roman"/>
                      </a:endParaRPr>
                    </a:p>
                  </a:txBody>
                  <a:tcPr marL="68580" marR="68580" marT="0" marB="0" anchor="ctr">
                    <a:cell3D prstMaterial="dkEdge">
                      <a:bevel/>
                      <a:lightRig rig="flood" dir="t"/>
                    </a:cell3D>
                    <a:solidFill>
                      <a:schemeClr val="accent6">
                        <a:lumMod val="20000"/>
                        <a:lumOff val="80000"/>
                      </a:schemeClr>
                    </a:solidFill>
                  </a:tcPr>
                </a:tc>
                <a:tc>
                  <a:txBody>
                    <a:bodyPr/>
                    <a:lstStyle/>
                    <a:p>
                      <a:pPr indent="228600" algn="ctr">
                        <a:spcAft>
                          <a:spcPts val="0"/>
                        </a:spcAft>
                      </a:pPr>
                      <a:r>
                        <a:rPr lang="ru-RU" sz="1400" b="1" dirty="0" smtClean="0">
                          <a:latin typeface="Times New Roman" pitchFamily="18" charset="0"/>
                          <a:ea typeface="Calibri"/>
                          <a:cs typeface="Times New Roman" pitchFamily="18" charset="0"/>
                        </a:rPr>
                        <a:t>194,9</a:t>
                      </a:r>
                      <a:endParaRPr lang="ru-RU" sz="1400" b="1" dirty="0">
                        <a:latin typeface="Times New Roman" pitchFamily="18" charset="0"/>
                        <a:ea typeface="Calibri"/>
                        <a:cs typeface="Times New Roman" pitchFamily="18" charset="0"/>
                      </a:endParaRPr>
                    </a:p>
                  </a:txBody>
                  <a:tcPr marL="68580" marR="68580" marT="0" marB="0" anchor="ctr">
                    <a:cell3D prstMaterial="dkEdge">
                      <a:bevel/>
                      <a:lightRig rig="flood" dir="t"/>
                    </a:cell3D>
                    <a:solidFill>
                      <a:schemeClr val="accent6">
                        <a:lumMod val="20000"/>
                        <a:lumOff val="80000"/>
                      </a:schemeClr>
                    </a:solidFill>
                  </a:tcPr>
                </a:tc>
                <a:tc>
                  <a:txBody>
                    <a:bodyPr/>
                    <a:lstStyle/>
                    <a:p>
                      <a:pPr indent="228600" algn="ctr">
                        <a:spcAft>
                          <a:spcPts val="0"/>
                        </a:spcAft>
                      </a:pPr>
                      <a:r>
                        <a:rPr lang="ru-RU" sz="1400" b="1" kern="1200" dirty="0" smtClean="0">
                          <a:solidFill>
                            <a:schemeClr val="dk1"/>
                          </a:solidFill>
                          <a:latin typeface="Times New Roman"/>
                          <a:ea typeface="Calibri"/>
                          <a:cs typeface="Times New Roman"/>
                        </a:rPr>
                        <a:t>101,4</a:t>
                      </a:r>
                      <a:endParaRPr lang="ru-RU" sz="1400" b="1" kern="1200" dirty="0">
                        <a:solidFill>
                          <a:schemeClr val="dk1"/>
                        </a:solidFill>
                        <a:latin typeface="Times New Roman"/>
                        <a:ea typeface="Calibri"/>
                        <a:cs typeface="Times New Roman"/>
                      </a:endParaRPr>
                    </a:p>
                  </a:txBody>
                  <a:tcPr marL="68580" marR="68580" marT="0" marB="0" anchor="ctr">
                    <a:cell3D prstMaterial="dkEdge">
                      <a:bevel/>
                      <a:lightRig rig="flood" dir="t"/>
                    </a:cell3D>
                    <a:solidFill>
                      <a:schemeClr val="accent6">
                        <a:lumMod val="20000"/>
                        <a:lumOff val="80000"/>
                      </a:schemeClr>
                    </a:solidFill>
                  </a:tcPr>
                </a:tc>
              </a:tr>
              <a:tr h="288620">
                <a:tc>
                  <a:txBody>
                    <a:bodyPr/>
                    <a:lstStyle/>
                    <a:p>
                      <a:pPr indent="0" algn="just">
                        <a:spcAft>
                          <a:spcPts val="0"/>
                        </a:spcAft>
                      </a:pPr>
                      <a:r>
                        <a:rPr lang="ru-RU" sz="1200" b="0" dirty="0">
                          <a:latin typeface="Times New Roman" pitchFamily="18" charset="0"/>
                          <a:cs typeface="Times New Roman" pitchFamily="18" charset="0"/>
                        </a:rPr>
                        <a:t>Налог на прибыль</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0,6</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b="0" dirty="0" smtClean="0">
                          <a:latin typeface="Times New Roman" pitchFamily="18" charset="0"/>
                          <a:ea typeface="Calibri"/>
                          <a:cs typeface="Times New Roman" pitchFamily="18" charset="0"/>
                        </a:rPr>
                        <a:t>0,6</a:t>
                      </a:r>
                      <a:endParaRPr lang="ru-RU" sz="1400" b="0" dirty="0">
                        <a:latin typeface="Times New Roman" pitchFamily="18" charset="0"/>
                        <a:ea typeface="Calibri"/>
                        <a:cs typeface="Times New Roman" pitchFamily="18" charset="0"/>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103,1</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dirty="0">
                          <a:latin typeface="Times New Roman" pitchFamily="18" charset="0"/>
                          <a:cs typeface="Times New Roman" pitchFamily="18" charset="0"/>
                        </a:rPr>
                        <a:t>Налог на доходы  физических лиц</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156,5</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158,7</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101,4</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88620">
                <a:tc>
                  <a:txBody>
                    <a:bodyPr/>
                    <a:lstStyle/>
                    <a:p>
                      <a:pPr indent="0" algn="just">
                        <a:spcAft>
                          <a:spcPts val="0"/>
                        </a:spcAft>
                      </a:pPr>
                      <a:r>
                        <a:rPr lang="ru-RU" sz="1200" b="0" dirty="0" smtClean="0">
                          <a:latin typeface="Times New Roman" pitchFamily="18" charset="0"/>
                          <a:ea typeface="Calibri"/>
                          <a:cs typeface="Times New Roman" pitchFamily="18" charset="0"/>
                        </a:rPr>
                        <a:t>Налог, взимаемый в связи с применением упрощенной системы налогообложения  </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3,3</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3,3</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101,3</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dirty="0">
                          <a:latin typeface="Times New Roman" pitchFamily="18" charset="0"/>
                          <a:cs typeface="Times New Roman" pitchFamily="18" charset="0"/>
                        </a:rPr>
                        <a:t>Единый налог на вмененный доход</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10,3</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10,6</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103,0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dirty="0">
                          <a:latin typeface="Times New Roman" pitchFamily="18" charset="0"/>
                          <a:cs typeface="Times New Roman" pitchFamily="18" charset="0"/>
                        </a:rPr>
                        <a:t>Единый сельскохозяйственный налог</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18,5</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18,5</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100,0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dirty="0" smtClean="0">
                          <a:latin typeface="Times New Roman" pitchFamily="18" charset="0"/>
                          <a:ea typeface="Calibri"/>
                          <a:cs typeface="Times New Roman" pitchFamily="18" charset="0"/>
                        </a:rPr>
                        <a:t>Налог, взимаемый в связи с применением патентной системы налогообложения</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0,04</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Calibri"/>
                          <a:ea typeface="Calibri"/>
                          <a:cs typeface="Times New Roman"/>
                        </a:rPr>
                        <a:t>0,04</a:t>
                      </a:r>
                      <a:endParaRPr lang="ru-RU" sz="14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100,0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88620">
                <a:tc>
                  <a:txBody>
                    <a:bodyPr/>
                    <a:lstStyle/>
                    <a:p>
                      <a:pPr indent="0" algn="l">
                        <a:spcAft>
                          <a:spcPts val="0"/>
                        </a:spcAft>
                      </a:pPr>
                      <a:r>
                        <a:rPr lang="ru-RU" sz="1200" b="0" dirty="0">
                          <a:latin typeface="Times New Roman" pitchFamily="18" charset="0"/>
                          <a:cs typeface="Times New Roman" pitchFamily="18" charset="0"/>
                        </a:rPr>
                        <a:t>Государственная пошлина</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3,0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pitchFamily="18" charset="0"/>
                          <a:ea typeface="Calibri"/>
                          <a:cs typeface="Times New Roman" pitchFamily="18" charset="0"/>
                        </a:rPr>
                        <a:t>3,2</a:t>
                      </a:r>
                      <a:endParaRPr lang="ru-RU" sz="1400" dirty="0">
                        <a:latin typeface="Times New Roman" pitchFamily="18" charset="0"/>
                        <a:ea typeface="Calibri"/>
                        <a:cs typeface="Times New Roman" pitchFamily="18" charset="0"/>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105,0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589074">
                <a:tc>
                  <a:txBody>
                    <a:bodyPr/>
                    <a:lstStyle/>
                    <a:p>
                      <a:pPr indent="0" algn="just">
                        <a:spcAft>
                          <a:spcPts val="0"/>
                        </a:spcAft>
                      </a:pPr>
                      <a:r>
                        <a:rPr lang="ru-RU" sz="1200" b="0" dirty="0">
                          <a:latin typeface="Times New Roman" pitchFamily="18" charset="0"/>
                          <a:cs typeface="Times New Roman" pitchFamily="18" charset="0"/>
                        </a:rPr>
                        <a:t>Задолженность и перерасчеты по отмененным налогам, сборами иным обязательным платежам</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0,0008</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0,0008</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100,0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88620">
                <a:tc>
                  <a:txBody>
                    <a:bodyPr/>
                    <a:lstStyle/>
                    <a:p>
                      <a:pPr indent="0" algn="just">
                        <a:spcAft>
                          <a:spcPts val="0"/>
                        </a:spcAft>
                      </a:pPr>
                      <a:r>
                        <a:rPr lang="ru-RU" sz="1400" b="1" dirty="0">
                          <a:latin typeface="Times New Roman" pitchFamily="18" charset="0"/>
                          <a:cs typeface="Times New Roman" pitchFamily="18" charset="0"/>
                        </a:rPr>
                        <a:t>Неналоговые доходы</a:t>
                      </a:r>
                      <a:endParaRPr lang="ru-RU" sz="1400" b="1" dirty="0">
                        <a:latin typeface="Times New Roman" pitchFamily="18" charset="0"/>
                        <a:ea typeface="Calibri"/>
                        <a:cs typeface="Times New Roman" pitchFamily="18" charset="0"/>
                      </a:endParaRPr>
                    </a:p>
                  </a:txBody>
                  <a:tcPr marL="24995" marR="24995" marT="0" marB="0" anchor="ctr">
                    <a:cell3D prstMaterial="dkEdge">
                      <a:bevel/>
                      <a:lightRig rig="flood" dir="t"/>
                    </a:cell3D>
                    <a:solidFill>
                      <a:schemeClr val="accent6">
                        <a:lumMod val="20000"/>
                        <a:lumOff val="80000"/>
                      </a:schemeClr>
                    </a:solidFill>
                  </a:tcPr>
                </a:tc>
                <a:tc>
                  <a:txBody>
                    <a:bodyPr/>
                    <a:lstStyle/>
                    <a:p>
                      <a:pPr marL="0" indent="228600" algn="ctr" defTabSz="914400" rtl="0" eaLnBrk="1" latinLnBrk="0" hangingPunct="1">
                        <a:spcAft>
                          <a:spcPts val="0"/>
                        </a:spcAft>
                      </a:pPr>
                      <a:r>
                        <a:rPr lang="ru-RU" sz="1400" b="1" kern="1200" dirty="0" smtClean="0">
                          <a:solidFill>
                            <a:schemeClr val="dk1"/>
                          </a:solidFill>
                          <a:latin typeface="Times New Roman"/>
                          <a:ea typeface="Calibri"/>
                          <a:cs typeface="Times New Roman"/>
                        </a:rPr>
                        <a:t>32,0</a:t>
                      </a:r>
                      <a:endParaRPr lang="ru-RU" sz="1400" b="1" kern="1200" dirty="0">
                        <a:solidFill>
                          <a:schemeClr val="dk1"/>
                        </a:solidFill>
                        <a:latin typeface="Times New Roman"/>
                        <a:ea typeface="Calibri"/>
                        <a:cs typeface="Times New Roman"/>
                      </a:endParaRPr>
                    </a:p>
                  </a:txBody>
                  <a:tcPr marL="68580" marR="68580" marT="0" marB="0" anchor="ctr">
                    <a:cell3D prstMaterial="dkEdge">
                      <a:bevel/>
                      <a:lightRig rig="flood" dir="t"/>
                    </a:cell3D>
                    <a:solidFill>
                      <a:schemeClr val="accent6">
                        <a:lumMod val="20000"/>
                        <a:lumOff val="80000"/>
                      </a:schemeClr>
                    </a:solidFill>
                  </a:tcPr>
                </a:tc>
                <a:tc>
                  <a:txBody>
                    <a:bodyPr/>
                    <a:lstStyle/>
                    <a:p>
                      <a:pPr indent="228600" algn="ctr">
                        <a:spcAft>
                          <a:spcPts val="0"/>
                        </a:spcAft>
                      </a:pPr>
                      <a:r>
                        <a:rPr lang="ru-RU" sz="1400" b="1" dirty="0" smtClean="0">
                          <a:latin typeface="Times New Roman" pitchFamily="18" charset="0"/>
                          <a:ea typeface="Calibri"/>
                          <a:cs typeface="Times New Roman" pitchFamily="18" charset="0"/>
                        </a:rPr>
                        <a:t>33,4</a:t>
                      </a:r>
                      <a:endParaRPr lang="ru-RU" sz="1400" b="1" dirty="0">
                        <a:latin typeface="Times New Roman" pitchFamily="18" charset="0"/>
                        <a:ea typeface="Calibri"/>
                        <a:cs typeface="Times New Roman" pitchFamily="18" charset="0"/>
                      </a:endParaRPr>
                    </a:p>
                  </a:txBody>
                  <a:tcPr marL="68580" marR="68580" marT="0" marB="0" anchor="ctr">
                    <a:cell3D prstMaterial="dkEdge">
                      <a:bevel/>
                      <a:lightRig rig="flood" dir="t"/>
                    </a:cell3D>
                    <a:solidFill>
                      <a:schemeClr val="accent6">
                        <a:lumMod val="20000"/>
                        <a:lumOff val="80000"/>
                      </a:schemeClr>
                    </a:solidFill>
                  </a:tcPr>
                </a:tc>
                <a:tc>
                  <a:txBody>
                    <a:bodyPr/>
                    <a:lstStyle/>
                    <a:p>
                      <a:pPr marL="0" indent="228600" algn="ctr" defTabSz="914400" rtl="0" eaLnBrk="1" latinLnBrk="0" hangingPunct="1">
                        <a:spcAft>
                          <a:spcPts val="0"/>
                        </a:spcAft>
                      </a:pPr>
                      <a:r>
                        <a:rPr lang="ru-RU" sz="1400" b="1" kern="1200" dirty="0" smtClean="0">
                          <a:solidFill>
                            <a:schemeClr val="dk1"/>
                          </a:solidFill>
                          <a:latin typeface="Times New Roman"/>
                          <a:ea typeface="Calibri"/>
                          <a:cs typeface="Times New Roman"/>
                        </a:rPr>
                        <a:t>104,4</a:t>
                      </a:r>
                      <a:endParaRPr lang="ru-RU" sz="1400" b="1" kern="1200" dirty="0">
                        <a:solidFill>
                          <a:schemeClr val="dk1"/>
                        </a:solidFill>
                        <a:latin typeface="Times New Roman"/>
                        <a:ea typeface="Calibri"/>
                        <a:cs typeface="Times New Roman"/>
                      </a:endParaRPr>
                    </a:p>
                  </a:txBody>
                  <a:tcPr marL="68580" marR="68580" marT="0" marB="0" anchor="ctr">
                    <a:cell3D prstMaterial="dkEdge">
                      <a:bevel/>
                      <a:lightRig rig="flood" dir="t"/>
                    </a:cell3D>
                    <a:solidFill>
                      <a:schemeClr val="accent6">
                        <a:lumMod val="20000"/>
                        <a:lumOff val="80000"/>
                      </a:schemeClr>
                    </a:solidFill>
                  </a:tcPr>
                </a:tc>
              </a:tr>
              <a:tr h="294536">
                <a:tc>
                  <a:txBody>
                    <a:bodyPr/>
                    <a:lstStyle/>
                    <a:p>
                      <a:pPr indent="0" algn="just">
                        <a:spcAft>
                          <a:spcPts val="0"/>
                        </a:spcAft>
                      </a:pPr>
                      <a:r>
                        <a:rPr lang="ru-RU" sz="1200" b="0" dirty="0">
                          <a:latin typeface="Times New Roman" pitchFamily="18" charset="0"/>
                          <a:cs typeface="Times New Roman" pitchFamily="18" charset="0"/>
                        </a:rPr>
                        <a:t>Арендная плата за земельные участки</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14,0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15,0</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107,0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dirty="0">
                          <a:latin typeface="Times New Roman" pitchFamily="18" charset="0"/>
                          <a:cs typeface="Times New Roman" pitchFamily="18" charset="0"/>
                        </a:rPr>
                        <a:t>Арендная плата за имущество</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2,2</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2,3</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105,8</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88620">
                <a:tc>
                  <a:txBody>
                    <a:bodyPr/>
                    <a:lstStyle/>
                    <a:p>
                      <a:pPr indent="0" algn="just">
                        <a:spcAft>
                          <a:spcPts val="0"/>
                        </a:spcAft>
                      </a:pPr>
                      <a:r>
                        <a:rPr lang="ru-RU" sz="1200" b="0" dirty="0">
                          <a:latin typeface="Times New Roman" pitchFamily="18" charset="0"/>
                          <a:cs typeface="Times New Roman" pitchFamily="18" charset="0"/>
                        </a:rPr>
                        <a:t>Платежи от МУП</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0,16</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0,16</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100,0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441806">
                <a:tc>
                  <a:txBody>
                    <a:bodyPr/>
                    <a:lstStyle/>
                    <a:p>
                      <a:pPr indent="0" algn="just">
                        <a:spcAft>
                          <a:spcPts val="0"/>
                        </a:spcAft>
                      </a:pPr>
                      <a:r>
                        <a:rPr lang="ru-RU" sz="1200" b="0" dirty="0">
                          <a:latin typeface="Times New Roman" pitchFamily="18" charset="0"/>
                          <a:cs typeface="Times New Roman" pitchFamily="18" charset="0"/>
                        </a:rPr>
                        <a:t>Плата за негативное воздействие на окружающую среду</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0,5</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0,5</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100,1</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441806">
                <a:tc>
                  <a:txBody>
                    <a:bodyPr/>
                    <a:lstStyle/>
                    <a:p>
                      <a:pPr indent="0" algn="just">
                        <a:spcAft>
                          <a:spcPts val="0"/>
                        </a:spcAft>
                      </a:pPr>
                      <a:r>
                        <a:rPr lang="ru-RU" sz="1200" b="0" dirty="0">
                          <a:latin typeface="Times New Roman" pitchFamily="18" charset="0"/>
                          <a:cs typeface="Times New Roman" pitchFamily="18" charset="0"/>
                        </a:rPr>
                        <a:t>Доход от оказания платных услуг и компенсации затрат</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1,1</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1,1</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105,4</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a:latin typeface="Times New Roman" pitchFamily="18" charset="0"/>
                          <a:cs typeface="Times New Roman" pitchFamily="18" charset="0"/>
                        </a:rPr>
                        <a:t>Доход от продажи имущества</a:t>
                      </a:r>
                      <a:endParaRPr lang="ru-RU" sz="1200" b="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0,0007</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0,1</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16814,3</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88620">
                <a:tc>
                  <a:txBody>
                    <a:bodyPr/>
                    <a:lstStyle/>
                    <a:p>
                      <a:pPr indent="0" algn="just">
                        <a:spcAft>
                          <a:spcPts val="0"/>
                        </a:spcAft>
                      </a:pPr>
                      <a:r>
                        <a:rPr lang="ru-RU" sz="1200" b="0">
                          <a:latin typeface="Times New Roman" pitchFamily="18" charset="0"/>
                          <a:cs typeface="Times New Roman" pitchFamily="18" charset="0"/>
                        </a:rPr>
                        <a:t>Доход от продажи земли</a:t>
                      </a:r>
                      <a:endParaRPr lang="ru-RU" sz="1200" b="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11,1</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11,2</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100,2</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a:latin typeface="Times New Roman" pitchFamily="18" charset="0"/>
                          <a:cs typeface="Times New Roman" pitchFamily="18" charset="0"/>
                        </a:rPr>
                        <a:t>Штрафы, санкции, возмещение ущерба</a:t>
                      </a:r>
                      <a:endParaRPr lang="ru-RU" sz="1200" b="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3,0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3,1</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kern="1200" dirty="0" smtClean="0">
                          <a:solidFill>
                            <a:schemeClr val="dk1"/>
                          </a:solidFill>
                          <a:latin typeface="Times New Roman"/>
                          <a:ea typeface="Calibri"/>
                          <a:cs typeface="Times New Roman"/>
                        </a:rPr>
                        <a:t>103,5</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94536">
                <a:tc>
                  <a:txBody>
                    <a:bodyPr/>
                    <a:lstStyle/>
                    <a:p>
                      <a:pPr indent="0" algn="just">
                        <a:spcAft>
                          <a:spcPts val="0"/>
                        </a:spcAft>
                      </a:pPr>
                      <a:r>
                        <a:rPr lang="ru-RU" sz="1200" b="0" dirty="0">
                          <a:latin typeface="Times New Roman" pitchFamily="18" charset="0"/>
                          <a:cs typeface="Times New Roman" pitchFamily="18" charset="0"/>
                        </a:rPr>
                        <a:t>Прочие неналоговые доходы</a:t>
                      </a:r>
                      <a:endParaRPr lang="ru-RU" sz="1200" b="0" dirty="0">
                        <a:latin typeface="Times New Roman" pitchFamily="18" charset="0"/>
                        <a:ea typeface="Calibri"/>
                        <a:cs typeface="Times New Roman" pitchFamily="18" charset="0"/>
                      </a:endParaRPr>
                    </a:p>
                  </a:txBody>
                  <a:tcPr marL="24995" marR="24995" marT="0" marB="0" anchor="ctr">
                    <a:cell3D prstMaterial="dkEdge">
                      <a:bevel/>
                      <a:lightRig rig="flood" dir="t"/>
                    </a:cell3D>
                    <a:noFill/>
                  </a:tcPr>
                </a:tc>
                <a:tc>
                  <a:txBody>
                    <a:bodyPr/>
                    <a:lstStyle/>
                    <a:p>
                      <a:pPr marL="0" indent="228600" algn="ctr" defTabSz="914400" rtl="0" eaLnBrk="1" latinLnBrk="0" hangingPunct="1">
                        <a:spcAft>
                          <a:spcPts val="0"/>
                        </a:spcAft>
                      </a:pP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c>
                  <a:txBody>
                    <a:bodyPr/>
                    <a:lstStyle/>
                    <a:p>
                      <a:pPr indent="228600" algn="ctr">
                        <a:spcAft>
                          <a:spcPts val="0"/>
                        </a:spcAft>
                      </a:pPr>
                      <a:r>
                        <a:rPr lang="ru-RU" sz="1400" dirty="0" smtClean="0">
                          <a:latin typeface="Times New Roman"/>
                          <a:ea typeface="Calibri"/>
                          <a:cs typeface="Times New Roman"/>
                        </a:rPr>
                        <a:t>-0,017</a:t>
                      </a:r>
                      <a:endParaRPr lang="ru-RU" sz="1100" dirty="0">
                        <a:latin typeface="Calibri"/>
                        <a:ea typeface="Calibri"/>
                        <a:cs typeface="Times New Roman"/>
                      </a:endParaRPr>
                    </a:p>
                  </a:txBody>
                  <a:tcPr marL="68580" marR="68580" marT="0" marB="0" anchor="ctr">
                    <a:cell3D prstMaterial="dkEdge">
                      <a:bevel/>
                      <a:lightRig rig="flood" dir="t"/>
                    </a:cell3D>
                    <a:noFill/>
                  </a:tcPr>
                </a:tc>
                <a:tc>
                  <a:txBody>
                    <a:bodyPr/>
                    <a:lstStyle/>
                    <a:p>
                      <a:pPr marL="0" indent="228600" algn="ctr" defTabSz="914400" rtl="0" eaLnBrk="1" latinLnBrk="0" hangingPunct="1">
                        <a:spcAft>
                          <a:spcPts val="0"/>
                        </a:spcAft>
                      </a:pPr>
                      <a:r>
                        <a:rPr lang="ru-RU" sz="1400" kern="1200" dirty="0" smtClean="0">
                          <a:solidFill>
                            <a:schemeClr val="dk1"/>
                          </a:solidFill>
                          <a:latin typeface="Times New Roman"/>
                          <a:ea typeface="Calibri"/>
                          <a:cs typeface="Times New Roman"/>
                        </a:rPr>
                        <a:t>0,0</a:t>
                      </a:r>
                      <a:endParaRPr lang="ru-RU" sz="1400" kern="1200" dirty="0">
                        <a:solidFill>
                          <a:schemeClr val="dk1"/>
                        </a:solidFill>
                        <a:latin typeface="Times New Roman"/>
                        <a:ea typeface="Calibri"/>
                        <a:cs typeface="Times New Roman"/>
                      </a:endParaRPr>
                    </a:p>
                  </a:txBody>
                  <a:tcPr marL="68580" marR="68580" marT="0" marB="0" anchor="ctr">
                    <a:cell3D prstMaterial="dkEdge">
                      <a:bevel/>
                      <a:lightRig rig="flood" dir="t"/>
                    </a:cell3D>
                    <a:noFill/>
                  </a:tcPr>
                </a:tc>
              </a:tr>
              <a:tr h="201178">
                <a:tc>
                  <a:txBody>
                    <a:bodyPr/>
                    <a:lstStyle/>
                    <a:p>
                      <a:pPr indent="0" algn="just">
                        <a:spcAft>
                          <a:spcPts val="0"/>
                        </a:spcAft>
                      </a:pPr>
                      <a:r>
                        <a:rPr lang="ru-RU" sz="1400" b="1" dirty="0">
                          <a:latin typeface="Times New Roman" pitchFamily="18" charset="0"/>
                          <a:cs typeface="Times New Roman" pitchFamily="18" charset="0"/>
                        </a:rPr>
                        <a:t>Всего доходов:</a:t>
                      </a:r>
                      <a:endParaRPr lang="ru-RU" sz="1400" b="1" dirty="0">
                        <a:latin typeface="Times New Roman" pitchFamily="18" charset="0"/>
                        <a:ea typeface="Calibri"/>
                        <a:cs typeface="Times New Roman" pitchFamily="18" charset="0"/>
                      </a:endParaRPr>
                    </a:p>
                  </a:txBody>
                  <a:tcPr marL="24995" marR="24995" marT="0" marB="0" anchor="ctr">
                    <a:cell3D prstMaterial="dkEdge">
                      <a:bevel/>
                      <a:lightRig rig="flood" dir="t"/>
                    </a:cell3D>
                    <a:solidFill>
                      <a:schemeClr val="accent6">
                        <a:lumMod val="60000"/>
                        <a:lumOff val="40000"/>
                      </a:schemeClr>
                    </a:solidFill>
                  </a:tcPr>
                </a:tc>
                <a:tc>
                  <a:txBody>
                    <a:bodyPr/>
                    <a:lstStyle/>
                    <a:p>
                      <a:pPr indent="228600" algn="ctr">
                        <a:spcAft>
                          <a:spcPts val="0"/>
                        </a:spcAft>
                      </a:pPr>
                      <a:r>
                        <a:rPr lang="ru-RU" sz="1400" b="1" kern="1200" dirty="0" smtClean="0">
                          <a:solidFill>
                            <a:schemeClr val="dk1"/>
                          </a:solidFill>
                          <a:latin typeface="Times New Roman"/>
                          <a:ea typeface="Calibri"/>
                          <a:cs typeface="Times New Roman"/>
                        </a:rPr>
                        <a:t>224,2</a:t>
                      </a:r>
                      <a:endParaRPr lang="ru-RU" sz="1400" b="1" kern="1200" dirty="0">
                        <a:solidFill>
                          <a:schemeClr val="dk1"/>
                        </a:solidFill>
                        <a:latin typeface="Times New Roman"/>
                        <a:ea typeface="Calibri"/>
                        <a:cs typeface="Times New Roman"/>
                      </a:endParaRPr>
                    </a:p>
                  </a:txBody>
                  <a:tcPr marL="68580" marR="68580" marT="0" marB="0" anchor="ctr">
                    <a:cell3D prstMaterial="dkEdge">
                      <a:bevel/>
                      <a:lightRig rig="flood" dir="t"/>
                    </a:cell3D>
                    <a:solidFill>
                      <a:schemeClr val="accent6">
                        <a:lumMod val="60000"/>
                        <a:lumOff val="40000"/>
                      </a:schemeClr>
                    </a:solidFill>
                  </a:tcPr>
                </a:tc>
                <a:tc>
                  <a:txBody>
                    <a:bodyPr/>
                    <a:lstStyle/>
                    <a:p>
                      <a:pPr indent="228600" algn="ctr">
                        <a:spcAft>
                          <a:spcPts val="0"/>
                        </a:spcAft>
                      </a:pPr>
                      <a:r>
                        <a:rPr lang="ru-RU" sz="1400" b="1" dirty="0" smtClean="0">
                          <a:latin typeface="Times New Roman"/>
                          <a:ea typeface="Calibri"/>
                          <a:cs typeface="Times New Roman"/>
                        </a:rPr>
                        <a:t>228,3</a:t>
                      </a:r>
                      <a:endParaRPr lang="ru-RU" sz="1100" dirty="0">
                        <a:latin typeface="Calibri"/>
                        <a:ea typeface="Calibri"/>
                        <a:cs typeface="Times New Roman"/>
                      </a:endParaRPr>
                    </a:p>
                  </a:txBody>
                  <a:tcPr marL="68580" marR="68580" marT="0" marB="0" anchor="ctr">
                    <a:cell3D prstMaterial="dkEdge">
                      <a:bevel/>
                      <a:lightRig rig="flood" dir="t"/>
                    </a:cell3D>
                    <a:solidFill>
                      <a:schemeClr val="accent6">
                        <a:lumMod val="60000"/>
                        <a:lumOff val="40000"/>
                      </a:schemeClr>
                    </a:solidFill>
                  </a:tcPr>
                </a:tc>
                <a:tc>
                  <a:txBody>
                    <a:bodyPr/>
                    <a:lstStyle/>
                    <a:p>
                      <a:pPr indent="228600" algn="ctr">
                        <a:spcAft>
                          <a:spcPts val="0"/>
                        </a:spcAft>
                      </a:pPr>
                      <a:r>
                        <a:rPr lang="ru-RU" sz="1400" b="1" kern="1200" dirty="0" smtClean="0">
                          <a:solidFill>
                            <a:schemeClr val="dk1"/>
                          </a:solidFill>
                          <a:latin typeface="Times New Roman"/>
                          <a:ea typeface="Calibri"/>
                          <a:cs typeface="Times New Roman"/>
                        </a:rPr>
                        <a:t>101,8</a:t>
                      </a:r>
                      <a:endParaRPr lang="ru-RU" sz="1400" b="1" kern="1200" dirty="0">
                        <a:solidFill>
                          <a:schemeClr val="dk1"/>
                        </a:solidFill>
                        <a:latin typeface="Times New Roman"/>
                        <a:ea typeface="Calibri"/>
                        <a:cs typeface="Times New Roman"/>
                      </a:endParaRPr>
                    </a:p>
                  </a:txBody>
                  <a:tcPr marL="68580" marR="68580" marT="0" marB="0" anchor="ctr">
                    <a:cell3D prstMaterial="dkEdge">
                      <a:bevel/>
                      <a:lightRig rig="flood" dir="t"/>
                    </a:cell3D>
                    <a:solidFill>
                      <a:schemeClr val="accent6">
                        <a:lumMod val="60000"/>
                        <a:lumOff val="40000"/>
                      </a:schemeClr>
                    </a:solidFill>
                  </a:tcPr>
                </a:tc>
              </a:tr>
            </a:tbl>
          </a:graphicData>
        </a:graphic>
      </p:graphicFrame>
      <p:sp>
        <p:nvSpPr>
          <p:cNvPr id="4" name="TextBox 3"/>
          <p:cNvSpPr txBox="1"/>
          <p:nvPr/>
        </p:nvSpPr>
        <p:spPr>
          <a:xfrm>
            <a:off x="5572140" y="642910"/>
            <a:ext cx="928694" cy="276999"/>
          </a:xfrm>
          <a:prstGeom prst="rect">
            <a:avLst/>
          </a:prstGeom>
          <a:noFill/>
        </p:spPr>
        <p:txBody>
          <a:bodyPr wrap="square" rtlCol="0">
            <a:spAutoFit/>
          </a:bodyPr>
          <a:lstStyle/>
          <a:p>
            <a:r>
              <a:rPr lang="ru-RU" sz="1200" b="1" dirty="0" smtClean="0"/>
              <a:t>(млн. руб.)</a:t>
            </a:r>
            <a:endParaRPr lang="ru-RU" sz="12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90" y="285720"/>
            <a:ext cx="6429420" cy="1733808"/>
          </a:xfrm>
          <a:prstGeom prst="rect">
            <a:avLst/>
          </a:prstGeom>
        </p:spPr>
        <p:txBody>
          <a:bodyPr wrap="square">
            <a:spAutoFit/>
          </a:bodyPr>
          <a:lstStyle/>
          <a:p>
            <a:pPr indent="357188" algn="just"/>
            <a:r>
              <a:rPr lang="ru-RU" sz="2000" baseline="-25000" dirty="0" smtClean="0">
                <a:latin typeface="Times New Roman" pitchFamily="18" charset="0"/>
                <a:cs typeface="Times New Roman" pitchFamily="18" charset="0"/>
              </a:rPr>
              <a:t>В основу расчёта поступлений налоговых и неналоговых доходов бюджета принят прогноз социально-экономического развития района на среднесрочную перспективу, индексы роста цен. заработной платы, показатели собираемости налогов в динамике за предшествующие годы. При прогнозе поступлений по налогу на доходы физических лиц учтены изменения в федеральном и краевом законодательстве, предусматривающие передачу на краевой уровень дополнительных нормативов отчислений от НДФЛ, ранее зачисляемых в бюджет муниципального района.</a:t>
            </a:r>
          </a:p>
        </p:txBody>
      </p:sp>
      <p:sp>
        <p:nvSpPr>
          <p:cNvPr id="3" name="TextBox 2"/>
          <p:cNvSpPr txBox="1"/>
          <p:nvPr/>
        </p:nvSpPr>
        <p:spPr>
          <a:xfrm>
            <a:off x="571480" y="2214546"/>
            <a:ext cx="5988184" cy="830997"/>
          </a:xfrm>
          <a:prstGeom prst="rect">
            <a:avLst/>
          </a:prstGeom>
          <a:noFill/>
        </p:spPr>
        <p:txBody>
          <a:bodyPr wrap="square" rtlCol="0">
            <a:spAutoFit/>
          </a:bodyPr>
          <a:lstStyle/>
          <a:p>
            <a:pPr algn="ctr"/>
            <a:r>
              <a:rPr lang="ru-RU" sz="1600" b="1" dirty="0" smtClean="0"/>
              <a:t>Динамика налоговых и неналоговых доходов бюджета</a:t>
            </a:r>
            <a:br>
              <a:rPr lang="ru-RU" sz="1600" b="1" dirty="0" smtClean="0"/>
            </a:br>
            <a:r>
              <a:rPr lang="ru-RU" sz="1600" b="1" dirty="0" smtClean="0"/>
              <a:t>муниципального образования Щербиновский район</a:t>
            </a:r>
            <a:br>
              <a:rPr lang="ru-RU" sz="1600" b="1" dirty="0" smtClean="0"/>
            </a:br>
            <a:r>
              <a:rPr lang="ru-RU" sz="1600" b="1" dirty="0" smtClean="0"/>
              <a:t>за 2017 – 2018 годы</a:t>
            </a:r>
            <a:endParaRPr lang="ru-RU" sz="1600" b="1" dirty="0"/>
          </a:p>
        </p:txBody>
      </p:sp>
      <p:graphicFrame>
        <p:nvGraphicFramePr>
          <p:cNvPr id="4" name="Диаграмма 3"/>
          <p:cNvGraphicFramePr/>
          <p:nvPr>
            <p:extLst>
              <p:ext uri="{D42A27DB-BD31-4B8C-83A1-F6EECF244321}">
                <p14:modId xmlns:p14="http://schemas.microsoft.com/office/powerpoint/2010/main" val="1267326395"/>
              </p:ext>
            </p:extLst>
          </p:nvPr>
        </p:nvGraphicFramePr>
        <p:xfrm>
          <a:off x="1214422" y="4857752"/>
          <a:ext cx="4572000" cy="3048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572864508"/>
              </p:ext>
            </p:extLst>
          </p:nvPr>
        </p:nvGraphicFramePr>
        <p:xfrm>
          <a:off x="500043" y="3143240"/>
          <a:ext cx="6000790" cy="1285884"/>
        </p:xfrm>
        <a:graphic>
          <a:graphicData uri="http://schemas.openxmlformats.org/drawingml/2006/table">
            <a:tbl>
              <a:tblPr/>
              <a:tblGrid>
                <a:gridCol w="2205148"/>
                <a:gridCol w="1265214"/>
                <a:gridCol w="1265214"/>
                <a:gridCol w="1265214"/>
              </a:tblGrid>
              <a:tr h="381002">
                <a:tc>
                  <a:txBody>
                    <a:bodyPr/>
                    <a:lstStyle/>
                    <a:p>
                      <a:pPr indent="0" algn="ctr">
                        <a:spcAft>
                          <a:spcPts val="0"/>
                        </a:spcAft>
                      </a:pPr>
                      <a:endParaRPr lang="ru-RU" sz="1200" dirty="0">
                        <a:latin typeface="Times New Roman"/>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b="1" dirty="0" smtClean="0">
                          <a:latin typeface="Times New Roman"/>
                          <a:ea typeface="Calibri"/>
                          <a:cs typeface="Times New Roman"/>
                        </a:rPr>
                        <a:t>Исполнено </a:t>
                      </a:r>
                    </a:p>
                    <a:p>
                      <a:pPr indent="0" algn="ctr">
                        <a:spcAft>
                          <a:spcPts val="0"/>
                        </a:spcAft>
                      </a:pPr>
                      <a:r>
                        <a:rPr lang="ru-RU" sz="1200" b="1" dirty="0" smtClean="0">
                          <a:latin typeface="Times New Roman"/>
                          <a:ea typeface="Calibri"/>
                          <a:cs typeface="Times New Roman"/>
                        </a:rPr>
                        <a:t>2017 </a:t>
                      </a:r>
                      <a:r>
                        <a:rPr lang="ru-RU" sz="1200" b="1" dirty="0">
                          <a:latin typeface="Times New Roman"/>
                          <a:ea typeface="Calibri"/>
                          <a:cs typeface="Times New Roman"/>
                        </a:rPr>
                        <a:t>год</a:t>
                      </a:r>
                      <a:endParaRPr lang="ru-RU" sz="1200" dirty="0">
                        <a:latin typeface="Calibri"/>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b="1" dirty="0" smtClean="0">
                          <a:latin typeface="Times New Roman"/>
                          <a:ea typeface="Calibri"/>
                          <a:cs typeface="Times New Roman"/>
                        </a:rPr>
                        <a:t>Исполнено </a:t>
                      </a:r>
                    </a:p>
                    <a:p>
                      <a:pPr indent="0" algn="ctr">
                        <a:spcAft>
                          <a:spcPts val="0"/>
                        </a:spcAft>
                      </a:pPr>
                      <a:r>
                        <a:rPr lang="ru-RU" sz="1200" b="1" dirty="0" smtClean="0">
                          <a:latin typeface="Times New Roman"/>
                          <a:ea typeface="Calibri"/>
                          <a:cs typeface="Times New Roman"/>
                        </a:rPr>
                        <a:t>2018 </a:t>
                      </a:r>
                      <a:r>
                        <a:rPr lang="ru-RU" sz="1200" b="1" dirty="0">
                          <a:latin typeface="Times New Roman"/>
                          <a:ea typeface="Calibri"/>
                          <a:cs typeface="Times New Roman"/>
                        </a:rPr>
                        <a:t>год</a:t>
                      </a:r>
                      <a:endParaRPr lang="ru-RU" sz="1200" dirty="0">
                        <a:latin typeface="Calibri"/>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b="1" kern="1200" dirty="0" smtClean="0">
                          <a:solidFill>
                            <a:schemeClr val="tx1"/>
                          </a:solidFill>
                          <a:latin typeface="Times New Roman"/>
                          <a:ea typeface="Calibri"/>
                          <a:cs typeface="Times New Roman"/>
                        </a:rPr>
                        <a:t>Динамика</a:t>
                      </a:r>
                      <a:br>
                        <a:rPr lang="ru-RU" sz="1200" b="1" kern="1200" dirty="0" smtClean="0">
                          <a:solidFill>
                            <a:schemeClr val="tx1"/>
                          </a:solidFill>
                          <a:latin typeface="Times New Roman"/>
                          <a:ea typeface="Calibri"/>
                          <a:cs typeface="Times New Roman"/>
                        </a:rPr>
                      </a:br>
                      <a:r>
                        <a:rPr lang="ru-RU" sz="1200" b="1" kern="1200" dirty="0" smtClean="0">
                          <a:solidFill>
                            <a:schemeClr val="tx1"/>
                          </a:solidFill>
                          <a:latin typeface="Times New Roman"/>
                          <a:ea typeface="Calibri"/>
                          <a:cs typeface="Times New Roman"/>
                        </a:rPr>
                        <a:t>к 2017</a:t>
                      </a:r>
                      <a:r>
                        <a:rPr lang="ru-RU" sz="1200" b="1" kern="1200" baseline="0" dirty="0" smtClean="0">
                          <a:solidFill>
                            <a:schemeClr val="tx1"/>
                          </a:solidFill>
                          <a:latin typeface="Times New Roman"/>
                          <a:ea typeface="Calibri"/>
                          <a:cs typeface="Times New Roman"/>
                        </a:rPr>
                        <a:t> </a:t>
                      </a:r>
                      <a:r>
                        <a:rPr lang="ru-RU" sz="1200" b="1" kern="1200" dirty="0" smtClean="0">
                          <a:solidFill>
                            <a:schemeClr val="tx1"/>
                          </a:solidFill>
                          <a:latin typeface="Times New Roman"/>
                          <a:ea typeface="Calibri"/>
                          <a:cs typeface="Times New Roman"/>
                        </a:rPr>
                        <a:t>году</a:t>
                      </a:r>
                      <a:endParaRPr lang="ru-RU" sz="1200" b="1" kern="1200" dirty="0">
                        <a:solidFill>
                          <a:schemeClr val="tx1"/>
                        </a:solidFill>
                        <a:latin typeface="Times New Roman"/>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92556">
                <a:tc>
                  <a:txBody>
                    <a:bodyPr/>
                    <a:lstStyle/>
                    <a:p>
                      <a:pPr indent="0">
                        <a:spcAft>
                          <a:spcPts val="0"/>
                        </a:spcAft>
                      </a:pPr>
                      <a:r>
                        <a:rPr lang="ru-RU" sz="1200" b="1">
                          <a:latin typeface="Times New Roman"/>
                          <a:ea typeface="Calibri"/>
                          <a:cs typeface="Times New Roman"/>
                        </a:rPr>
                        <a:t>Налоговые доходы</a:t>
                      </a:r>
                      <a:endParaRPr lang="ru-RU" sz="1200">
                        <a:latin typeface="Calibri"/>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dirty="0" smtClean="0">
                          <a:latin typeface="Times New Roman" pitchFamily="18" charset="0"/>
                          <a:ea typeface="Calibri"/>
                          <a:cs typeface="Times New Roman" pitchFamily="18" charset="0"/>
                        </a:rPr>
                        <a:t>209,6</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dirty="0" smtClean="0">
                          <a:latin typeface="Times New Roman" pitchFamily="18" charset="0"/>
                          <a:ea typeface="Calibri"/>
                          <a:cs typeface="Times New Roman" pitchFamily="18" charset="0"/>
                        </a:rPr>
                        <a:t>194,9</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dirty="0" smtClean="0">
                          <a:latin typeface="Times New Roman" pitchFamily="18" charset="0"/>
                          <a:ea typeface="Calibri"/>
                          <a:cs typeface="Times New Roman" pitchFamily="18" charset="0"/>
                        </a:rPr>
                        <a:t>92,8</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306163">
                <a:tc>
                  <a:txBody>
                    <a:bodyPr/>
                    <a:lstStyle/>
                    <a:p>
                      <a:pPr indent="0">
                        <a:spcAft>
                          <a:spcPts val="0"/>
                        </a:spcAft>
                      </a:pPr>
                      <a:r>
                        <a:rPr lang="ru-RU" sz="1200" b="1" dirty="0">
                          <a:latin typeface="Times New Roman"/>
                          <a:ea typeface="Calibri"/>
                          <a:cs typeface="Times New Roman"/>
                        </a:rPr>
                        <a:t>Неналоговые доходы</a:t>
                      </a:r>
                      <a:endParaRPr lang="ru-RU" sz="1200" dirty="0">
                        <a:latin typeface="Calibri"/>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dirty="0" smtClean="0">
                          <a:latin typeface="Times New Roman" pitchFamily="18" charset="0"/>
                          <a:ea typeface="Calibri"/>
                          <a:cs typeface="Times New Roman" pitchFamily="18" charset="0"/>
                        </a:rPr>
                        <a:t>20,5</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dirty="0" smtClean="0">
                          <a:latin typeface="Times New Roman" pitchFamily="18" charset="0"/>
                          <a:ea typeface="Calibri"/>
                          <a:cs typeface="Times New Roman" pitchFamily="18" charset="0"/>
                        </a:rPr>
                        <a:t>33,4</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200" dirty="0" smtClean="0">
                          <a:latin typeface="Times New Roman" pitchFamily="18" charset="0"/>
                          <a:ea typeface="Calibri"/>
                          <a:cs typeface="Times New Roman" pitchFamily="18" charset="0"/>
                        </a:rPr>
                        <a:t>163,4</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306163">
                <a:tc>
                  <a:txBody>
                    <a:bodyPr/>
                    <a:lstStyle/>
                    <a:p>
                      <a:pPr indent="0" algn="ctr">
                        <a:spcAft>
                          <a:spcPts val="0"/>
                        </a:spcAft>
                      </a:pPr>
                      <a:r>
                        <a:rPr lang="ru-RU" sz="1200" b="1" dirty="0" smtClean="0">
                          <a:latin typeface="Times New Roman"/>
                          <a:ea typeface="Calibri"/>
                          <a:cs typeface="Times New Roman"/>
                        </a:rPr>
                        <a:t>Итого</a:t>
                      </a:r>
                      <a:endParaRPr lang="ru-RU" sz="1200" dirty="0">
                        <a:latin typeface="Calibri"/>
                        <a:ea typeface="Calibri"/>
                        <a:cs typeface="Times New Roman"/>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FFFF00"/>
                    </a:solidFill>
                  </a:tcPr>
                </a:tc>
                <a:tc>
                  <a:txBody>
                    <a:bodyPr/>
                    <a:lstStyle/>
                    <a:p>
                      <a:pPr indent="0" algn="ctr">
                        <a:spcAft>
                          <a:spcPts val="0"/>
                        </a:spcAft>
                      </a:pPr>
                      <a:r>
                        <a:rPr lang="ru-RU" sz="1200" b="1" dirty="0" smtClean="0">
                          <a:latin typeface="Times New Roman" pitchFamily="18" charset="0"/>
                          <a:ea typeface="Calibri"/>
                          <a:cs typeface="Times New Roman" pitchFamily="18" charset="0"/>
                        </a:rPr>
                        <a:t>230,1</a:t>
                      </a:r>
                      <a:endParaRPr lang="ru-RU" sz="1200"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FFFF00"/>
                    </a:solidFill>
                  </a:tcPr>
                </a:tc>
                <a:tc>
                  <a:txBody>
                    <a:bodyPr/>
                    <a:lstStyle/>
                    <a:p>
                      <a:pPr indent="0" algn="ctr">
                        <a:spcAft>
                          <a:spcPts val="0"/>
                        </a:spcAft>
                      </a:pPr>
                      <a:r>
                        <a:rPr lang="ru-RU" sz="1200" b="1" dirty="0" smtClean="0">
                          <a:latin typeface="Times New Roman" pitchFamily="18" charset="0"/>
                          <a:ea typeface="Calibri"/>
                          <a:cs typeface="Times New Roman" pitchFamily="18" charset="0"/>
                        </a:rPr>
                        <a:t>228,3</a:t>
                      </a:r>
                      <a:endParaRPr lang="ru-RU" sz="1200" b="1" dirty="0">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FFFF00"/>
                    </a:solidFill>
                  </a:tcPr>
                </a:tc>
                <a:tc>
                  <a:txBody>
                    <a:bodyPr/>
                    <a:lstStyle/>
                    <a:p>
                      <a:pPr indent="0" algn="ctr">
                        <a:spcAft>
                          <a:spcPts val="0"/>
                        </a:spcAft>
                      </a:pPr>
                      <a:r>
                        <a:rPr lang="ru-RU" sz="1200" b="1" kern="1200" dirty="0" smtClean="0">
                          <a:solidFill>
                            <a:schemeClr val="tx1"/>
                          </a:solidFill>
                          <a:latin typeface="Times New Roman" pitchFamily="18" charset="0"/>
                          <a:ea typeface="Calibri"/>
                          <a:cs typeface="Times New Roman" pitchFamily="18" charset="0"/>
                        </a:rPr>
                        <a:t>99,2</a:t>
                      </a:r>
                      <a:endParaRPr lang="ru-RU" sz="1200" b="1" kern="1200" dirty="0">
                        <a:solidFill>
                          <a:schemeClr val="tx1"/>
                        </a:solidFill>
                        <a:latin typeface="Times New Roman" pitchFamily="18" charset="0"/>
                        <a:ea typeface="Calibri"/>
                        <a:cs typeface="Times New Roman" pitchFamily="18" charset="0"/>
                      </a:endParaRPr>
                    </a:p>
                  </a:txBody>
                  <a:tcPr marL="36824" marR="36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FFFF00"/>
                    </a:solidFill>
                  </a:tcPr>
                </a:tc>
              </a:tr>
            </a:tbl>
          </a:graphicData>
        </a:graphic>
      </p:graphicFrame>
      <p:sp>
        <p:nvSpPr>
          <p:cNvPr id="23553" name="Rectangle 1"/>
          <p:cNvSpPr>
            <a:spLocks noChangeArrowheads="1"/>
          </p:cNvSpPr>
          <p:nvPr/>
        </p:nvSpPr>
        <p:spPr bwMode="auto">
          <a:xfrm>
            <a:off x="5572140" y="2857488"/>
            <a:ext cx="951494"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млн.руб.</a:t>
            </a:r>
            <a:endParaRPr kumimoji="0" lang="ru-RU" sz="1200" b="1"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893140099"/>
              </p:ext>
            </p:extLst>
          </p:nvPr>
        </p:nvGraphicFramePr>
        <p:xfrm>
          <a:off x="620688" y="3131840"/>
          <a:ext cx="5786478" cy="4783854"/>
        </p:xfrm>
        <a:graphic>
          <a:graphicData uri="http://schemas.openxmlformats.org/drawingml/2006/table">
            <a:tbl>
              <a:tblPr/>
              <a:tblGrid>
                <a:gridCol w="3948420"/>
                <a:gridCol w="1838058"/>
              </a:tblGrid>
              <a:tr h="458645">
                <a:tc>
                  <a:txBody>
                    <a:bodyPr/>
                    <a:lstStyle/>
                    <a:p>
                      <a:pPr marL="0" marR="0" indent="228600" algn="ctr" defTabSz="914400" rtl="0" eaLnBrk="1" fontAlgn="auto"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latin typeface="Times New Roman" pitchFamily="18" charset="0"/>
                          <a:cs typeface="Times New Roman" pitchFamily="18" charset="0"/>
                        </a:rPr>
                        <a:t>Наименование показателя</a:t>
                      </a: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0" algn="ctr">
                        <a:spcAft>
                          <a:spcPts val="0"/>
                        </a:spcAft>
                      </a:pPr>
                      <a:r>
                        <a:rPr lang="ru-RU" sz="1400" dirty="0">
                          <a:latin typeface="Times New Roman"/>
                          <a:ea typeface="Calibri"/>
                          <a:cs typeface="Times New Roman"/>
                        </a:rPr>
                        <a:t>Удельный вес % </a:t>
                      </a:r>
                      <a:r>
                        <a:rPr lang="ru-RU" sz="1400" dirty="0" smtClean="0">
                          <a:latin typeface="Times New Roman"/>
                          <a:ea typeface="Calibri"/>
                          <a:cs typeface="Times New Roman"/>
                        </a:rPr>
                        <a:t/>
                      </a:r>
                      <a:br>
                        <a:rPr lang="ru-RU" sz="1400" dirty="0" smtClean="0">
                          <a:latin typeface="Times New Roman"/>
                          <a:ea typeface="Calibri"/>
                          <a:cs typeface="Times New Roman"/>
                        </a:rPr>
                      </a:br>
                      <a:r>
                        <a:rPr lang="ru-RU" sz="1400" dirty="0" smtClean="0">
                          <a:latin typeface="Times New Roman"/>
                          <a:ea typeface="Calibri"/>
                          <a:cs typeface="Times New Roman"/>
                        </a:rPr>
                        <a:t>2018 </a:t>
                      </a:r>
                      <a:r>
                        <a:rPr lang="ru-RU" sz="1400" dirty="0">
                          <a:latin typeface="Times New Roman"/>
                          <a:ea typeface="Calibri"/>
                          <a:cs typeface="Times New Roman"/>
                        </a:rPr>
                        <a:t>год (факт)</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228600">
                        <a:spcAft>
                          <a:spcPts val="0"/>
                        </a:spcAft>
                      </a:pPr>
                      <a:r>
                        <a:rPr lang="ru-RU" sz="1400" b="1" dirty="0" smtClean="0">
                          <a:solidFill>
                            <a:schemeClr val="tx1"/>
                          </a:solidFill>
                          <a:latin typeface="Times New Roman"/>
                          <a:ea typeface="Calibri"/>
                          <a:cs typeface="Times New Roman"/>
                        </a:rPr>
                        <a:t>Налоговые </a:t>
                      </a:r>
                      <a:r>
                        <a:rPr lang="ru-RU" sz="1400" b="1" dirty="0">
                          <a:solidFill>
                            <a:schemeClr val="tx1"/>
                          </a:solidFill>
                          <a:latin typeface="Times New Roman"/>
                          <a:ea typeface="Calibri"/>
                          <a:cs typeface="Times New Roman"/>
                        </a:rPr>
                        <a:t>доходы</a:t>
                      </a:r>
                      <a:endParaRPr lang="ru-RU" sz="1400" dirty="0">
                        <a:solidFill>
                          <a:schemeClr val="tx1"/>
                        </a:solidFill>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c>
                  <a:txBody>
                    <a:bodyPr/>
                    <a:lstStyle/>
                    <a:p>
                      <a:pPr indent="228600" algn="ctr">
                        <a:spcAft>
                          <a:spcPts val="0"/>
                        </a:spcAft>
                      </a:pPr>
                      <a:r>
                        <a:rPr lang="ru-RU" sz="1400" b="1" dirty="0" smtClean="0">
                          <a:solidFill>
                            <a:schemeClr val="tx1"/>
                          </a:solidFill>
                          <a:latin typeface="Times New Roman"/>
                          <a:ea typeface="Calibri"/>
                          <a:cs typeface="Times New Roman"/>
                        </a:rPr>
                        <a:t>85,4</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r>
              <a:tr h="229323">
                <a:tc>
                  <a:txBody>
                    <a:bodyPr/>
                    <a:lstStyle/>
                    <a:p>
                      <a:pPr indent="0">
                        <a:spcAft>
                          <a:spcPts val="0"/>
                        </a:spcAft>
                      </a:pPr>
                      <a:r>
                        <a:rPr lang="ru-RU" sz="1400" dirty="0">
                          <a:latin typeface="Times New Roman"/>
                          <a:ea typeface="Calibri"/>
                          <a:cs typeface="Times New Roman"/>
                        </a:rPr>
                        <a:t>Налог на прибыль</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228600" algn="ctr">
                        <a:spcAft>
                          <a:spcPts val="0"/>
                        </a:spcAft>
                      </a:pPr>
                      <a:r>
                        <a:rPr lang="ru-RU" sz="1400" dirty="0" smtClean="0">
                          <a:solidFill>
                            <a:schemeClr val="tx1"/>
                          </a:solidFill>
                          <a:latin typeface="Times New Roman"/>
                          <a:ea typeface="Calibri"/>
                          <a:cs typeface="Times New Roman"/>
                        </a:rPr>
                        <a:t>0,3</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0">
                        <a:spcAft>
                          <a:spcPts val="0"/>
                        </a:spcAft>
                      </a:pPr>
                      <a:r>
                        <a:rPr lang="ru-RU" sz="1400" dirty="0">
                          <a:latin typeface="Times New Roman"/>
                          <a:ea typeface="Calibri"/>
                          <a:cs typeface="Times New Roman"/>
                        </a:rPr>
                        <a:t>Налог на доходы с физических лиц</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228600" algn="ctr">
                        <a:spcAft>
                          <a:spcPts val="0"/>
                        </a:spcAft>
                      </a:pPr>
                      <a:r>
                        <a:rPr lang="ru-RU" sz="1400" dirty="0" smtClean="0">
                          <a:solidFill>
                            <a:schemeClr val="tx1"/>
                          </a:solidFill>
                          <a:latin typeface="Times New Roman"/>
                          <a:ea typeface="Calibri"/>
                          <a:cs typeface="Times New Roman"/>
                        </a:rPr>
                        <a:t>69,5</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0">
                        <a:spcAft>
                          <a:spcPts val="0"/>
                        </a:spcAft>
                      </a:pPr>
                      <a:r>
                        <a:rPr lang="ru-RU" sz="1400" dirty="0" smtClean="0">
                          <a:latin typeface="Times New Roman" pitchFamily="18" charset="0"/>
                          <a:ea typeface="Calibri"/>
                          <a:cs typeface="Times New Roman" pitchFamily="18" charset="0"/>
                        </a:rPr>
                        <a:t>Налог, взимаемый в связи с применением упрощенной системы налогообложения, патент</a:t>
                      </a:r>
                      <a:endParaRPr lang="ru-RU" sz="1400" dirty="0">
                        <a:latin typeface="Times New Roman" pitchFamily="18" charset="0"/>
                        <a:ea typeface="Calibri"/>
                        <a:cs typeface="Times New Roman" pitchFamily="18" charset="0"/>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228600" algn="ctr">
                        <a:spcAft>
                          <a:spcPts val="0"/>
                        </a:spcAft>
                      </a:pPr>
                      <a:r>
                        <a:rPr lang="ru-RU" sz="1400" dirty="0" smtClean="0">
                          <a:solidFill>
                            <a:schemeClr val="tx1"/>
                          </a:solidFill>
                          <a:latin typeface="Times New Roman"/>
                          <a:ea typeface="Calibri"/>
                          <a:cs typeface="Times New Roman"/>
                        </a:rPr>
                        <a:t>1,5</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0">
                        <a:spcAft>
                          <a:spcPts val="0"/>
                        </a:spcAft>
                      </a:pPr>
                      <a:r>
                        <a:rPr lang="ru-RU" sz="1400" dirty="0">
                          <a:latin typeface="Times New Roman"/>
                          <a:ea typeface="Calibri"/>
                          <a:cs typeface="Times New Roman"/>
                        </a:rPr>
                        <a:t>Единый налог на вмененный доход</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228600" algn="ctr">
                        <a:spcAft>
                          <a:spcPts val="0"/>
                        </a:spcAft>
                      </a:pPr>
                      <a:r>
                        <a:rPr lang="ru-RU" sz="1400" dirty="0" smtClean="0">
                          <a:solidFill>
                            <a:schemeClr val="tx1"/>
                          </a:solidFill>
                          <a:latin typeface="Times New Roman" pitchFamily="18" charset="0"/>
                          <a:ea typeface="Calibri"/>
                          <a:cs typeface="Times New Roman" pitchFamily="18" charset="0"/>
                        </a:rPr>
                        <a:t>4,6</a:t>
                      </a:r>
                      <a:endParaRPr lang="ru-RU" sz="14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0">
                        <a:spcAft>
                          <a:spcPts val="0"/>
                        </a:spcAft>
                      </a:pPr>
                      <a:r>
                        <a:rPr lang="ru-RU" sz="1400" dirty="0">
                          <a:latin typeface="Times New Roman"/>
                          <a:ea typeface="Calibri"/>
                          <a:cs typeface="Times New Roman"/>
                        </a:rPr>
                        <a:t>Единый сельскохозяйственный налог</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228600" algn="ctr">
                        <a:spcAft>
                          <a:spcPts val="0"/>
                        </a:spcAft>
                      </a:pPr>
                      <a:r>
                        <a:rPr lang="ru-RU" sz="1400" dirty="0" smtClean="0">
                          <a:solidFill>
                            <a:schemeClr val="tx1"/>
                          </a:solidFill>
                          <a:latin typeface="Times New Roman"/>
                          <a:ea typeface="Calibri"/>
                          <a:cs typeface="Times New Roman"/>
                        </a:rPr>
                        <a:t>8,1</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0">
                        <a:spcAft>
                          <a:spcPts val="0"/>
                        </a:spcAft>
                      </a:pPr>
                      <a:r>
                        <a:rPr lang="ru-RU" sz="1400" dirty="0">
                          <a:latin typeface="Times New Roman"/>
                          <a:ea typeface="Calibri"/>
                          <a:cs typeface="Times New Roman"/>
                        </a:rPr>
                        <a:t>Государственная пошлина</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c>
                  <a:txBody>
                    <a:bodyPr/>
                    <a:lstStyle/>
                    <a:p>
                      <a:pPr indent="228600" algn="ctr">
                        <a:spcAft>
                          <a:spcPts val="0"/>
                        </a:spcAft>
                      </a:pPr>
                      <a:r>
                        <a:rPr lang="ru-RU" sz="1400" dirty="0" smtClean="0">
                          <a:solidFill>
                            <a:schemeClr val="tx1"/>
                          </a:solidFill>
                          <a:latin typeface="Times New Roman"/>
                          <a:ea typeface="Calibri"/>
                          <a:cs typeface="Times New Roman"/>
                        </a:rPr>
                        <a:t>1,4</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tcPr>
                </a:tc>
              </a:tr>
              <a:tr h="229323">
                <a:tc>
                  <a:txBody>
                    <a:bodyPr/>
                    <a:lstStyle/>
                    <a:p>
                      <a:pPr indent="228600">
                        <a:spcAft>
                          <a:spcPts val="0"/>
                        </a:spcAft>
                      </a:pPr>
                      <a:r>
                        <a:rPr lang="ru-RU" sz="1400" b="1" dirty="0" smtClean="0">
                          <a:latin typeface="Times New Roman"/>
                          <a:ea typeface="Calibri"/>
                          <a:cs typeface="Times New Roman"/>
                        </a:rPr>
                        <a:t>Неналоговые </a:t>
                      </a:r>
                      <a:r>
                        <a:rPr lang="ru-RU" sz="1400" b="1" dirty="0">
                          <a:latin typeface="Times New Roman"/>
                          <a:ea typeface="Calibri"/>
                          <a:cs typeface="Times New Roman"/>
                        </a:rPr>
                        <a:t>доходы</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c>
                  <a:txBody>
                    <a:bodyPr/>
                    <a:lstStyle/>
                    <a:p>
                      <a:pPr indent="228600" algn="ctr">
                        <a:spcAft>
                          <a:spcPts val="0"/>
                        </a:spcAft>
                      </a:pPr>
                      <a:r>
                        <a:rPr lang="ru-RU" sz="1400" b="1" dirty="0" smtClean="0">
                          <a:solidFill>
                            <a:schemeClr val="tx1"/>
                          </a:solidFill>
                          <a:latin typeface="Times New Roman"/>
                          <a:ea typeface="Calibri"/>
                          <a:cs typeface="Times New Roman"/>
                        </a:rPr>
                        <a:t>14,6</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r>
              <a:tr h="229323">
                <a:tc>
                  <a:txBody>
                    <a:bodyPr/>
                    <a:lstStyle/>
                    <a:p>
                      <a:pPr indent="0">
                        <a:spcAft>
                          <a:spcPts val="0"/>
                        </a:spcAft>
                      </a:pPr>
                      <a:r>
                        <a:rPr lang="ru-RU" sz="1400" dirty="0">
                          <a:latin typeface="Times New Roman"/>
                          <a:ea typeface="Calibri"/>
                          <a:cs typeface="Times New Roman"/>
                        </a:rPr>
                        <a:t>Арендная плата за земельные участки</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indent="228600" algn="ctr">
                        <a:spcAft>
                          <a:spcPts val="0"/>
                        </a:spcAft>
                      </a:pPr>
                      <a:r>
                        <a:rPr lang="ru-RU" sz="1400" dirty="0" smtClean="0">
                          <a:solidFill>
                            <a:schemeClr val="tx1"/>
                          </a:solidFill>
                          <a:latin typeface="Times New Roman"/>
                          <a:ea typeface="Calibri"/>
                          <a:cs typeface="Times New Roman"/>
                        </a:rPr>
                        <a:t>6,6</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229323">
                <a:tc>
                  <a:txBody>
                    <a:bodyPr/>
                    <a:lstStyle/>
                    <a:p>
                      <a:pPr indent="0">
                        <a:spcAft>
                          <a:spcPts val="0"/>
                        </a:spcAft>
                      </a:pPr>
                      <a:r>
                        <a:rPr lang="ru-RU" sz="1400" dirty="0">
                          <a:latin typeface="Times New Roman"/>
                          <a:ea typeface="Calibri"/>
                          <a:cs typeface="Times New Roman"/>
                        </a:rPr>
                        <a:t>Аренда имущества</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indent="228600" algn="ctr">
                        <a:spcAft>
                          <a:spcPts val="0"/>
                        </a:spcAft>
                      </a:pPr>
                      <a:r>
                        <a:rPr lang="ru-RU" sz="1400" dirty="0" smtClean="0">
                          <a:solidFill>
                            <a:schemeClr val="tx1"/>
                          </a:solidFill>
                          <a:latin typeface="Times New Roman"/>
                          <a:ea typeface="Calibri"/>
                          <a:cs typeface="Times New Roman"/>
                        </a:rPr>
                        <a:t>1,0</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2293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0" dirty="0" smtClean="0">
                          <a:latin typeface="Times New Roman" pitchFamily="18" charset="0"/>
                          <a:cs typeface="Times New Roman" pitchFamily="18" charset="0"/>
                        </a:rPr>
                        <a:t>Платежи от МУП</a:t>
                      </a:r>
                      <a:endParaRPr lang="ru-RU" sz="1400" b="0" dirty="0" smtClean="0">
                        <a:latin typeface="Times New Roman" pitchFamily="18" charset="0"/>
                        <a:ea typeface="Calibri"/>
                        <a:cs typeface="Times New Roman" pitchFamily="18" charset="0"/>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indent="228600" algn="ctr">
                        <a:spcAft>
                          <a:spcPts val="0"/>
                        </a:spcAft>
                      </a:pPr>
                      <a:r>
                        <a:rPr lang="ru-RU" sz="1400" dirty="0" smtClean="0">
                          <a:solidFill>
                            <a:schemeClr val="tx1"/>
                          </a:solidFill>
                          <a:latin typeface="Calibri"/>
                          <a:ea typeface="Calibri"/>
                          <a:cs typeface="Times New Roman"/>
                        </a:rPr>
                        <a:t>0,07</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458645">
                <a:tc>
                  <a:txBody>
                    <a:bodyPr/>
                    <a:lstStyle/>
                    <a:p>
                      <a:pPr indent="0">
                        <a:spcAft>
                          <a:spcPts val="0"/>
                        </a:spcAft>
                      </a:pPr>
                      <a:r>
                        <a:rPr lang="ru-RU" sz="1400" dirty="0">
                          <a:latin typeface="Times New Roman"/>
                          <a:ea typeface="Calibri"/>
                          <a:cs typeface="Times New Roman"/>
                        </a:rPr>
                        <a:t>Плата за негативное воздействие на окружающую среду</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indent="228600" algn="ctr">
                        <a:spcAft>
                          <a:spcPts val="0"/>
                        </a:spcAft>
                      </a:pPr>
                      <a:r>
                        <a:rPr lang="en-US" sz="1400" dirty="0" smtClean="0">
                          <a:solidFill>
                            <a:schemeClr val="tx1"/>
                          </a:solidFill>
                          <a:latin typeface="Times New Roman"/>
                          <a:ea typeface="Calibri"/>
                          <a:cs typeface="Times New Roman"/>
                        </a:rPr>
                        <a:t>0</a:t>
                      </a:r>
                      <a:r>
                        <a:rPr lang="ru-RU" sz="1400" dirty="0" smtClean="0">
                          <a:solidFill>
                            <a:schemeClr val="tx1"/>
                          </a:solidFill>
                          <a:latin typeface="Times New Roman"/>
                          <a:ea typeface="Calibri"/>
                          <a:cs typeface="Times New Roman"/>
                        </a:rPr>
                        <a:t>,2</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4586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0" dirty="0" smtClean="0">
                          <a:latin typeface="Times New Roman" pitchFamily="18" charset="0"/>
                          <a:cs typeface="Times New Roman" pitchFamily="18" charset="0"/>
                        </a:rPr>
                        <a:t>Доход от оказания платных услуг и компенсации затрат</a:t>
                      </a:r>
                      <a:endParaRPr lang="ru-RU" sz="1400" b="0" dirty="0" smtClean="0">
                        <a:latin typeface="Times New Roman" pitchFamily="18" charset="0"/>
                        <a:ea typeface="Calibri"/>
                        <a:cs typeface="Times New Roman" pitchFamily="18" charset="0"/>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marL="0" indent="228600" algn="ctr" defTabSz="914400" rtl="0" eaLnBrk="1" latinLnBrk="0" hangingPunct="1">
                        <a:spcAft>
                          <a:spcPts val="0"/>
                        </a:spcAft>
                      </a:pPr>
                      <a:r>
                        <a:rPr lang="ru-RU" sz="1400" kern="1200" dirty="0" smtClean="0">
                          <a:solidFill>
                            <a:schemeClr val="tx1"/>
                          </a:solidFill>
                          <a:latin typeface="Times New Roman"/>
                          <a:ea typeface="Calibri"/>
                          <a:cs typeface="Times New Roman"/>
                        </a:rPr>
                        <a:t>0,5</a:t>
                      </a:r>
                      <a:endParaRPr lang="ru-RU" sz="1400" kern="1200" dirty="0">
                        <a:solidFill>
                          <a:schemeClr val="tx1"/>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229323">
                <a:tc>
                  <a:txBody>
                    <a:bodyPr/>
                    <a:lstStyle/>
                    <a:p>
                      <a:pPr indent="0">
                        <a:spcAft>
                          <a:spcPts val="0"/>
                        </a:spcAft>
                      </a:pPr>
                      <a:r>
                        <a:rPr lang="ru-RU" sz="1400" dirty="0">
                          <a:latin typeface="Times New Roman"/>
                          <a:ea typeface="Calibri"/>
                          <a:cs typeface="Times New Roman"/>
                        </a:rPr>
                        <a:t>Реализация имущества, продажа земли</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indent="228600" algn="ctr">
                        <a:spcAft>
                          <a:spcPts val="0"/>
                        </a:spcAft>
                      </a:pPr>
                      <a:r>
                        <a:rPr lang="ru-RU" sz="1400" dirty="0" smtClean="0">
                          <a:solidFill>
                            <a:schemeClr val="tx1"/>
                          </a:solidFill>
                          <a:latin typeface="Times New Roman"/>
                          <a:ea typeface="Calibri"/>
                          <a:cs typeface="Times New Roman"/>
                        </a:rPr>
                        <a:t>4,9</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229323">
                <a:tc>
                  <a:txBody>
                    <a:bodyPr/>
                    <a:lstStyle/>
                    <a:p>
                      <a:pPr indent="0">
                        <a:spcAft>
                          <a:spcPts val="0"/>
                        </a:spcAft>
                      </a:pPr>
                      <a:r>
                        <a:rPr lang="ru-RU" sz="1400" dirty="0">
                          <a:latin typeface="Times New Roman"/>
                          <a:ea typeface="Calibri"/>
                          <a:cs typeface="Times New Roman"/>
                        </a:rPr>
                        <a:t>Штрафы</a:t>
                      </a:r>
                      <a:r>
                        <a:rPr lang="ru-RU" sz="1400" dirty="0" smtClean="0">
                          <a:latin typeface="Times New Roman"/>
                          <a:ea typeface="Calibri"/>
                          <a:cs typeface="Times New Roman"/>
                        </a:rPr>
                        <a:t>, </a:t>
                      </a:r>
                      <a:r>
                        <a:rPr lang="ru-RU" sz="1400" dirty="0">
                          <a:latin typeface="Times New Roman"/>
                          <a:ea typeface="Calibri"/>
                          <a:cs typeface="Times New Roman"/>
                        </a:rPr>
                        <a:t>санкции, возмещение ущерба</a:t>
                      </a:r>
                      <a:endParaRPr lang="ru-RU" sz="1400" dirty="0">
                        <a:latin typeface="Calibri"/>
                        <a:ea typeface="Calibri"/>
                        <a:cs typeface="Times New Roman"/>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c>
                  <a:txBody>
                    <a:bodyPr/>
                    <a:lstStyle/>
                    <a:p>
                      <a:pPr indent="228600" algn="ctr">
                        <a:spcAft>
                          <a:spcPts val="0"/>
                        </a:spcAft>
                      </a:pPr>
                      <a:r>
                        <a:rPr lang="ru-RU" sz="1400" dirty="0" smtClean="0">
                          <a:solidFill>
                            <a:schemeClr val="tx1"/>
                          </a:solidFill>
                          <a:latin typeface="Times New Roman"/>
                          <a:ea typeface="Calibri"/>
                          <a:cs typeface="Times New Roman"/>
                        </a:rPr>
                        <a:t>1,4</a:t>
                      </a:r>
                      <a:endParaRPr lang="ru-RU" sz="1400" dirty="0">
                        <a:solidFill>
                          <a:schemeClr val="tx1"/>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bg2"/>
                    </a:solidFill>
                  </a:tcPr>
                </a:tc>
              </a:tr>
              <a:tr h="229323">
                <a:tc>
                  <a:txBody>
                    <a:bodyPr/>
                    <a:lstStyle/>
                    <a:p>
                      <a:pPr indent="0">
                        <a:spcAft>
                          <a:spcPts val="0"/>
                        </a:spcAft>
                      </a:pPr>
                      <a:r>
                        <a:rPr lang="ru-RU" sz="1400" b="1" dirty="0" smtClean="0">
                          <a:latin typeface="Times New Roman" pitchFamily="18" charset="0"/>
                          <a:ea typeface="Calibri"/>
                          <a:cs typeface="Times New Roman" pitchFamily="18" charset="0"/>
                        </a:rPr>
                        <a:t>      Всего</a:t>
                      </a:r>
                      <a:r>
                        <a:rPr lang="ru-RU" sz="1400" b="1" baseline="0" dirty="0" smtClean="0">
                          <a:latin typeface="Times New Roman" pitchFamily="18" charset="0"/>
                          <a:ea typeface="Calibri"/>
                          <a:cs typeface="Times New Roman" pitchFamily="18" charset="0"/>
                        </a:rPr>
                        <a:t> налоговых и неналоговых доходов</a:t>
                      </a:r>
                      <a:endParaRPr lang="ru-RU" sz="1400" b="1" dirty="0">
                        <a:latin typeface="Times New Roman" pitchFamily="18" charset="0"/>
                        <a:ea typeface="Calibri"/>
                        <a:cs typeface="Times New Roman" pitchFamily="18" charset="0"/>
                      </a:endParaRPr>
                    </a:p>
                  </a:txBody>
                  <a:tcPr marL="30278" marR="3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accent6">
                        <a:lumMod val="60000"/>
                        <a:lumOff val="40000"/>
                      </a:schemeClr>
                    </a:solidFill>
                  </a:tcPr>
                </a:tc>
                <a:tc>
                  <a:txBody>
                    <a:bodyPr/>
                    <a:lstStyle/>
                    <a:p>
                      <a:pPr indent="228600" algn="ctr">
                        <a:spcAft>
                          <a:spcPts val="0"/>
                        </a:spcAft>
                      </a:pPr>
                      <a:r>
                        <a:rPr lang="ru-RU" sz="1400" b="1" dirty="0" smtClean="0">
                          <a:solidFill>
                            <a:schemeClr val="tx1"/>
                          </a:solidFill>
                          <a:latin typeface="Times New Roman" pitchFamily="18" charset="0"/>
                          <a:ea typeface="Calibri"/>
                          <a:cs typeface="Times New Roman" pitchFamily="18" charset="0"/>
                        </a:rPr>
                        <a:t>100</a:t>
                      </a:r>
                      <a:endParaRPr lang="ru-RU" sz="1400" b="1"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chemeClr val="accent6">
                        <a:lumMod val="60000"/>
                        <a:lumOff val="40000"/>
                      </a:schemeClr>
                    </a:solidFill>
                  </a:tcPr>
                </a:tc>
              </a:tr>
            </a:tbl>
          </a:graphicData>
        </a:graphic>
      </p:graphicFrame>
      <p:sp>
        <p:nvSpPr>
          <p:cNvPr id="24577" name="Rectangle 1"/>
          <p:cNvSpPr>
            <a:spLocks noChangeArrowheads="1"/>
          </p:cNvSpPr>
          <p:nvPr/>
        </p:nvSpPr>
        <p:spPr bwMode="auto">
          <a:xfrm>
            <a:off x="620688" y="1763688"/>
            <a:ext cx="5786478" cy="857256"/>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Структура налоговых и неналоговых доходов бюджета </a:t>
            </a:r>
            <a:br>
              <a:rPr kumimoji="0" lang="ru-RU"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муниципального образования Щербиновский район             за 2018 год </a:t>
            </a:r>
            <a:endParaRPr kumimoji="0" lang="ru-RU" sz="1800" b="0" i="0" u="none" strike="noStrike" cap="none" normalizeH="0" baseline="0" dirty="0" smtClean="0">
              <a:ln>
                <a:noFill/>
              </a:ln>
              <a:solidFill>
                <a:schemeClr val="tx1"/>
              </a:solidFill>
              <a:effectLst/>
              <a:latin typeface="Arial" pitchFamily="34" charset="0"/>
            </a:endParaRPr>
          </a:p>
        </p:txBody>
      </p:sp>
      <p:sp>
        <p:nvSpPr>
          <p:cNvPr id="5" name="TextBox 4"/>
          <p:cNvSpPr txBox="1"/>
          <p:nvPr/>
        </p:nvSpPr>
        <p:spPr>
          <a:xfrm>
            <a:off x="1013597" y="730866"/>
            <a:ext cx="5000660"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400" b="1" dirty="0" smtClean="0">
                <a:solidFill>
                  <a:srgbClr val="FF0000"/>
                </a:solidFill>
                <a:effectLst>
                  <a:outerShdw blurRad="38100" dist="38100" dir="2700000" algn="tl">
                    <a:srgbClr val="000000">
                      <a:alpha val="43137"/>
                    </a:srgbClr>
                  </a:outerShdw>
                </a:effectLst>
              </a:rPr>
              <a:t>СТРУКТУРА ДОХОДОВ</a:t>
            </a:r>
            <a:endParaRPr lang="ru-RU" sz="24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32" y="142844"/>
            <a:ext cx="5286412" cy="4001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sz="2000" b="1" dirty="0" smtClean="0">
                <a:solidFill>
                  <a:srgbClr val="FF0000"/>
                </a:solidFill>
                <a:effectLst>
                  <a:outerShdw blurRad="38100" dist="38100" dir="2700000" algn="tl">
                    <a:srgbClr val="000000">
                      <a:alpha val="43137"/>
                    </a:srgbClr>
                  </a:outerShdw>
                </a:effectLst>
              </a:rPr>
              <a:t>СОЦИАЛЬНАЯ СФЕРА</a:t>
            </a:r>
            <a:endParaRPr lang="ru-RU" sz="2000" b="1" dirty="0">
              <a:solidFill>
                <a:srgbClr val="FF0000"/>
              </a:solidFill>
              <a:effectLst>
                <a:outerShdw blurRad="38100" dist="38100" dir="2700000" algn="tl">
                  <a:srgbClr val="000000">
                    <a:alpha val="43137"/>
                  </a:srgbClr>
                </a:outerShdw>
              </a:effectLst>
            </a:endParaRPr>
          </a:p>
        </p:txBody>
      </p:sp>
      <p:sp>
        <p:nvSpPr>
          <p:cNvPr id="3" name="TextBox 2"/>
          <p:cNvSpPr txBox="1"/>
          <p:nvPr/>
        </p:nvSpPr>
        <p:spPr>
          <a:xfrm>
            <a:off x="500042" y="714348"/>
            <a:ext cx="6072230"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1400" b="1" dirty="0" smtClean="0">
                <a:latin typeface="Times New Roman" pitchFamily="18" charset="0"/>
                <a:cs typeface="Times New Roman" pitchFamily="18" charset="0"/>
              </a:rPr>
              <a:t>1. Расходы бюджета муниципального образования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Щербиновский район на социальную сферу за 2018 год</a:t>
            </a:r>
            <a:endParaRPr lang="ru-RU" sz="1400" b="1" dirty="0">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858898916"/>
              </p:ext>
            </p:extLst>
          </p:nvPr>
        </p:nvGraphicFramePr>
        <p:xfrm>
          <a:off x="500041" y="1443971"/>
          <a:ext cx="6000793" cy="3056591"/>
        </p:xfrm>
        <a:graphic>
          <a:graphicData uri="http://schemas.openxmlformats.org/drawingml/2006/table">
            <a:tbl>
              <a:tblPr/>
              <a:tblGrid>
                <a:gridCol w="2259122"/>
                <a:gridCol w="1623744"/>
                <a:gridCol w="1129561"/>
                <a:gridCol w="988366"/>
              </a:tblGrid>
              <a:tr h="243131">
                <a:tc rowSpan="2">
                  <a:txBody>
                    <a:bodyPr/>
                    <a:lstStyle/>
                    <a:p>
                      <a:pPr algn="ctr" fontAlgn="ctr"/>
                      <a:r>
                        <a:rPr lang="ru-RU" sz="1400" b="0" i="0" u="none" strike="noStrike" dirty="0">
                          <a:solidFill>
                            <a:srgbClr val="000000"/>
                          </a:solidFill>
                          <a:latin typeface="Times New Roman" pitchFamily="18" charset="0"/>
                          <a:cs typeface="Times New Roman" pitchFamily="18" charset="0"/>
                        </a:rPr>
                        <a:t>Наименование показателя</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3">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год</a:t>
                      </a:r>
                      <a:endParaRPr lang="ru-RU" sz="1400" b="1" i="0" u="none" strike="noStrike" dirty="0">
                        <a:solidFill>
                          <a:srgbClr val="000000"/>
                        </a:solidFill>
                        <a:latin typeface="Times New Roman" pitchFamily="18" charset="0"/>
                        <a:cs typeface="Times New Roman" pitchFamily="18" charset="0"/>
                      </a:endParaRP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c hMerge="1">
                  <a:txBody>
                    <a:bodyPr/>
                    <a:lstStyle/>
                    <a:p>
                      <a:endParaRPr lang="ru-RU"/>
                    </a:p>
                  </a:txBody>
                  <a:tcPr/>
                </a:tc>
              </a:tr>
              <a:tr h="590042">
                <a:tc vMerge="1">
                  <a:txBody>
                    <a:bodyPr/>
                    <a:lstStyle/>
                    <a:p>
                      <a:endParaRPr lang="ru-RU"/>
                    </a:p>
                  </a:txBody>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млн.руб.</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 в общих расходах</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 в </a:t>
                      </a:r>
                      <a:r>
                        <a:rPr lang="ru-RU" sz="1400" b="0" i="0" u="none" strike="noStrike" dirty="0" smtClean="0">
                          <a:solidFill>
                            <a:srgbClr val="000000"/>
                          </a:solidFill>
                          <a:latin typeface="Times New Roman" pitchFamily="18" charset="0"/>
                          <a:cs typeface="Times New Roman" pitchFamily="18" charset="0"/>
                        </a:rPr>
                        <a:t>расходах </a:t>
                      </a:r>
                      <a:r>
                        <a:rPr lang="ru-RU" sz="1400" b="0" i="0" u="none" strike="noStrike" dirty="0">
                          <a:solidFill>
                            <a:srgbClr val="000000"/>
                          </a:solidFill>
                          <a:latin typeface="Times New Roman" pitchFamily="18" charset="0"/>
                          <a:cs typeface="Times New Roman" pitchFamily="18" charset="0"/>
                        </a:rPr>
                        <a:t>соц.  сферы</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5352">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всего</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92D050"/>
                    </a:solidFill>
                  </a:tcPr>
                </a:tc>
                <a:tc>
                  <a:txBody>
                    <a:bodyPr/>
                    <a:lstStyle/>
                    <a:p>
                      <a:pPr algn="ctr" fontAlgn="ctr"/>
                      <a:r>
                        <a:rPr lang="ru-RU" sz="1400" b="1" i="0" u="none" strike="noStrike" kern="1200" dirty="0" smtClean="0">
                          <a:solidFill>
                            <a:srgbClr val="000000"/>
                          </a:solidFill>
                          <a:latin typeface="Times New Roman" pitchFamily="18" charset="0"/>
                          <a:ea typeface="+mn-ea"/>
                          <a:cs typeface="Times New Roman" pitchFamily="18" charset="0"/>
                        </a:rPr>
                        <a:t>729,6</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92D050"/>
                    </a:solidFill>
                  </a:tcPr>
                </a:tc>
                <a:tc>
                  <a:txBody>
                    <a:bodyPr/>
                    <a:lstStyle/>
                    <a:p>
                      <a:pPr algn="ctr" fontAlgn="ctr"/>
                      <a:r>
                        <a:rPr lang="ru-RU" sz="1400" b="1" i="0" u="none" strike="noStrike" kern="1200" dirty="0">
                          <a:solidFill>
                            <a:srgbClr val="000000"/>
                          </a:solidFill>
                          <a:latin typeface="Times New Roman" pitchFamily="18" charset="0"/>
                          <a:ea typeface="+mn-ea"/>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92D050"/>
                    </a:solidFill>
                  </a:tcPr>
                </a:tc>
                <a:tc>
                  <a:txBody>
                    <a:bodyPr/>
                    <a:lstStyle/>
                    <a:p>
                      <a:pPr algn="ctr" fontAlgn="ctr"/>
                      <a:r>
                        <a:rPr lang="ru-RU" sz="1400" b="1" i="0" u="none" strike="noStrike" kern="1200" dirty="0">
                          <a:solidFill>
                            <a:srgbClr val="000000"/>
                          </a:solidFill>
                          <a:latin typeface="Times New Roman" pitchFamily="18" charset="0"/>
                          <a:ea typeface="+mn-ea"/>
                          <a:cs typeface="Times New Roman" pitchFamily="18"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92D050"/>
                    </a:solidFill>
                  </a:tcPr>
                </a:tc>
              </a:tr>
              <a:tr h="503029">
                <a:tc>
                  <a:txBody>
                    <a:bodyPr/>
                    <a:lstStyle/>
                    <a:p>
                      <a:pPr algn="l" fontAlgn="ctr"/>
                      <a:r>
                        <a:rPr lang="ru-RU" sz="1400" b="0" i="0" u="none" strike="noStrike" dirty="0">
                          <a:solidFill>
                            <a:srgbClr val="000000"/>
                          </a:solidFill>
                          <a:latin typeface="Times New Roman" pitchFamily="18" charset="0"/>
                          <a:cs typeface="Times New Roman" pitchFamily="18" charset="0"/>
                        </a:rPr>
                        <a:t>в том числе на социальную сферу</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610,3</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72,2</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100,0</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85227">
                <a:tc>
                  <a:txBody>
                    <a:bodyPr/>
                    <a:lstStyle/>
                    <a:p>
                      <a:pPr algn="l" fontAlgn="ctr"/>
                      <a:r>
                        <a:rPr lang="ru-RU" sz="1400" b="0" i="1" u="none" strike="noStrike" dirty="0">
                          <a:solidFill>
                            <a:srgbClr val="000000"/>
                          </a:solidFill>
                          <a:latin typeface="Times New Roman" pitchFamily="18" charset="0"/>
                          <a:cs typeface="Times New Roman" pitchFamily="18" charset="0"/>
                        </a:rPr>
                        <a:t>из них образование</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491,1</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50,9</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80,5</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60904">
                <a:tc>
                  <a:txBody>
                    <a:bodyPr/>
                    <a:lstStyle/>
                    <a:p>
                      <a:pPr algn="l" fontAlgn="ctr"/>
                      <a:r>
                        <a:rPr lang="ru-RU" sz="1400" b="0" i="1" u="none" strike="noStrike" dirty="0" smtClean="0">
                          <a:solidFill>
                            <a:srgbClr val="000000"/>
                          </a:solidFill>
                          <a:latin typeface="Times New Roman" pitchFamily="18" charset="0"/>
                          <a:cs typeface="Times New Roman" pitchFamily="18" charset="0"/>
                        </a:rPr>
                        <a:t>здравоохранение</a:t>
                      </a:r>
                      <a:endParaRPr lang="ru-RU" sz="1400" b="0" i="1" u="none" strike="noStrike" dirty="0">
                        <a:solidFill>
                          <a:srgbClr val="000000"/>
                        </a:solidFill>
                        <a:latin typeface="Times New Roman" pitchFamily="18" charset="0"/>
                        <a:cs typeface="Times New Roman" pitchFamily="18" charset="0"/>
                      </a:endParaRP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40,7</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4,2</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6,7</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60904">
                <a:tc>
                  <a:txBody>
                    <a:bodyPr/>
                    <a:lstStyle/>
                    <a:p>
                      <a:pPr algn="l" fontAlgn="ctr"/>
                      <a:r>
                        <a:rPr lang="ru-RU" sz="1400" b="0" i="1" u="none" strike="noStrike" dirty="0">
                          <a:solidFill>
                            <a:srgbClr val="000000"/>
                          </a:solidFill>
                          <a:latin typeface="Times New Roman" pitchFamily="18" charset="0"/>
                          <a:cs typeface="Times New Roman" pitchFamily="18" charset="0"/>
                        </a:rPr>
                        <a:t>социальная политика</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43,3</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4,6</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7,1</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60904">
                <a:tc>
                  <a:txBody>
                    <a:bodyPr/>
                    <a:lstStyle/>
                    <a:p>
                      <a:pPr algn="l" fontAlgn="ctr"/>
                      <a:r>
                        <a:rPr lang="ru-RU" sz="1400" b="0" i="1" u="none" strike="noStrike" dirty="0">
                          <a:solidFill>
                            <a:srgbClr val="000000"/>
                          </a:solidFill>
                          <a:latin typeface="Times New Roman" pitchFamily="18" charset="0"/>
                          <a:cs typeface="Times New Roman" pitchFamily="18" charset="0"/>
                        </a:rPr>
                        <a:t>культура</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10,5</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9,9</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1,7</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60904">
                <a:tc>
                  <a:txBody>
                    <a:bodyPr/>
                    <a:lstStyle/>
                    <a:p>
                      <a:pPr algn="l" fontAlgn="ctr"/>
                      <a:r>
                        <a:rPr lang="ru-RU" sz="1400" b="0" i="1" u="none" strike="noStrike" dirty="0">
                          <a:solidFill>
                            <a:srgbClr val="000000"/>
                          </a:solidFill>
                          <a:latin typeface="Times New Roman" pitchFamily="18" charset="0"/>
                          <a:cs typeface="Times New Roman" pitchFamily="18" charset="0"/>
                        </a:rPr>
                        <a:t>физкультура и спорт</a:t>
                      </a:r>
                    </a:p>
                  </a:txBody>
                  <a:tcPr marL="6156" marR="6156" marT="6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24,7</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2,6</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4,0</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5" name="TextBox 4"/>
          <p:cNvSpPr txBox="1"/>
          <p:nvPr/>
        </p:nvSpPr>
        <p:spPr>
          <a:xfrm>
            <a:off x="357166" y="4929190"/>
            <a:ext cx="6143668" cy="584775"/>
          </a:xfrm>
          <a:prstGeom prst="rect">
            <a:avLst/>
          </a:prstGeom>
          <a:noFill/>
        </p:spPr>
        <p:txBody>
          <a:bodyPr wrap="square" rtlCol="0">
            <a:spAutoFit/>
          </a:bodyPr>
          <a:lstStyle/>
          <a:p>
            <a:pPr algn="ctr"/>
            <a:r>
              <a:rPr lang="ru-RU" sz="1600" b="1" dirty="0" smtClean="0">
                <a:latin typeface="Times New Roman" pitchFamily="18" charset="0"/>
                <a:cs typeface="Times New Roman" pitchFamily="18" charset="0"/>
              </a:rPr>
              <a:t>2. Расходы бюджета муниципального образования </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 на социальную сферу на 1 жителя</a:t>
            </a:r>
            <a:endParaRPr lang="ru-RU" sz="1600" b="1" dirty="0">
              <a:latin typeface="Times New Roman" pitchFamily="18" charset="0"/>
              <a:cs typeface="Times New Roman" pitchFamily="18" charset="0"/>
            </a:endParaRPr>
          </a:p>
        </p:txBody>
      </p:sp>
      <p:sp>
        <p:nvSpPr>
          <p:cNvPr id="6" name="TextBox 5"/>
          <p:cNvSpPr txBox="1"/>
          <p:nvPr/>
        </p:nvSpPr>
        <p:spPr>
          <a:xfrm>
            <a:off x="5715016" y="1214414"/>
            <a:ext cx="928694" cy="276999"/>
          </a:xfrm>
          <a:prstGeom prst="rect">
            <a:avLst/>
          </a:prstGeom>
          <a:noFill/>
        </p:spPr>
        <p:txBody>
          <a:bodyPr wrap="square" rtlCol="0">
            <a:spAutoFit/>
          </a:bodyPr>
          <a:lstStyle/>
          <a:p>
            <a:r>
              <a:rPr lang="ru-RU" sz="1200" b="1" dirty="0" smtClean="0">
                <a:latin typeface="Times New Roman" pitchFamily="18" charset="0"/>
                <a:cs typeface="Times New Roman" pitchFamily="18" charset="0"/>
              </a:rPr>
              <a:t>млн. руб.</a:t>
            </a:r>
            <a:endParaRPr lang="ru-RU" sz="1200" b="1" dirty="0">
              <a:latin typeface="Times New Roman" pitchFamily="18" charset="0"/>
              <a:cs typeface="Times New Roman"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567154481"/>
              </p:ext>
            </p:extLst>
          </p:nvPr>
        </p:nvGraphicFramePr>
        <p:xfrm>
          <a:off x="428604" y="5929323"/>
          <a:ext cx="6072230" cy="2500327"/>
        </p:xfrm>
        <a:graphic>
          <a:graphicData uri="http://schemas.openxmlformats.org/drawingml/2006/table">
            <a:tbl>
              <a:tblPr/>
              <a:tblGrid>
                <a:gridCol w="4265019"/>
                <a:gridCol w="1807211"/>
              </a:tblGrid>
              <a:tr h="244650">
                <a:tc>
                  <a:txBody>
                    <a:bodyPr/>
                    <a:lstStyle/>
                    <a:p>
                      <a:pPr algn="ctr" fontAlgn="ctr"/>
                      <a:r>
                        <a:rPr lang="ru-RU" sz="1400" b="0" i="0" u="none" strike="noStrike" dirty="0">
                          <a:solidFill>
                            <a:srgbClr val="000000"/>
                          </a:solidFill>
                          <a:latin typeface="Times New Roman" pitchFamily="18" charset="0"/>
                          <a:cs typeface="Times New Roman" pitchFamily="18" charset="0"/>
                        </a:rPr>
                        <a:t>Наименование показателя</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589552">
                <a:tc>
                  <a:txBody>
                    <a:bodyPr/>
                    <a:lstStyle/>
                    <a:p>
                      <a:pPr algn="ctr" fontAlgn="ctr"/>
                      <a:r>
                        <a:rPr lang="ru-RU" sz="1400" b="1" i="0" u="none" strike="noStrike" dirty="0">
                          <a:solidFill>
                            <a:srgbClr val="000000"/>
                          </a:solidFill>
                          <a:latin typeface="Times New Roman" pitchFamily="18" charset="0"/>
                          <a:cs typeface="Times New Roman" pitchFamily="18" charset="0"/>
                        </a:rPr>
                        <a:t>Расходы на социальную сферу, в расчете </a:t>
                      </a:r>
                      <a:r>
                        <a:rPr lang="ru-RU" sz="1400" b="1" i="0" u="none" strike="noStrike" dirty="0" smtClean="0">
                          <a:solidFill>
                            <a:srgbClr val="000000"/>
                          </a:solidFill>
                          <a:latin typeface="Times New Roman" pitchFamily="18" charset="0"/>
                          <a:cs typeface="Times New Roman" pitchFamily="18" charset="0"/>
                        </a:rPr>
                        <a:t>                      на </a:t>
                      </a:r>
                      <a:r>
                        <a:rPr lang="ru-RU" sz="1400" b="1" i="0" u="none" strike="noStrike" dirty="0">
                          <a:solidFill>
                            <a:srgbClr val="000000"/>
                          </a:solidFill>
                          <a:latin typeface="Times New Roman" pitchFamily="18" charset="0"/>
                          <a:cs typeface="Times New Roman" pitchFamily="18" charset="0"/>
                        </a:rPr>
                        <a:t>1 </a:t>
                      </a:r>
                      <a:r>
                        <a:rPr lang="ru-RU" sz="1400" b="1" i="0" u="none" strike="noStrike" dirty="0" smtClean="0">
                          <a:solidFill>
                            <a:srgbClr val="000000"/>
                          </a:solidFill>
                          <a:latin typeface="Times New Roman" pitchFamily="18" charset="0"/>
                          <a:cs typeface="Times New Roman" pitchFamily="18" charset="0"/>
                        </a:rPr>
                        <a:t>жителя</a:t>
                      </a:r>
                      <a:endParaRPr lang="ru-RU" sz="1400" b="1" i="0" u="none" strike="noStrike" dirty="0">
                        <a:solidFill>
                          <a:srgbClr val="000000"/>
                        </a:solidFill>
                        <a:latin typeface="Times New Roman" pitchFamily="18" charset="0"/>
                        <a:cs typeface="Times New Roman" pitchFamily="18" charset="0"/>
                      </a:endParaRP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92D050"/>
                    </a:solidFill>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17 180,9</a:t>
                      </a:r>
                      <a:endParaRPr lang="ru-RU" sz="1400" b="1" i="1" u="none" strike="noStrike" dirty="0">
                        <a:solidFill>
                          <a:srgbClr val="000000"/>
                        </a:solidFill>
                        <a:latin typeface="Times New Roman" pitchFamily="18" charset="0"/>
                        <a:cs typeface="Times New Roman" pitchFamily="18" charset="0"/>
                      </a:endParaRP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92D050"/>
                    </a:solidFill>
                  </a:tcPr>
                </a:tc>
              </a:tr>
              <a:tr h="333225">
                <a:tc>
                  <a:txBody>
                    <a:bodyPr/>
                    <a:lstStyle/>
                    <a:p>
                      <a:pPr algn="l" fontAlgn="ctr"/>
                      <a:r>
                        <a:rPr lang="ru-RU" sz="1400" b="0" i="1" u="none" strike="noStrike" dirty="0">
                          <a:solidFill>
                            <a:srgbClr val="000000"/>
                          </a:solidFill>
                          <a:latin typeface="Times New Roman" pitchFamily="18" charset="0"/>
                          <a:cs typeface="Times New Roman" pitchFamily="18" charset="0"/>
                        </a:rPr>
                        <a:t>из </a:t>
                      </a:r>
                      <a:r>
                        <a:rPr lang="ru-RU" sz="1400" b="0" i="1" u="none" strike="noStrike" dirty="0" smtClean="0">
                          <a:solidFill>
                            <a:srgbClr val="000000"/>
                          </a:solidFill>
                          <a:latin typeface="Times New Roman" pitchFamily="18" charset="0"/>
                          <a:cs typeface="Times New Roman" pitchFamily="18" charset="0"/>
                        </a:rPr>
                        <a:t>них</a:t>
                      </a:r>
                      <a:r>
                        <a:rPr lang="ru-RU" sz="1400" b="0" i="1" u="none" strike="noStrike" dirty="0">
                          <a:solidFill>
                            <a:srgbClr val="000000"/>
                          </a:solidFill>
                          <a:latin typeface="Times New Roman" pitchFamily="18" charset="0"/>
                          <a:cs typeface="Times New Roman" pitchFamily="18" charset="0"/>
                        </a:rPr>
                        <a:t>: образование</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13 825,2</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3225">
                <a:tc>
                  <a:txBody>
                    <a:bodyPr/>
                    <a:lstStyle/>
                    <a:p>
                      <a:pPr algn="l" fontAlgn="ctr"/>
                      <a:r>
                        <a:rPr lang="ru-RU" sz="1400" b="0" i="1" u="none" strike="noStrike" dirty="0">
                          <a:solidFill>
                            <a:srgbClr val="000000"/>
                          </a:solidFill>
                          <a:latin typeface="Times New Roman" pitchFamily="18" charset="0"/>
                          <a:cs typeface="Times New Roman" pitchFamily="18" charset="0"/>
                        </a:rPr>
                        <a:t>здравоохранение</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1 145,8</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3225">
                <a:tc>
                  <a:txBody>
                    <a:bodyPr/>
                    <a:lstStyle/>
                    <a:p>
                      <a:pPr algn="l" fontAlgn="ctr"/>
                      <a:r>
                        <a:rPr lang="ru-RU" sz="1400" b="0" i="1" u="none" strike="noStrike" dirty="0">
                          <a:solidFill>
                            <a:srgbClr val="000000"/>
                          </a:solidFill>
                          <a:latin typeface="Times New Roman" pitchFamily="18" charset="0"/>
                          <a:cs typeface="Times New Roman" pitchFamily="18" charset="0"/>
                        </a:rPr>
                        <a:t>социальная политика</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1 219,0</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3225">
                <a:tc>
                  <a:txBody>
                    <a:bodyPr/>
                    <a:lstStyle/>
                    <a:p>
                      <a:pPr algn="l" fontAlgn="ctr"/>
                      <a:r>
                        <a:rPr lang="ru-RU" sz="1400" b="0" i="1" u="none" strike="noStrike" dirty="0">
                          <a:solidFill>
                            <a:srgbClr val="000000"/>
                          </a:solidFill>
                          <a:latin typeface="Times New Roman" pitchFamily="18" charset="0"/>
                          <a:cs typeface="Times New Roman" pitchFamily="18" charset="0"/>
                        </a:rPr>
                        <a:t>культура</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295,6</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3225">
                <a:tc>
                  <a:txBody>
                    <a:bodyPr/>
                    <a:lstStyle/>
                    <a:p>
                      <a:pPr algn="l" fontAlgn="ctr"/>
                      <a:r>
                        <a:rPr lang="ru-RU" sz="1400" b="0" i="1" u="none" strike="noStrike" dirty="0">
                          <a:solidFill>
                            <a:srgbClr val="000000"/>
                          </a:solidFill>
                          <a:latin typeface="Times New Roman" pitchFamily="18" charset="0"/>
                          <a:cs typeface="Times New Roman" pitchFamily="18" charset="0"/>
                        </a:rPr>
                        <a:t>физическая культура и спорт</a:t>
                      </a:r>
                    </a:p>
                  </a:txBody>
                  <a:tcPr marL="8425" marR="8425" marT="84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695,3</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8" name="TextBox 7"/>
          <p:cNvSpPr txBox="1"/>
          <p:nvPr/>
        </p:nvSpPr>
        <p:spPr>
          <a:xfrm>
            <a:off x="6000768" y="5572132"/>
            <a:ext cx="642942" cy="307777"/>
          </a:xfrm>
          <a:prstGeom prst="rect">
            <a:avLst/>
          </a:prstGeom>
          <a:noFill/>
        </p:spPr>
        <p:txBody>
          <a:bodyPr wrap="square" rtlCol="0">
            <a:spAutoFit/>
          </a:bodyPr>
          <a:lstStyle/>
          <a:p>
            <a:r>
              <a:rPr lang="ru-RU" sz="1200" b="1" dirty="0" smtClean="0">
                <a:latin typeface="Times New Roman" pitchFamily="18" charset="0"/>
                <a:cs typeface="Times New Roman" pitchFamily="18" charset="0"/>
              </a:rPr>
              <a:t>руб</a:t>
            </a:r>
            <a:r>
              <a:rPr lang="ru-RU" sz="1400" b="1" dirty="0" smtClean="0">
                <a:latin typeface="Times New Roman" pitchFamily="18" charset="0"/>
                <a:cs typeface="Times New Roman" pitchFamily="18" charset="0"/>
              </a:rPr>
              <a:t>.</a:t>
            </a:r>
            <a:endParaRPr lang="ru-RU" sz="1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42" y="500034"/>
            <a:ext cx="6072230" cy="523220"/>
          </a:xfrm>
          <a:prstGeom prst="rect">
            <a:avLst/>
          </a:prstGeom>
          <a:noFill/>
        </p:spPr>
        <p:txBody>
          <a:bodyPr wrap="square" rtlCol="0">
            <a:spAutoFit/>
          </a:bodyPr>
          <a:lstStyle/>
          <a:p>
            <a:pPr algn="ctr"/>
            <a:r>
              <a:rPr lang="ru-RU" sz="1400" b="1" dirty="0" smtClean="0">
                <a:latin typeface="Times New Roman" pitchFamily="18" charset="0"/>
                <a:cs typeface="Times New Roman" pitchFamily="18" charset="0"/>
              </a:rPr>
              <a:t>1. Объём расходов бюджета муниципального образования </a:t>
            </a:r>
            <a:br>
              <a:rPr lang="ru-RU" sz="1400" b="1" dirty="0" smtClean="0">
                <a:latin typeface="Times New Roman" pitchFamily="18" charset="0"/>
                <a:cs typeface="Times New Roman" pitchFamily="18" charset="0"/>
              </a:rPr>
            </a:br>
            <a:r>
              <a:rPr lang="ru-RU" sz="1400" b="1" dirty="0" err="1" smtClean="0">
                <a:latin typeface="Times New Roman" pitchFamily="18" charset="0"/>
                <a:cs typeface="Times New Roman" pitchFamily="18" charset="0"/>
              </a:rPr>
              <a:t>Щербиновский</a:t>
            </a:r>
            <a:r>
              <a:rPr lang="ru-RU" sz="1400" b="1" dirty="0" smtClean="0">
                <a:latin typeface="Times New Roman" pitchFamily="18" charset="0"/>
                <a:cs typeface="Times New Roman" pitchFamily="18" charset="0"/>
              </a:rPr>
              <a:t> район на образование</a:t>
            </a:r>
            <a:endParaRPr lang="ru-RU" sz="1400" b="1" dirty="0">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532142585"/>
              </p:ext>
            </p:extLst>
          </p:nvPr>
        </p:nvGraphicFramePr>
        <p:xfrm>
          <a:off x="428604" y="1071538"/>
          <a:ext cx="6072230" cy="1368774"/>
        </p:xfrm>
        <a:graphic>
          <a:graphicData uri="http://schemas.openxmlformats.org/drawingml/2006/table">
            <a:tbl>
              <a:tblPr/>
              <a:tblGrid>
                <a:gridCol w="2928958"/>
                <a:gridCol w="1643074"/>
                <a:gridCol w="1500198"/>
              </a:tblGrid>
              <a:tr h="261758">
                <a:tc rowSpan="2">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452622">
                <a:tc vMerge="1">
                  <a:txBody>
                    <a:bodyPr/>
                    <a:lstStyle/>
                    <a:p>
                      <a:endParaRPr lang="ru-RU"/>
                    </a:p>
                  </a:txBody>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млн.руб.</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 в расходах социальной  сферы</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27197">
                <a:tc>
                  <a:txBody>
                    <a:bodyPr/>
                    <a:lstStyle/>
                    <a:p>
                      <a:pPr algn="l" fontAlgn="ctr"/>
                      <a:r>
                        <a:rPr lang="ru-RU" sz="1400" b="1" i="0" u="none" strike="noStrike">
                          <a:solidFill>
                            <a:srgbClr val="000000"/>
                          </a:solidFill>
                          <a:latin typeface="Times New Roman" pitchFamily="18" charset="0"/>
                          <a:cs typeface="Times New Roman" pitchFamily="18" charset="0"/>
                        </a:rPr>
                        <a:t>Расходы на социальную сферу</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610,3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100,0</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27197">
                <a:tc>
                  <a:txBody>
                    <a:bodyPr/>
                    <a:lstStyle/>
                    <a:p>
                      <a:pPr algn="l" fontAlgn="ctr"/>
                      <a:r>
                        <a:rPr lang="ru-RU" sz="1400" b="1" i="0" u="none" strike="noStrike">
                          <a:solidFill>
                            <a:srgbClr val="000000"/>
                          </a:solidFill>
                          <a:latin typeface="Times New Roman" pitchFamily="18" charset="0"/>
                          <a:cs typeface="Times New Roman" pitchFamily="18" charset="0"/>
                        </a:rPr>
                        <a:t>Расходы на образование</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491,1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80,5</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5" name="TextBox 4"/>
          <p:cNvSpPr txBox="1"/>
          <p:nvPr/>
        </p:nvSpPr>
        <p:spPr>
          <a:xfrm>
            <a:off x="500042" y="2857488"/>
            <a:ext cx="6143668" cy="58477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1600" b="1" dirty="0" smtClean="0">
                <a:latin typeface="Times New Roman" pitchFamily="18" charset="0"/>
                <a:cs typeface="Times New Roman" pitchFamily="18" charset="0"/>
              </a:rPr>
              <a:t>2</a:t>
            </a:r>
            <a:r>
              <a:rPr lang="ru-RU" sz="1600" b="1" dirty="0" smtClean="0"/>
              <a:t>. </a:t>
            </a:r>
            <a:r>
              <a:rPr lang="ru-RU" sz="1600" b="1" dirty="0" smtClean="0">
                <a:latin typeface="Times New Roman" pitchFamily="18" charset="0"/>
                <a:cs typeface="Times New Roman" pitchFamily="18" charset="0"/>
              </a:rPr>
              <a:t>Структура расходов бюджета муниципального образования </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 на образование</a:t>
            </a:r>
            <a:endParaRPr lang="ru-RU" sz="1600" b="1" dirty="0">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370192213"/>
              </p:ext>
            </p:extLst>
          </p:nvPr>
        </p:nvGraphicFramePr>
        <p:xfrm>
          <a:off x="571480" y="3571868"/>
          <a:ext cx="5929354" cy="3980112"/>
        </p:xfrm>
        <a:graphic>
          <a:graphicData uri="http://schemas.openxmlformats.org/drawingml/2006/table">
            <a:tbl>
              <a:tblPr/>
              <a:tblGrid>
                <a:gridCol w="3786214"/>
                <a:gridCol w="1000132"/>
                <a:gridCol w="1143008"/>
              </a:tblGrid>
              <a:tr h="289056">
                <a:tc rowSpan="2">
                  <a:txBody>
                    <a:bodyPr/>
                    <a:lstStyle/>
                    <a:p>
                      <a:pPr algn="ctr" fontAlgn="ctr"/>
                      <a:r>
                        <a:rPr lang="ru-RU" sz="1400" b="1" i="0" u="none" strike="noStrike" dirty="0">
                          <a:solidFill>
                            <a:schemeClr val="tx1"/>
                          </a:solidFill>
                          <a:latin typeface="Times New Roman" pitchFamily="18" charset="0"/>
                          <a:cs typeface="Times New Roman" pitchFamily="18" charset="0"/>
                        </a:rPr>
                        <a:t>Наименование показателя</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chemeClr val="tx1"/>
                          </a:solidFill>
                          <a:latin typeface="Times New Roman" pitchFamily="18" charset="0"/>
                          <a:cs typeface="Times New Roman" pitchFamily="18" charset="0"/>
                        </a:rPr>
                        <a:t>2018 </a:t>
                      </a:r>
                      <a:r>
                        <a:rPr lang="ru-RU" sz="1400" b="1" i="0" u="none" strike="noStrike" dirty="0">
                          <a:solidFill>
                            <a:schemeClr val="tx1"/>
                          </a:solidFill>
                          <a:latin typeface="Times New Roman" pitchFamily="18" charset="0"/>
                          <a:cs typeface="Times New Roman" pitchFamily="18" charset="0"/>
                        </a:rPr>
                        <a:t>год</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687952">
                <a:tc vMerge="1">
                  <a:txBody>
                    <a:bodyPr/>
                    <a:lstStyle/>
                    <a:p>
                      <a:endParaRPr lang="ru-RU"/>
                    </a:p>
                  </a:txBody>
                  <a:tcPr/>
                </a:tc>
                <a:tc>
                  <a:txBody>
                    <a:bodyPr/>
                    <a:lstStyle/>
                    <a:p>
                      <a:pPr algn="ctr" fontAlgn="ctr"/>
                      <a:r>
                        <a:rPr lang="ru-RU" sz="1400" b="1" i="0" u="none" strike="noStrike" dirty="0">
                          <a:solidFill>
                            <a:schemeClr val="tx1"/>
                          </a:solidFill>
                          <a:latin typeface="Times New Roman" pitchFamily="18" charset="0"/>
                          <a:cs typeface="Times New Roman" pitchFamily="18" charset="0"/>
                        </a:rPr>
                        <a:t>млн.руб.</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chemeClr val="tx1"/>
                          </a:solidFill>
                          <a:latin typeface="Times New Roman" pitchFamily="18" charset="0"/>
                          <a:cs typeface="Times New Roman" pitchFamily="18" charset="0"/>
                        </a:rPr>
                        <a:t>% в              расходах на образование</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85407">
                <a:tc>
                  <a:txBody>
                    <a:bodyPr/>
                    <a:lstStyle/>
                    <a:p>
                      <a:pPr algn="l" fontAlgn="ctr"/>
                      <a:r>
                        <a:rPr lang="ru-RU" sz="1400" b="1" i="0" u="none" strike="noStrike" dirty="0">
                          <a:solidFill>
                            <a:schemeClr val="tx1"/>
                          </a:solidFill>
                          <a:latin typeface="Times New Roman" pitchFamily="18" charset="0"/>
                          <a:cs typeface="Times New Roman" pitchFamily="18" charset="0"/>
                        </a:rPr>
                        <a:t>Расходы на образование</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491,1</a:t>
                      </a:r>
                      <a:endParaRPr lang="ru-RU" sz="1400" b="1" i="0"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100</a:t>
                      </a:r>
                      <a:endParaRPr lang="ru-RU" sz="1400" b="1" i="0"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6">
                        <a:lumMod val="40000"/>
                        <a:lumOff val="60000"/>
                      </a:schemeClr>
                    </a:solidFill>
                  </a:tcPr>
                </a:tc>
              </a:tr>
              <a:tr h="192704">
                <a:tc>
                  <a:txBody>
                    <a:bodyPr/>
                    <a:lstStyle/>
                    <a:p>
                      <a:pPr algn="l" fontAlgn="ctr"/>
                      <a:r>
                        <a:rPr lang="ru-RU" sz="1400" b="1" i="1" u="none" strike="noStrike" dirty="0">
                          <a:solidFill>
                            <a:schemeClr val="tx1"/>
                          </a:solidFill>
                          <a:latin typeface="Times New Roman" pitchFamily="18" charset="0"/>
                          <a:cs typeface="Times New Roman" pitchFamily="18" charset="0"/>
                        </a:rPr>
                        <a:t>в том числе:</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chemeClr val="tx1"/>
                          </a:solidFill>
                          <a:latin typeface="Times New Roman" pitchFamily="18" charset="0"/>
                          <a:cs typeface="Times New Roman"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a:solidFill>
                            <a:schemeClr val="tx1"/>
                          </a:solidFill>
                          <a:latin typeface="Times New Roman" pitchFamily="18" charset="0"/>
                          <a:cs typeface="Times New Roman"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43526">
                <a:tc>
                  <a:txBody>
                    <a:bodyPr/>
                    <a:lstStyle/>
                    <a:p>
                      <a:pPr algn="l" fontAlgn="ctr"/>
                      <a:r>
                        <a:rPr lang="ru-RU" sz="1400" b="1" i="1" u="none" strike="noStrike">
                          <a:solidFill>
                            <a:schemeClr val="tx1"/>
                          </a:solidFill>
                          <a:latin typeface="Times New Roman" pitchFamily="18" charset="0"/>
                          <a:cs typeface="Times New Roman" pitchFamily="18" charset="0"/>
                        </a:rPr>
                        <a:t>общее образование</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235,4</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47,9</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57190">
                <a:tc>
                  <a:txBody>
                    <a:bodyPr/>
                    <a:lstStyle/>
                    <a:p>
                      <a:pPr algn="l" fontAlgn="ctr"/>
                      <a:r>
                        <a:rPr lang="ru-RU" sz="1400" b="1" i="1" u="none" strike="noStrike" dirty="0">
                          <a:solidFill>
                            <a:schemeClr val="tx1"/>
                          </a:solidFill>
                          <a:latin typeface="Times New Roman" pitchFamily="18" charset="0"/>
                          <a:cs typeface="Times New Roman" pitchFamily="18" charset="0"/>
                        </a:rPr>
                        <a:t>дошкольное образование</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178,3</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36,3</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57190">
                <a:tc>
                  <a:txBody>
                    <a:bodyPr/>
                    <a:lstStyle/>
                    <a:p>
                      <a:pPr algn="l" fontAlgn="ctr"/>
                      <a:r>
                        <a:rPr lang="ru-RU" sz="1400" b="1" i="1" u="none" strike="noStrike" dirty="0" smtClean="0">
                          <a:solidFill>
                            <a:schemeClr val="tx1"/>
                          </a:solidFill>
                          <a:latin typeface="Times New Roman" pitchFamily="18" charset="0"/>
                          <a:cs typeface="Times New Roman" pitchFamily="18" charset="0"/>
                        </a:rPr>
                        <a:t>дополнительное образование детей</a:t>
                      </a:r>
                      <a:endParaRPr lang="ru-RU" sz="1400" b="1" i="1" u="none" strike="noStrike" dirty="0">
                        <a:solidFill>
                          <a:schemeClr val="tx1"/>
                        </a:solidFill>
                        <a:latin typeface="Times New Roman" pitchFamily="18" charset="0"/>
                        <a:cs typeface="Times New Roman" pitchFamily="18" charset="0"/>
                      </a:endParaRP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48,4</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9,9</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543287">
                <a:tc>
                  <a:txBody>
                    <a:bodyPr/>
                    <a:lstStyle/>
                    <a:p>
                      <a:pPr algn="l" fontAlgn="ctr"/>
                      <a:r>
                        <a:rPr lang="ru-RU" sz="1400" b="1" i="1" u="none" strike="noStrike" dirty="0">
                          <a:solidFill>
                            <a:schemeClr val="tx1"/>
                          </a:solidFill>
                          <a:latin typeface="Times New Roman" pitchFamily="18" charset="0"/>
                          <a:cs typeface="Times New Roman" pitchFamily="18" charset="0"/>
                        </a:rPr>
                        <a:t>профессиональная подготовка, переподготовка и повышение квалификации</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kern="1200" dirty="0" smtClean="0">
                          <a:solidFill>
                            <a:schemeClr val="tx1"/>
                          </a:solidFill>
                          <a:latin typeface="Times New Roman" pitchFamily="18" charset="0"/>
                          <a:ea typeface="+mn-ea"/>
                          <a:cs typeface="Times New Roman" pitchFamily="18" charset="0"/>
                        </a:rPr>
                        <a:t>0,4</a:t>
                      </a:r>
                      <a:endParaRPr lang="ru-RU" sz="1400" b="1" i="1" u="none" strike="noStrike" kern="1200" dirty="0">
                        <a:solidFill>
                          <a:schemeClr val="tx1"/>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kern="1200" dirty="0" smtClean="0">
                          <a:solidFill>
                            <a:schemeClr val="tx1"/>
                          </a:solidFill>
                          <a:latin typeface="Times New Roman" pitchFamily="18" charset="0"/>
                          <a:ea typeface="+mn-ea"/>
                          <a:cs typeface="Times New Roman" pitchFamily="18" charset="0"/>
                        </a:rPr>
                        <a:t>0,1</a:t>
                      </a:r>
                      <a:endParaRPr lang="ru-RU" sz="1400" b="1" i="1" u="none" strike="noStrike" kern="1200" dirty="0">
                        <a:solidFill>
                          <a:schemeClr val="tx1"/>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08212">
                <a:tc>
                  <a:txBody>
                    <a:bodyPr/>
                    <a:lstStyle/>
                    <a:p>
                      <a:pPr algn="l" fontAlgn="ctr"/>
                      <a:r>
                        <a:rPr lang="ru-RU" sz="1400" b="1" i="1" u="none" strike="noStrike">
                          <a:solidFill>
                            <a:schemeClr val="tx1"/>
                          </a:solidFill>
                          <a:latin typeface="Times New Roman" pitchFamily="18" charset="0"/>
                          <a:cs typeface="Times New Roman" pitchFamily="18" charset="0"/>
                        </a:rPr>
                        <a:t>молодежная политика и оздоровление детей</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4,2</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0,8</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85407">
                <a:tc>
                  <a:txBody>
                    <a:bodyPr/>
                    <a:lstStyle/>
                    <a:p>
                      <a:pPr algn="l" fontAlgn="ctr"/>
                      <a:r>
                        <a:rPr lang="ru-RU" sz="1400" b="1" i="1" u="none" strike="noStrike" dirty="0">
                          <a:solidFill>
                            <a:schemeClr val="tx1"/>
                          </a:solidFill>
                          <a:latin typeface="Times New Roman" pitchFamily="18" charset="0"/>
                          <a:cs typeface="Times New Roman" pitchFamily="18" charset="0"/>
                        </a:rPr>
                        <a:t>другие вопросы в области образования</a:t>
                      </a:r>
                    </a:p>
                  </a:txBody>
                  <a:tcPr marL="7129" marR="7129" marT="71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24,4</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chemeClr val="tx1"/>
                          </a:solidFill>
                          <a:latin typeface="Times New Roman" pitchFamily="18" charset="0"/>
                          <a:cs typeface="Times New Roman" pitchFamily="18" charset="0"/>
                        </a:rPr>
                        <a:t>5,0</a:t>
                      </a:r>
                      <a:endParaRPr lang="ru-RU" sz="1400" b="1" i="1"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8" name="TextBox 7"/>
          <p:cNvSpPr txBox="1"/>
          <p:nvPr/>
        </p:nvSpPr>
        <p:spPr>
          <a:xfrm>
            <a:off x="428604" y="152400"/>
            <a:ext cx="6143668"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ОБРАЗОВАНИЕ</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604" y="642910"/>
            <a:ext cx="6143668" cy="523220"/>
          </a:xfrm>
          <a:prstGeom prst="rect">
            <a:avLst/>
          </a:prstGeom>
          <a:noFill/>
        </p:spPr>
        <p:txBody>
          <a:bodyPr wrap="square" rtlCol="0">
            <a:spAutoFit/>
          </a:bodyPr>
          <a:lstStyle/>
          <a:p>
            <a:pPr algn="ctr"/>
            <a:r>
              <a:rPr lang="ru-RU" sz="1400" b="1" dirty="0" smtClean="0">
                <a:latin typeface="Times New Roman" pitchFamily="18" charset="0"/>
                <a:cs typeface="Times New Roman" pitchFamily="18" charset="0"/>
              </a:rPr>
              <a:t>Объём расходов бюджета муниципального образования </a:t>
            </a:r>
            <a:br>
              <a:rPr lang="ru-RU" sz="1400" b="1" dirty="0" smtClean="0">
                <a:latin typeface="Times New Roman" pitchFamily="18" charset="0"/>
                <a:cs typeface="Times New Roman" pitchFamily="18" charset="0"/>
              </a:rPr>
            </a:br>
            <a:r>
              <a:rPr lang="ru-RU" sz="1400" b="1" dirty="0" err="1" smtClean="0">
                <a:latin typeface="Times New Roman" pitchFamily="18" charset="0"/>
                <a:cs typeface="Times New Roman" pitchFamily="18" charset="0"/>
              </a:rPr>
              <a:t>Щербиновский</a:t>
            </a:r>
            <a:r>
              <a:rPr lang="ru-RU" sz="1400" b="1" dirty="0" smtClean="0">
                <a:latin typeface="Times New Roman" pitchFamily="18" charset="0"/>
                <a:cs typeface="Times New Roman" pitchFamily="18" charset="0"/>
              </a:rPr>
              <a:t> район на здравоохранение</a:t>
            </a:r>
            <a:endParaRPr lang="ru-RU" sz="1400" b="1" dirty="0">
              <a:latin typeface="Times New Roman" pitchFamily="18" charset="0"/>
              <a:cs typeface="Times New Roman" pitchFamily="18" charset="0"/>
            </a:endParaRPr>
          </a:p>
        </p:txBody>
      </p:sp>
      <p:sp>
        <p:nvSpPr>
          <p:cNvPr id="4" name="TextBox 3"/>
          <p:cNvSpPr txBox="1"/>
          <p:nvPr/>
        </p:nvSpPr>
        <p:spPr>
          <a:xfrm>
            <a:off x="500042" y="142844"/>
            <a:ext cx="5929354"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ЗДРАВООХРАНЕНИЕ</a:t>
            </a:r>
            <a:endParaRPr lang="ru-RU" sz="2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269722513"/>
              </p:ext>
            </p:extLst>
          </p:nvPr>
        </p:nvGraphicFramePr>
        <p:xfrm>
          <a:off x="428604" y="1428728"/>
          <a:ext cx="6072230" cy="2071702"/>
        </p:xfrm>
        <a:graphic>
          <a:graphicData uri="http://schemas.openxmlformats.org/drawingml/2006/table">
            <a:tbl>
              <a:tblPr/>
              <a:tblGrid>
                <a:gridCol w="2047612"/>
                <a:gridCol w="1482754"/>
                <a:gridCol w="1200325"/>
                <a:gridCol w="1341539"/>
              </a:tblGrid>
              <a:tr h="357190">
                <a:tc row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Наименование </a:t>
                      </a:r>
                      <a:r>
                        <a:rPr lang="ru-RU" sz="1400" b="1" i="0" u="none" strike="noStrike" dirty="0">
                          <a:solidFill>
                            <a:srgbClr val="000000"/>
                          </a:solidFill>
                          <a:latin typeface="Times New Roman" pitchFamily="18" charset="0"/>
                          <a:cs typeface="Times New Roman" pitchFamily="18" charset="0"/>
                        </a:rPr>
                        <a:t>показателя</a:t>
                      </a: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3">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c hMerge="1">
                  <a:txBody>
                    <a:bodyPr/>
                    <a:lstStyle/>
                    <a:p>
                      <a:endParaRPr lang="ru-RU"/>
                    </a:p>
                  </a:txBody>
                  <a:tcPr/>
                </a:tc>
              </a:tr>
              <a:tr h="500066">
                <a:tc vMerge="1">
                  <a:txBody>
                    <a:bodyPr/>
                    <a:lstStyle/>
                    <a:p>
                      <a:endParaRPr lang="ru-RU"/>
                    </a:p>
                  </a:txBody>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млн.руб</a:t>
                      </a:r>
                      <a:r>
                        <a:rPr lang="ru-RU" sz="1400" b="1" i="0" u="none" strike="noStrike" dirty="0">
                          <a:solidFill>
                            <a:srgbClr val="000000"/>
                          </a:solidFill>
                          <a:latin typeface="Times New Roman" pitchFamily="18" charset="0"/>
                          <a:cs typeface="Times New Roman" pitchFamily="18" charset="0"/>
                        </a:rPr>
                        <a:t>.</a:t>
                      </a: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 в расходах </a:t>
                      </a:r>
                      <a:r>
                        <a:rPr lang="ru-RU" sz="1400" b="1" i="0" u="none" strike="noStrike" dirty="0" smtClean="0">
                          <a:solidFill>
                            <a:srgbClr val="000000"/>
                          </a:solidFill>
                          <a:latin typeface="Times New Roman" pitchFamily="18" charset="0"/>
                          <a:cs typeface="Times New Roman" pitchFamily="18" charset="0"/>
                        </a:rPr>
                        <a:t>соц. </a:t>
                      </a:r>
                      <a:r>
                        <a:rPr lang="ru-RU" sz="1400" b="1" i="0" u="none" strike="noStrike" dirty="0">
                          <a:solidFill>
                            <a:srgbClr val="000000"/>
                          </a:solidFill>
                          <a:latin typeface="Times New Roman" pitchFamily="18" charset="0"/>
                          <a:cs typeface="Times New Roman" pitchFamily="18" charset="0"/>
                        </a:rPr>
                        <a:t>сферы</a:t>
                      </a: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на 1 жителя, руб.</a:t>
                      </a: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571504">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социальную сферу</a:t>
                      </a: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610,3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1" i="0" u="none" strike="noStrike" kern="1200" dirty="0" smtClean="0">
                          <a:solidFill>
                            <a:srgbClr val="000000"/>
                          </a:solidFill>
                          <a:latin typeface="Times New Roman" pitchFamily="18" charset="0"/>
                          <a:ea typeface="+mn-ea"/>
                          <a:cs typeface="Times New Roman" pitchFamily="18" charset="0"/>
                        </a:rPr>
                        <a:t>17 180,9</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642942">
                <a:tc>
                  <a:txBody>
                    <a:bodyPr/>
                    <a:lstStyle/>
                    <a:p>
                      <a:pPr algn="l" fontAlgn="ctr"/>
                      <a:r>
                        <a:rPr lang="ru-RU" sz="1400" b="1" i="0" u="none" strike="noStrike" dirty="0" smtClean="0">
                          <a:solidFill>
                            <a:srgbClr val="000000"/>
                          </a:solidFill>
                          <a:latin typeface="Times New Roman" pitchFamily="18" charset="0"/>
                          <a:cs typeface="Times New Roman" pitchFamily="18" charset="0"/>
                        </a:rPr>
                        <a:t>Расходы </a:t>
                      </a:r>
                      <a:r>
                        <a:rPr lang="ru-RU" sz="1400" b="1" i="0" u="none" strike="noStrike" dirty="0">
                          <a:solidFill>
                            <a:srgbClr val="000000"/>
                          </a:solidFill>
                          <a:latin typeface="Times New Roman" pitchFamily="18" charset="0"/>
                          <a:cs typeface="Times New Roman" pitchFamily="18" charset="0"/>
                        </a:rPr>
                        <a:t>на </a:t>
                      </a:r>
                      <a:r>
                        <a:rPr lang="ru-RU" sz="1400" b="1" i="0" u="none" strike="noStrike" dirty="0" smtClean="0">
                          <a:solidFill>
                            <a:srgbClr val="000000"/>
                          </a:solidFill>
                          <a:latin typeface="Times New Roman" pitchFamily="18" charset="0"/>
                          <a:cs typeface="Times New Roman" pitchFamily="18" charset="0"/>
                        </a:rPr>
                        <a:t>здравоохранение</a:t>
                      </a:r>
                      <a:endParaRPr lang="ru-RU" sz="1400" b="1" i="0" u="none" strike="noStrike" dirty="0">
                        <a:solidFill>
                          <a:srgbClr val="000000"/>
                        </a:solidFill>
                        <a:latin typeface="Times New Roman" pitchFamily="18" charset="0"/>
                        <a:cs typeface="Times New Roman" pitchFamily="18" charset="0"/>
                      </a:endParaRPr>
                    </a:p>
                  </a:txBody>
                  <a:tcPr marL="6582" marR="6582" marT="6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40,7</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6,7</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1" i="0" u="none" strike="noStrike" kern="1200" dirty="0" smtClean="0">
                          <a:solidFill>
                            <a:srgbClr val="000000"/>
                          </a:solidFill>
                          <a:latin typeface="Times New Roman" pitchFamily="18" charset="0"/>
                          <a:ea typeface="+mn-ea"/>
                          <a:cs typeface="Times New Roman" pitchFamily="18" charset="0"/>
                        </a:rPr>
                        <a:t>1 145,8</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pic>
        <p:nvPicPr>
          <p:cNvPr id="9" name="Picture 2" descr="http://investmoscow.ru/media/1157/%D0%97%D0%B4%D1%80%D0%B0%D0%B2%D0%BE%D0%BE%D1%85%D1%80%D0%B0%D0%BD%D0%B5%D0%BD%D0%B8%D0%B5_cr.jpg"/>
          <p:cNvPicPr>
            <a:picLocks noChangeAspect="1" noChangeArrowheads="1"/>
          </p:cNvPicPr>
          <p:nvPr/>
        </p:nvPicPr>
        <p:blipFill>
          <a:blip r:embed="rId2"/>
          <a:srcRect/>
          <a:stretch>
            <a:fillRect/>
          </a:stretch>
        </p:blipFill>
        <p:spPr bwMode="auto">
          <a:xfrm>
            <a:off x="374664" y="4357686"/>
            <a:ext cx="6101932" cy="3714776"/>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42" y="827584"/>
            <a:ext cx="5929354" cy="584775"/>
          </a:xfrm>
          <a:prstGeom prst="rect">
            <a:avLst/>
          </a:prstGeom>
          <a:noFill/>
        </p:spPr>
        <p:txBody>
          <a:bodyPr wrap="square" rtlCol="0">
            <a:spAutoFit/>
          </a:bodyPr>
          <a:lstStyle/>
          <a:p>
            <a:pPr algn="ctr"/>
            <a:r>
              <a:rPr lang="ru-RU" sz="1400" b="1" dirty="0" smtClean="0">
                <a:latin typeface="Times New Roman" pitchFamily="18" charset="0"/>
                <a:cs typeface="Times New Roman" pitchFamily="18" charset="0"/>
              </a:rPr>
              <a:t>1. </a:t>
            </a:r>
            <a:r>
              <a:rPr lang="ru-RU" sz="1600" b="1" dirty="0" smtClean="0">
                <a:latin typeface="Times New Roman" pitchFamily="18" charset="0"/>
                <a:cs typeface="Times New Roman" pitchFamily="18" charset="0"/>
              </a:rPr>
              <a:t>Объём расходов бюджета муниципального образования </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 на социальную политику</a:t>
            </a:r>
            <a:endParaRPr lang="ru-RU" sz="1600" b="1" dirty="0">
              <a:latin typeface="Times New Roman" pitchFamily="18" charset="0"/>
              <a:cs typeface="Times New Roman" pitchFamily="18" charset="0"/>
            </a:endParaRPr>
          </a:p>
        </p:txBody>
      </p:sp>
      <p:sp>
        <p:nvSpPr>
          <p:cNvPr id="3" name="TextBox 2"/>
          <p:cNvSpPr txBox="1"/>
          <p:nvPr/>
        </p:nvSpPr>
        <p:spPr>
          <a:xfrm>
            <a:off x="571480" y="285720"/>
            <a:ext cx="5857916"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СОЦИАЛЬНАЯ ПОЛИТИКА</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4190356304"/>
              </p:ext>
            </p:extLst>
          </p:nvPr>
        </p:nvGraphicFramePr>
        <p:xfrm>
          <a:off x="571480" y="1643042"/>
          <a:ext cx="5929354" cy="1428760"/>
        </p:xfrm>
        <a:graphic>
          <a:graphicData uri="http://schemas.openxmlformats.org/drawingml/2006/table">
            <a:tbl>
              <a:tblPr/>
              <a:tblGrid>
                <a:gridCol w="2932442"/>
                <a:gridCol w="1097706"/>
                <a:gridCol w="1899206"/>
              </a:tblGrid>
              <a:tr h="329528">
                <a:tc rowSpan="2">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451676">
                <a:tc vMerge="1">
                  <a:txBody>
                    <a:bodyPr/>
                    <a:lstStyle/>
                    <a:p>
                      <a:endParaRPr lang="ru-RU"/>
                    </a:p>
                  </a:txBody>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млн.                         руб.</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 в расходах социальной сферы</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94344">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социальную сферу</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610,3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53212">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социальную политику</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43,3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7,1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5" name="TextBox 4"/>
          <p:cNvSpPr txBox="1"/>
          <p:nvPr/>
        </p:nvSpPr>
        <p:spPr>
          <a:xfrm>
            <a:off x="535761" y="3419872"/>
            <a:ext cx="5929354"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b="1" dirty="0" smtClean="0">
                <a:latin typeface="Times New Roman" pitchFamily="18" charset="0"/>
                <a:cs typeface="Times New Roman" pitchFamily="18" charset="0"/>
              </a:rPr>
              <a:t>2. Структура расходов бюджета муниципального образования </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 на социальную политику</a:t>
            </a:r>
            <a:endParaRPr lang="ru-RU" sz="1600" b="1" dirty="0">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2943117398"/>
              </p:ext>
            </p:extLst>
          </p:nvPr>
        </p:nvGraphicFramePr>
        <p:xfrm>
          <a:off x="571480" y="4286249"/>
          <a:ext cx="5929354" cy="3166071"/>
        </p:xfrm>
        <a:graphic>
          <a:graphicData uri="http://schemas.openxmlformats.org/drawingml/2006/table">
            <a:tbl>
              <a:tblPr/>
              <a:tblGrid>
                <a:gridCol w="3643338"/>
                <a:gridCol w="1000132"/>
                <a:gridCol w="1285884"/>
              </a:tblGrid>
              <a:tr h="327462">
                <a:tc rowSpan="2">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982388">
                <a:tc vMerge="1">
                  <a:txBody>
                    <a:bodyPr/>
                    <a:lstStyle/>
                    <a:p>
                      <a:endParaRPr lang="ru-RU"/>
                    </a:p>
                  </a:txBody>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млн.                         руб.</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 в              расходах на социальную политику</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88069">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социальную политику</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43,3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36618">
                <a:tc>
                  <a:txBody>
                    <a:bodyPr/>
                    <a:lstStyle/>
                    <a:p>
                      <a:pPr algn="l" fontAlgn="ctr"/>
                      <a:r>
                        <a:rPr lang="ru-RU" sz="1400" b="1" i="0" u="none" strike="noStrike">
                          <a:solidFill>
                            <a:srgbClr val="000000"/>
                          </a:solidFill>
                          <a:latin typeface="Times New Roman" pitchFamily="18" charset="0"/>
                          <a:cs typeface="Times New Roman" pitchFamily="18" charset="0"/>
                        </a:rPr>
                        <a:t>в т.ч. охрана семьи и детства</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34,4</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79,4</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36618">
                <a:tc>
                  <a:txBody>
                    <a:bodyPr/>
                    <a:lstStyle/>
                    <a:p>
                      <a:pPr algn="l" fontAlgn="ctr"/>
                      <a:r>
                        <a:rPr lang="ru-RU" sz="1400" b="1" i="0" u="none" strike="noStrike">
                          <a:solidFill>
                            <a:srgbClr val="000000"/>
                          </a:solidFill>
                          <a:latin typeface="Times New Roman" pitchFamily="18" charset="0"/>
                          <a:cs typeface="Times New Roman" pitchFamily="18" charset="0"/>
                        </a:rPr>
                        <a:t>пенсионное обеспечение</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6,1</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14,1</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94916">
                <a:tc>
                  <a:txBody>
                    <a:bodyPr/>
                    <a:lstStyle/>
                    <a:p>
                      <a:pPr algn="l" fontAlgn="ctr"/>
                      <a:r>
                        <a:rPr lang="ru-RU" sz="1400" b="1" i="0" u="none" strike="noStrike">
                          <a:solidFill>
                            <a:srgbClr val="000000"/>
                          </a:solidFill>
                          <a:latin typeface="Times New Roman" pitchFamily="18" charset="0"/>
                          <a:cs typeface="Times New Roman" pitchFamily="18" charset="0"/>
                        </a:rPr>
                        <a:t>другие вопросы в социальной политики</a:t>
                      </a:r>
                    </a:p>
                  </a:txBody>
                  <a:tcPr marL="7956" marR="7956" marT="7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2,8</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6,5</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7" name="Прямоугольник 6"/>
          <p:cNvSpPr/>
          <p:nvPr/>
        </p:nvSpPr>
        <p:spPr>
          <a:xfrm>
            <a:off x="428604" y="7668344"/>
            <a:ext cx="6215106" cy="1169551"/>
          </a:xfrm>
          <a:prstGeom prst="rect">
            <a:avLst/>
          </a:prstGeom>
        </p:spPr>
        <p:txBody>
          <a:bodyPr wrap="square">
            <a:spAutoFit/>
          </a:bodyPr>
          <a:lstStyle/>
          <a:p>
            <a:pPr indent="265113" algn="just"/>
            <a:r>
              <a:rPr lang="ru-RU" sz="1400" dirty="0" smtClean="0">
                <a:latin typeface="Times New Roman" pitchFamily="18" charset="0"/>
                <a:cs typeface="Times New Roman" pitchFamily="18" charset="0"/>
              </a:rPr>
              <a:t>Большая часть расходов на социальную политику финансируется путем делегирования  полномочий органам местного самоуправления (в том числе обеспечение выплаты компенсации части родительской платы, денежная выплата на содержание детей-сирот и детей оставшихся без попечения родителей).</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286124" y="214282"/>
            <a:ext cx="714380" cy="892422"/>
          </a:xfrm>
          <a:prstGeom prst="rect">
            <a:avLst/>
          </a:prstGeom>
          <a:noFill/>
          <a:ln w="9525">
            <a:noFill/>
            <a:miter lim="800000"/>
            <a:headEnd/>
            <a:tailEnd/>
          </a:ln>
          <a:effectLst/>
        </p:spPr>
      </p:pic>
      <p:sp>
        <p:nvSpPr>
          <p:cNvPr id="5" name="TextBox 4"/>
          <p:cNvSpPr txBox="1"/>
          <p:nvPr/>
        </p:nvSpPr>
        <p:spPr>
          <a:xfrm>
            <a:off x="571480" y="1357290"/>
            <a:ext cx="5929354" cy="461665"/>
          </a:xfrm>
          <a:prstGeom prst="rect">
            <a:avLst/>
          </a:prstGeom>
          <a:noFill/>
        </p:spPr>
        <p:txBody>
          <a:bodyPr wrap="square" rtlCol="0">
            <a:spAutoFit/>
          </a:bodyPr>
          <a:lstStyle/>
          <a:p>
            <a:pPr algn="ctr"/>
            <a:r>
              <a:rPr lang="ru-RU" sz="2400" dirty="0" smtClean="0">
                <a:solidFill>
                  <a:srgbClr val="FF0000"/>
                </a:solidFill>
                <a:effectLst>
                  <a:outerShdw blurRad="38100" dist="38100" dir="2700000" algn="tl">
                    <a:srgbClr val="000000">
                      <a:alpha val="43137"/>
                    </a:srgbClr>
                  </a:outerShdw>
                </a:effectLst>
              </a:rPr>
              <a:t>УВАЖАЕМЫЕ ЩЕРБИНОВЦЫ!</a:t>
            </a:r>
            <a:endParaRPr lang="ru-RU" sz="2400" dirty="0">
              <a:solidFill>
                <a:srgbClr val="FF0000"/>
              </a:solidFill>
              <a:effectLst>
                <a:outerShdw blurRad="38100" dist="38100" dir="2700000" algn="tl">
                  <a:srgbClr val="000000">
                    <a:alpha val="43137"/>
                  </a:srgbClr>
                </a:outerShdw>
              </a:effectLst>
            </a:endParaRPr>
          </a:p>
        </p:txBody>
      </p:sp>
      <p:sp>
        <p:nvSpPr>
          <p:cNvPr id="6" name="TextBox 5"/>
          <p:cNvSpPr txBox="1"/>
          <p:nvPr/>
        </p:nvSpPr>
        <p:spPr>
          <a:xfrm>
            <a:off x="357166" y="1857356"/>
            <a:ext cx="6286544" cy="1077218"/>
          </a:xfrm>
          <a:prstGeom prst="rect">
            <a:avLst/>
          </a:prstGeom>
          <a:noFill/>
        </p:spPr>
        <p:txBody>
          <a:bodyPr wrap="square" rtlCol="0">
            <a:spAutoFit/>
          </a:bodyPr>
          <a:lstStyle/>
          <a:p>
            <a:pPr indent="357188" algn="just"/>
            <a:r>
              <a:rPr lang="ru-RU" sz="1600" dirty="0" smtClean="0"/>
              <a:t>Предлагаем вашему вниманию издание, в котором кратко и доступно отражены основные параметры отчета об исполнении бюджета муниципального образования Щербиновский район за 2018 год.</a:t>
            </a:r>
            <a:endParaRPr lang="ru-RU" sz="1600" dirty="0"/>
          </a:p>
        </p:txBody>
      </p:sp>
      <p:sp>
        <p:nvSpPr>
          <p:cNvPr id="7" name="TextBox 6"/>
          <p:cNvSpPr txBox="1"/>
          <p:nvPr/>
        </p:nvSpPr>
        <p:spPr>
          <a:xfrm>
            <a:off x="357166" y="2714612"/>
            <a:ext cx="6286544" cy="1077218"/>
          </a:xfrm>
          <a:prstGeom prst="rect">
            <a:avLst/>
          </a:prstGeom>
          <a:noFill/>
        </p:spPr>
        <p:txBody>
          <a:bodyPr wrap="square" rtlCol="0">
            <a:spAutoFit/>
          </a:bodyPr>
          <a:lstStyle/>
          <a:p>
            <a:pPr indent="357188" algn="just"/>
            <a:r>
              <a:rPr lang="ru-RU" sz="1600" dirty="0" smtClean="0"/>
              <a:t>Бюджет для граждан – документ (аналитический материал), разрабатываемый и публикуемый в открытом доступе в целях предоставления гражданам актуальной информации о бюджете и отчёте о его исполнении.</a:t>
            </a:r>
            <a:endParaRPr lang="ru-RU" sz="1600" dirty="0"/>
          </a:p>
        </p:txBody>
      </p:sp>
      <p:sp>
        <p:nvSpPr>
          <p:cNvPr id="8" name="Номер слайда 7"/>
          <p:cNvSpPr>
            <a:spLocks noGrp="1"/>
          </p:cNvSpPr>
          <p:nvPr>
            <p:ph type="sldNum" sz="quarter" idx="12"/>
          </p:nvPr>
        </p:nvSpPr>
        <p:spPr/>
        <p:txBody>
          <a:bodyPr/>
          <a:lstStyle/>
          <a:p>
            <a:fld id="{31C0FCA9-1793-4C69-BD68-9BC384359158}" type="slidenum">
              <a:rPr lang="ru-RU" smtClean="0"/>
              <a:pPr/>
              <a:t>2</a:t>
            </a:fld>
            <a:endParaRPr lang="ru-RU"/>
          </a:p>
        </p:txBody>
      </p:sp>
      <p:sp>
        <p:nvSpPr>
          <p:cNvPr id="9" name="TextBox 8"/>
          <p:cNvSpPr txBox="1"/>
          <p:nvPr/>
        </p:nvSpPr>
        <p:spPr>
          <a:xfrm>
            <a:off x="428604" y="3857620"/>
            <a:ext cx="6215106" cy="369332"/>
          </a:xfrm>
          <a:prstGeom prst="rect">
            <a:avLst/>
          </a:prstGeom>
          <a:noFill/>
        </p:spPr>
        <p:txBody>
          <a:bodyPr wrap="square" rtlCol="0">
            <a:spAutoFit/>
          </a:bodyPr>
          <a:lstStyle/>
          <a:p>
            <a:pPr algn="ctr"/>
            <a:r>
              <a:rPr lang="ru-RU" dirty="0" smtClean="0">
                <a:effectLst>
                  <a:outerShdw blurRad="38100" dist="38100" dir="2700000" algn="tl">
                    <a:srgbClr val="000000">
                      <a:alpha val="43137"/>
                    </a:srgbClr>
                  </a:outerShdw>
                </a:effectLst>
              </a:rPr>
              <a:t>«Бюджет для граждан» отражает следующую информацию:</a:t>
            </a:r>
            <a:endParaRPr lang="ru-RU" dirty="0">
              <a:effectLst>
                <a:outerShdw blurRad="38100" dist="38100" dir="2700000" algn="tl">
                  <a:srgbClr val="000000">
                    <a:alpha val="43137"/>
                  </a:srgbClr>
                </a:outerShdw>
              </a:effectLst>
            </a:endParaRPr>
          </a:p>
        </p:txBody>
      </p:sp>
      <p:sp>
        <p:nvSpPr>
          <p:cNvPr id="10" name="TextBox 9"/>
          <p:cNvSpPr txBox="1"/>
          <p:nvPr/>
        </p:nvSpPr>
        <p:spPr>
          <a:xfrm>
            <a:off x="357142" y="4214810"/>
            <a:ext cx="6286568" cy="4031873"/>
          </a:xfrm>
          <a:prstGeom prst="rect">
            <a:avLst/>
          </a:prstGeom>
          <a:noFill/>
        </p:spPr>
        <p:txBody>
          <a:bodyPr wrap="square" rtlCol="0">
            <a:spAutoFit/>
          </a:bodyPr>
          <a:lstStyle/>
          <a:p>
            <a:pPr>
              <a:buFont typeface="Wingdings" pitchFamily="2" charset="2"/>
              <a:buChar char="Ø"/>
            </a:pPr>
            <a:r>
              <a:rPr lang="ru-RU" sz="1600" dirty="0" smtClean="0"/>
              <a:t> </a:t>
            </a:r>
            <a:r>
              <a:rPr lang="ru-RU" sz="1600" b="1" dirty="0" smtClean="0"/>
              <a:t>описание бюджетного процесса в доступной форме;</a:t>
            </a:r>
          </a:p>
          <a:p>
            <a:pPr>
              <a:buFont typeface="Wingdings" pitchFamily="2" charset="2"/>
              <a:buChar char="Ø"/>
            </a:pPr>
            <a:r>
              <a:rPr lang="ru-RU" sz="1600" b="1" dirty="0"/>
              <a:t> </a:t>
            </a:r>
            <a:r>
              <a:rPr lang="ru-RU" sz="1600" b="1" dirty="0" smtClean="0"/>
              <a:t>общие характеристики доходов и расходов бюджета;</a:t>
            </a:r>
          </a:p>
          <a:p>
            <a:pPr marL="185738" indent="-185738">
              <a:buFont typeface="Wingdings" pitchFamily="2" charset="2"/>
              <a:buChar char="Ø"/>
            </a:pPr>
            <a:r>
              <a:rPr lang="ru-RU" sz="1600" b="1" dirty="0" smtClean="0"/>
              <a:t>о доходах бюджета по группам и расходах по подразделам бюджетной классификации РФ.</a:t>
            </a:r>
          </a:p>
          <a:p>
            <a:pPr marL="185738" indent="-185738">
              <a:buFont typeface="Wingdings" pitchFamily="2" charset="2"/>
              <a:buChar char="Ø"/>
            </a:pPr>
            <a:endParaRPr lang="ru-RU" sz="1600" b="1" dirty="0" smtClean="0"/>
          </a:p>
          <a:p>
            <a:pPr marL="185738" indent="-185738" algn="just">
              <a:buFont typeface="Wingdings" pitchFamily="2" charset="2"/>
              <a:buChar char="Ø"/>
            </a:pPr>
            <a:r>
              <a:rPr lang="ru-RU" sz="1600" b="1" dirty="0" smtClean="0"/>
              <a:t>Основные данные финансового документа – годового отчета об исполнении бюджета муниципального образования Щербиновский район в 2018 году, изложены в форме, доступной для понимания не только профессиональным экономистам, но и самому широкому кругу читателей. </a:t>
            </a:r>
          </a:p>
          <a:p>
            <a:pPr marL="185738" indent="-185738" algn="just">
              <a:buFont typeface="Wingdings" pitchFamily="2" charset="2"/>
              <a:buChar char="Ø"/>
            </a:pPr>
            <a:r>
              <a:rPr lang="ru-RU" sz="1600" b="1" dirty="0" smtClean="0"/>
              <a:t>Изучение данного материала, дает возможность всем жителям </a:t>
            </a:r>
            <a:r>
              <a:rPr lang="ru-RU" sz="1600" b="1" dirty="0" err="1" smtClean="0"/>
              <a:t>Щербиновского</a:t>
            </a:r>
            <a:r>
              <a:rPr lang="ru-RU" sz="1600" b="1" dirty="0" smtClean="0"/>
              <a:t> района узнать, как наполняется доходная часть бюджета, как муниципалитет исполняет принятые обязательства, на какие цели и в каком объеме направляются бюджетные средства, сделать выводы об эффективности расходов бюджета муниципального образования </a:t>
            </a:r>
            <a:r>
              <a:rPr lang="ru-RU" sz="1600" b="1" dirty="0" err="1" smtClean="0"/>
              <a:t>Щербиновский</a:t>
            </a:r>
            <a:r>
              <a:rPr lang="ru-RU" sz="1600" b="1" dirty="0" smtClean="0"/>
              <a:t> район.</a:t>
            </a:r>
            <a:endParaRPr lang="ru-RU" sz="16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8" y="285720"/>
            <a:ext cx="5929354"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b="1" dirty="0" smtClean="0">
                <a:latin typeface="Times New Roman" pitchFamily="18" charset="0"/>
                <a:cs typeface="Times New Roman" pitchFamily="18" charset="0"/>
              </a:rPr>
              <a:t>Обеспечение жильё детей-сирот и детей,</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оставшихся без попечения родителей</a:t>
            </a:r>
          </a:p>
        </p:txBody>
      </p:sp>
      <p:graphicFrame>
        <p:nvGraphicFramePr>
          <p:cNvPr id="3" name="Таблица 2"/>
          <p:cNvGraphicFramePr>
            <a:graphicFrameLocks noGrp="1"/>
          </p:cNvGraphicFramePr>
          <p:nvPr>
            <p:extLst>
              <p:ext uri="{D42A27DB-BD31-4B8C-83A1-F6EECF244321}">
                <p14:modId xmlns:p14="http://schemas.microsoft.com/office/powerpoint/2010/main" val="990286912"/>
              </p:ext>
            </p:extLst>
          </p:nvPr>
        </p:nvGraphicFramePr>
        <p:xfrm>
          <a:off x="642918" y="1069403"/>
          <a:ext cx="5857916" cy="1679849"/>
        </p:xfrm>
        <a:graphic>
          <a:graphicData uri="http://schemas.openxmlformats.org/drawingml/2006/table">
            <a:tbl>
              <a:tblPr/>
              <a:tblGrid>
                <a:gridCol w="3104611"/>
                <a:gridCol w="705976"/>
                <a:gridCol w="776573"/>
                <a:gridCol w="705976"/>
                <a:gridCol w="564780"/>
              </a:tblGrid>
              <a:tr h="238151">
                <a:tc rowSpan="2">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2017 </a:t>
                      </a:r>
                      <a:r>
                        <a:rPr lang="ru-RU" sz="1400" b="1" i="0" u="none" strike="noStrike" dirty="0">
                          <a:solidFill>
                            <a:srgbClr val="000000"/>
                          </a:solidFill>
                          <a:latin typeface="Times New Roman" pitchFamily="18" charset="0"/>
                          <a:cs typeface="Times New Roman" pitchFamily="18" charset="0"/>
                        </a:rPr>
                        <a:t>г.</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398883">
                <a:tc vMerge="1">
                  <a:txBody>
                    <a:bodyPr/>
                    <a:lstStyle/>
                    <a:p>
                      <a:endParaRPr lang="ru-RU"/>
                    </a:p>
                  </a:txBody>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млн.  руб.</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чел.</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млн.                         руб.</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чел.</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1008174">
                <a:tc>
                  <a:txBody>
                    <a:bodyPr/>
                    <a:lstStyle/>
                    <a:p>
                      <a:pPr algn="ctr" fontAlgn="ctr"/>
                      <a:r>
                        <a:rPr lang="ru-RU" sz="1400" b="1" i="0" u="none" strike="noStrike" dirty="0">
                          <a:solidFill>
                            <a:srgbClr val="000000"/>
                          </a:solidFill>
                          <a:latin typeface="Times New Roman" pitchFamily="18" charset="0"/>
                          <a:cs typeface="Times New Roman" pitchFamily="18" charset="0"/>
                        </a:rPr>
                        <a:t>Обеспечение жильем детей-сирот и детей, оставшихся без попечения родителей</a:t>
                      </a: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4,8</a:t>
                      </a:r>
                      <a:endParaRPr lang="ru-RU" sz="1400" b="1" i="0" u="none" strike="noStrike" dirty="0">
                        <a:solidFill>
                          <a:srgbClr val="000000"/>
                        </a:solidFill>
                        <a:latin typeface="Times New Roman" pitchFamily="18" charset="0"/>
                        <a:cs typeface="Times New Roman" pitchFamily="18" charset="0"/>
                      </a:endParaRP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a:t>
                      </a:r>
                      <a:endParaRPr lang="ru-RU" sz="1400" b="1" i="0" u="none" strike="noStrike" dirty="0">
                        <a:solidFill>
                          <a:srgbClr val="000000"/>
                        </a:solidFill>
                        <a:latin typeface="Times New Roman" pitchFamily="18" charset="0"/>
                        <a:cs typeface="Times New Roman" pitchFamily="18" charset="0"/>
                      </a:endParaRP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5,8</a:t>
                      </a:r>
                      <a:endParaRPr lang="ru-RU" sz="1400" b="1" i="0" u="none" strike="noStrike" dirty="0">
                        <a:solidFill>
                          <a:srgbClr val="000000"/>
                        </a:solidFill>
                        <a:latin typeface="Times New Roman" pitchFamily="18" charset="0"/>
                        <a:cs typeface="Times New Roman" pitchFamily="18" charset="0"/>
                      </a:endParaRP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5</a:t>
                      </a:r>
                      <a:endParaRPr lang="ru-RU" sz="1400" b="1" i="0" u="none" strike="noStrike" dirty="0">
                        <a:solidFill>
                          <a:srgbClr val="000000"/>
                        </a:solidFill>
                        <a:latin typeface="Times New Roman" pitchFamily="18" charset="0"/>
                        <a:cs typeface="Times New Roman" pitchFamily="18" charset="0"/>
                      </a:endParaRPr>
                    </a:p>
                  </a:txBody>
                  <a:tcPr marL="6804" marR="6804" marT="68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4" name="TextBox 3"/>
          <p:cNvSpPr txBox="1"/>
          <p:nvPr/>
        </p:nvSpPr>
        <p:spPr>
          <a:xfrm>
            <a:off x="357166" y="3000364"/>
            <a:ext cx="6143668" cy="738664"/>
          </a:xfrm>
          <a:prstGeom prst="rect">
            <a:avLst/>
          </a:prstGeom>
          <a:noFill/>
        </p:spPr>
        <p:txBody>
          <a:bodyPr wrap="square" rtlCol="0">
            <a:spAutoFit/>
          </a:bodyPr>
          <a:lstStyle/>
          <a:p>
            <a:pPr indent="265113" algn="just"/>
            <a:r>
              <a:rPr lang="ru-RU" sz="1400" dirty="0" smtClean="0">
                <a:latin typeface="Times New Roman" pitchFamily="18" charset="0"/>
                <a:cs typeface="Times New Roman" pitchFamily="18" charset="0"/>
              </a:rPr>
              <a:t>В рамках краевой, государственной программ Краснодарского края на территории района за период 2017 - 2018 годы приобретено 9 квартир для детей-сирот и детей, оставшихся без попечения родителей. </a:t>
            </a:r>
          </a:p>
        </p:txBody>
      </p:sp>
      <p:pic>
        <p:nvPicPr>
          <p:cNvPr id="28673" name="Picture 1"/>
          <p:cNvPicPr>
            <a:picLocks noChangeAspect="1" noChangeArrowheads="1"/>
          </p:cNvPicPr>
          <p:nvPr/>
        </p:nvPicPr>
        <p:blipFill>
          <a:blip r:embed="rId2"/>
          <a:srcRect/>
          <a:stretch>
            <a:fillRect/>
          </a:stretch>
        </p:blipFill>
        <p:spPr bwMode="auto">
          <a:xfrm>
            <a:off x="3786190" y="4286248"/>
            <a:ext cx="2881316" cy="3842715"/>
          </a:xfrm>
          <a:prstGeom prst="rect">
            <a:avLst/>
          </a:prstGeom>
          <a:noFill/>
          <a:ln w="9525">
            <a:noFill/>
            <a:miter lim="800000"/>
            <a:headEnd/>
            <a:tailEnd/>
          </a:ln>
          <a:effectLst/>
        </p:spPr>
      </p:pic>
      <p:pic>
        <p:nvPicPr>
          <p:cNvPr id="28674" name="Picture 2"/>
          <p:cNvPicPr>
            <a:picLocks noChangeAspect="1" noChangeArrowheads="1"/>
          </p:cNvPicPr>
          <p:nvPr/>
        </p:nvPicPr>
        <p:blipFill>
          <a:blip r:embed="rId3"/>
          <a:srcRect/>
          <a:stretch>
            <a:fillRect/>
          </a:stretch>
        </p:blipFill>
        <p:spPr bwMode="auto">
          <a:xfrm>
            <a:off x="142852" y="4286248"/>
            <a:ext cx="3524275" cy="26432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80" y="500034"/>
            <a:ext cx="600079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1600" b="1" dirty="0" smtClean="0">
                <a:latin typeface="Times New Roman" pitchFamily="18" charset="0"/>
                <a:cs typeface="Times New Roman" pitchFamily="18" charset="0"/>
              </a:rPr>
              <a:t>1. Объём расходов бюджета муниципального образования </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 на культуру</a:t>
            </a:r>
            <a:endParaRPr lang="ru-RU" sz="1600" b="1" dirty="0">
              <a:latin typeface="Times New Roman" pitchFamily="18" charset="0"/>
              <a:cs typeface="Times New Roman" pitchFamily="18" charset="0"/>
            </a:endParaRPr>
          </a:p>
        </p:txBody>
      </p:sp>
      <p:sp>
        <p:nvSpPr>
          <p:cNvPr id="3" name="TextBox 2"/>
          <p:cNvSpPr txBox="1"/>
          <p:nvPr/>
        </p:nvSpPr>
        <p:spPr>
          <a:xfrm>
            <a:off x="571480" y="142844"/>
            <a:ext cx="6000792" cy="40011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КУЛЬТУРА</a:t>
            </a:r>
            <a:endParaRPr lang="ru-RU" sz="2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714186209"/>
              </p:ext>
            </p:extLst>
          </p:nvPr>
        </p:nvGraphicFramePr>
        <p:xfrm>
          <a:off x="571480" y="1121969"/>
          <a:ext cx="6000792" cy="1363444"/>
        </p:xfrm>
        <a:graphic>
          <a:graphicData uri="http://schemas.openxmlformats.org/drawingml/2006/table">
            <a:tbl>
              <a:tblPr/>
              <a:tblGrid>
                <a:gridCol w="4000528"/>
                <a:gridCol w="785818"/>
                <a:gridCol w="1214446"/>
              </a:tblGrid>
              <a:tr h="293581">
                <a:tc rowSpan="2">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454237">
                <a:tc vMerge="1">
                  <a:txBody>
                    <a:bodyPr/>
                    <a:lstStyle/>
                    <a:p>
                      <a:endParaRPr lang="ru-RU"/>
                    </a:p>
                  </a:txBody>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млн.руб.</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 </a:t>
                      </a:r>
                      <a:r>
                        <a:rPr lang="ru-RU" sz="1200" b="1" i="0" u="none" strike="noStrike" dirty="0" smtClean="0">
                          <a:solidFill>
                            <a:srgbClr val="000000"/>
                          </a:solidFill>
                          <a:latin typeface="Times New Roman" pitchFamily="18" charset="0"/>
                          <a:cs typeface="Times New Roman" pitchFamily="18" charset="0"/>
                        </a:rPr>
                        <a:t>в расходах </a:t>
                      </a:r>
                      <a:r>
                        <a:rPr lang="ru-RU" sz="1200" b="1" i="0" u="none" strike="noStrike" dirty="0">
                          <a:solidFill>
                            <a:srgbClr val="000000"/>
                          </a:solidFill>
                          <a:latin typeface="Times New Roman" pitchFamily="18" charset="0"/>
                          <a:cs typeface="Times New Roman" pitchFamily="18" charset="0"/>
                        </a:rPr>
                        <a:t>соц.  сферы</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44759">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социальную сферу</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610,3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70867">
                <a:tc>
                  <a:txBody>
                    <a:bodyPr/>
                    <a:lstStyle/>
                    <a:p>
                      <a:pPr algn="l" fontAlgn="ctr"/>
                      <a:r>
                        <a:rPr lang="ru-RU" sz="1400" b="1" i="0" u="none" strike="noStrike">
                          <a:solidFill>
                            <a:srgbClr val="000000"/>
                          </a:solidFill>
                          <a:latin typeface="Times New Roman" pitchFamily="18" charset="0"/>
                          <a:cs typeface="Times New Roman" pitchFamily="18" charset="0"/>
                        </a:rPr>
                        <a:t>Расходы на культуру</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10,5</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1,7</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5" name="TextBox 4"/>
          <p:cNvSpPr txBox="1"/>
          <p:nvPr/>
        </p:nvSpPr>
        <p:spPr>
          <a:xfrm>
            <a:off x="571480" y="2714612"/>
            <a:ext cx="600079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1600" b="1" dirty="0" smtClean="0">
                <a:latin typeface="Times New Roman" pitchFamily="18" charset="0"/>
                <a:cs typeface="Times New Roman" pitchFamily="18" charset="0"/>
              </a:rPr>
              <a:t>2. Структура расходов бюджета муниципального образования </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 на культуру</a:t>
            </a:r>
            <a:endParaRPr lang="ru-RU" sz="1600" b="1" dirty="0">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841476870"/>
              </p:ext>
            </p:extLst>
          </p:nvPr>
        </p:nvGraphicFramePr>
        <p:xfrm>
          <a:off x="571480" y="3286116"/>
          <a:ext cx="6000792" cy="1615202"/>
        </p:xfrm>
        <a:graphic>
          <a:graphicData uri="http://schemas.openxmlformats.org/drawingml/2006/table">
            <a:tbl>
              <a:tblPr/>
              <a:tblGrid>
                <a:gridCol w="4000528"/>
                <a:gridCol w="785818"/>
                <a:gridCol w="1214446"/>
              </a:tblGrid>
              <a:tr h="268022">
                <a:tc rowSpan="2">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374920">
                <a:tc vMerge="1">
                  <a:txBody>
                    <a:bodyPr/>
                    <a:lstStyle/>
                    <a:p>
                      <a:endParaRPr lang="ru-RU"/>
                    </a:p>
                  </a:txBody>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млн.руб.</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 в </a:t>
                      </a:r>
                      <a:r>
                        <a:rPr lang="ru-RU" sz="1200" b="1" i="0" u="none" strike="noStrike" dirty="0" smtClean="0">
                          <a:solidFill>
                            <a:srgbClr val="000000"/>
                          </a:solidFill>
                          <a:latin typeface="Times New Roman" pitchFamily="18" charset="0"/>
                          <a:cs typeface="Times New Roman" pitchFamily="18" charset="0"/>
                        </a:rPr>
                        <a:t>расходах </a:t>
                      </a:r>
                      <a:r>
                        <a:rPr lang="ru-RU" sz="1200" b="1" i="0" u="none" strike="noStrike" dirty="0">
                          <a:solidFill>
                            <a:srgbClr val="000000"/>
                          </a:solidFill>
                          <a:latin typeface="Times New Roman" pitchFamily="18" charset="0"/>
                          <a:cs typeface="Times New Roman" pitchFamily="18" charset="0"/>
                        </a:rPr>
                        <a:t>на культуру</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2285">
                <a:tc>
                  <a:txBody>
                    <a:bodyPr/>
                    <a:lstStyle/>
                    <a:p>
                      <a:pPr algn="l" fontAlgn="ctr"/>
                      <a:r>
                        <a:rPr lang="ru-RU" sz="1400" b="1" i="0" u="none" strike="noStrike">
                          <a:solidFill>
                            <a:srgbClr val="000000"/>
                          </a:solidFill>
                          <a:latin typeface="Times New Roman" pitchFamily="18" charset="0"/>
                          <a:cs typeface="Times New Roman" pitchFamily="18" charset="0"/>
                        </a:rPr>
                        <a:t>Расходы на культуру</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10,5</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82095">
                <a:tc>
                  <a:txBody>
                    <a:bodyPr/>
                    <a:lstStyle/>
                    <a:p>
                      <a:pPr algn="l" fontAlgn="ctr"/>
                      <a:r>
                        <a:rPr lang="ru-RU" sz="1400" b="1" i="0" u="none" strike="noStrike" dirty="0">
                          <a:solidFill>
                            <a:srgbClr val="000000"/>
                          </a:solidFill>
                          <a:latin typeface="Times New Roman" pitchFamily="18" charset="0"/>
                          <a:cs typeface="Times New Roman" pitchFamily="18" charset="0"/>
                        </a:rPr>
                        <a:t>в </a:t>
                      </a:r>
                      <a:r>
                        <a:rPr lang="ru-RU" sz="1400" b="1" i="0" u="none" strike="noStrike" dirty="0" smtClean="0">
                          <a:solidFill>
                            <a:srgbClr val="000000"/>
                          </a:solidFill>
                          <a:latin typeface="Times New Roman" pitchFamily="18" charset="0"/>
                          <a:cs typeface="Times New Roman" pitchFamily="18" charset="0"/>
                        </a:rPr>
                        <a:t>т.ч</a:t>
                      </a:r>
                      <a:r>
                        <a:rPr lang="ru-RU" sz="1400" b="1" i="0" u="none" strike="noStrike" dirty="0">
                          <a:solidFill>
                            <a:srgbClr val="000000"/>
                          </a:solidFill>
                          <a:latin typeface="Times New Roman" pitchFamily="18" charset="0"/>
                          <a:cs typeface="Times New Roman" pitchFamily="18" charset="0"/>
                        </a:rPr>
                        <a:t>. </a:t>
                      </a:r>
                      <a:r>
                        <a:rPr lang="ru-RU" sz="1400" b="1" i="1" u="none" strike="noStrike" dirty="0" smtClean="0">
                          <a:solidFill>
                            <a:srgbClr val="000000"/>
                          </a:solidFill>
                          <a:latin typeface="Times New Roman" pitchFamily="18" charset="0"/>
                          <a:cs typeface="Times New Roman" pitchFamily="18" charset="0"/>
                        </a:rPr>
                        <a:t>учреждения культуры и мероприятия в сфере </a:t>
                      </a:r>
                      <a:r>
                        <a:rPr lang="ru-RU" sz="1400" b="1" i="1" u="none" strike="noStrike" dirty="0">
                          <a:solidFill>
                            <a:srgbClr val="000000"/>
                          </a:solidFill>
                          <a:latin typeface="Times New Roman" pitchFamily="18" charset="0"/>
                          <a:cs typeface="Times New Roman" pitchFamily="18" charset="0"/>
                        </a:rPr>
                        <a:t>культуры</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9,3</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88,6</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57880">
                <a:tc>
                  <a:txBody>
                    <a:bodyPr/>
                    <a:lstStyle/>
                    <a:p>
                      <a:pPr algn="l" fontAlgn="ctr"/>
                      <a:r>
                        <a:rPr lang="ru-RU" sz="1400" b="1" i="1" u="none" strike="noStrike" dirty="0">
                          <a:solidFill>
                            <a:srgbClr val="000000"/>
                          </a:solidFill>
                          <a:latin typeface="Times New Roman" pitchFamily="18" charset="0"/>
                          <a:cs typeface="Times New Roman" pitchFamily="18" charset="0"/>
                        </a:rPr>
                        <a:t>другие вопросы в области культуры</a:t>
                      </a:r>
                    </a:p>
                  </a:txBody>
                  <a:tcPr marL="8012" marR="8012" marT="8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1,2</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1" u="none" strike="noStrike" dirty="0" smtClean="0">
                          <a:solidFill>
                            <a:srgbClr val="000000"/>
                          </a:solidFill>
                          <a:latin typeface="Times New Roman" pitchFamily="18" charset="0"/>
                          <a:cs typeface="Times New Roman" pitchFamily="18" charset="0"/>
                        </a:rPr>
                        <a:t>11,4</a:t>
                      </a:r>
                      <a:endParaRPr lang="ru-RU" sz="1400" b="1"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pic>
        <p:nvPicPr>
          <p:cNvPr id="1026" name="Picture 2"/>
          <p:cNvPicPr>
            <a:picLocks noChangeAspect="1" noChangeArrowheads="1"/>
          </p:cNvPicPr>
          <p:nvPr/>
        </p:nvPicPr>
        <p:blipFill>
          <a:blip r:embed="rId2"/>
          <a:srcRect/>
          <a:stretch>
            <a:fillRect/>
          </a:stretch>
        </p:blipFill>
        <p:spPr bwMode="auto">
          <a:xfrm>
            <a:off x="500042" y="5064208"/>
            <a:ext cx="6072230" cy="39316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80" y="571472"/>
            <a:ext cx="6000792" cy="58477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ru-RU" sz="1600" b="1" dirty="0" smtClean="0">
                <a:solidFill>
                  <a:schemeClr val="tx1"/>
                </a:solidFill>
                <a:latin typeface="Times New Roman" pitchFamily="18" charset="0"/>
                <a:cs typeface="Times New Roman" pitchFamily="18" charset="0"/>
              </a:rPr>
              <a:t>1. Объём расходов бюджета муниципального образования </a:t>
            </a:r>
            <a:br>
              <a:rPr lang="ru-RU" sz="1600" b="1" dirty="0" smtClean="0">
                <a:solidFill>
                  <a:schemeClr val="tx1"/>
                </a:solidFill>
                <a:latin typeface="Times New Roman" pitchFamily="18" charset="0"/>
                <a:cs typeface="Times New Roman" pitchFamily="18" charset="0"/>
              </a:rPr>
            </a:br>
            <a:r>
              <a:rPr lang="ru-RU" sz="1600" b="1" dirty="0" err="1" smtClean="0">
                <a:solidFill>
                  <a:schemeClr val="tx1"/>
                </a:solidFill>
                <a:latin typeface="Times New Roman" pitchFamily="18" charset="0"/>
                <a:cs typeface="Times New Roman" pitchFamily="18" charset="0"/>
              </a:rPr>
              <a:t>Щербиновский</a:t>
            </a:r>
            <a:r>
              <a:rPr lang="ru-RU" sz="1600" b="1" dirty="0" smtClean="0">
                <a:solidFill>
                  <a:schemeClr val="tx1"/>
                </a:solidFill>
                <a:latin typeface="Times New Roman" pitchFamily="18" charset="0"/>
                <a:cs typeface="Times New Roman" pitchFamily="18" charset="0"/>
              </a:rPr>
              <a:t> район на физическую культуру и спорт</a:t>
            </a:r>
            <a:endParaRPr lang="ru-RU" sz="1600" b="1" dirty="0">
              <a:solidFill>
                <a:schemeClr val="tx1"/>
              </a:solidFill>
              <a:latin typeface="Times New Roman" pitchFamily="18" charset="0"/>
              <a:cs typeface="Times New Roman" pitchFamily="18" charset="0"/>
            </a:endParaRPr>
          </a:p>
        </p:txBody>
      </p:sp>
      <p:sp>
        <p:nvSpPr>
          <p:cNvPr id="3" name="TextBox 2"/>
          <p:cNvSpPr txBox="1"/>
          <p:nvPr/>
        </p:nvSpPr>
        <p:spPr>
          <a:xfrm>
            <a:off x="571480" y="142844"/>
            <a:ext cx="6000792"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ФИЗИЧЕСКАЯ КУЛЬТУРА И СПОРТ</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832118855"/>
              </p:ext>
            </p:extLst>
          </p:nvPr>
        </p:nvGraphicFramePr>
        <p:xfrm>
          <a:off x="571480" y="1214413"/>
          <a:ext cx="5929354" cy="2714642"/>
        </p:xfrm>
        <a:graphic>
          <a:graphicData uri="http://schemas.openxmlformats.org/drawingml/2006/table">
            <a:tbl>
              <a:tblPr/>
              <a:tblGrid>
                <a:gridCol w="3000396"/>
                <a:gridCol w="785818"/>
                <a:gridCol w="1000132"/>
                <a:gridCol w="1143008"/>
              </a:tblGrid>
              <a:tr h="346111">
                <a:tc row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Наименование </a:t>
                      </a:r>
                      <a:r>
                        <a:rPr lang="ru-RU" sz="1400" b="1" i="0" u="none" strike="noStrike" dirty="0">
                          <a:solidFill>
                            <a:srgbClr val="000000"/>
                          </a:solidFill>
                          <a:latin typeface="Times New Roman" pitchFamily="18" charset="0"/>
                          <a:cs typeface="Times New Roman" pitchFamily="18" charset="0"/>
                        </a:rPr>
                        <a:t>показателя</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3">
                  <a:txBody>
                    <a:bodyPr/>
                    <a:lstStyle/>
                    <a:p>
                      <a:pPr algn="ctr" fontAlgn="ctr"/>
                      <a:r>
                        <a:rPr lang="ru-RU" sz="1200" b="1" i="0" u="none" strike="noStrike" dirty="0" smtClean="0">
                          <a:solidFill>
                            <a:srgbClr val="000000"/>
                          </a:solidFill>
                          <a:latin typeface="Times New Roman" pitchFamily="18" charset="0"/>
                          <a:cs typeface="Times New Roman" pitchFamily="18" charset="0"/>
                        </a:rPr>
                        <a:t>2018 </a:t>
                      </a:r>
                      <a:r>
                        <a:rPr lang="ru-RU" sz="1200" b="1" i="0" u="none" strike="noStrike" dirty="0">
                          <a:solidFill>
                            <a:srgbClr val="000000"/>
                          </a:solidFill>
                          <a:latin typeface="Times New Roman" pitchFamily="18" charset="0"/>
                          <a:cs typeface="Times New Roman" pitchFamily="18" charset="0"/>
                        </a:rPr>
                        <a:t>год</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c hMerge="1">
                  <a:txBody>
                    <a:bodyPr/>
                    <a:lstStyle/>
                    <a:p>
                      <a:endParaRPr lang="ru-RU"/>
                    </a:p>
                  </a:txBody>
                  <a:tcPr/>
                </a:tc>
              </a:tr>
              <a:tr h="389377">
                <a:tc vMerge="1">
                  <a:txBody>
                    <a:bodyPr/>
                    <a:lstStyle/>
                    <a:p>
                      <a:endParaRPr lang="ru-RU"/>
                    </a:p>
                  </a:txBody>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млн.  руб.</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 в </a:t>
                      </a:r>
                      <a:r>
                        <a:rPr lang="ru-RU" sz="1200" b="1" i="0" u="none" strike="noStrike" dirty="0" smtClean="0">
                          <a:solidFill>
                            <a:srgbClr val="000000"/>
                          </a:solidFill>
                          <a:latin typeface="Times New Roman" pitchFamily="18" charset="0"/>
                          <a:cs typeface="Times New Roman" pitchFamily="18" charset="0"/>
                        </a:rPr>
                        <a:t>расходах </a:t>
                      </a:r>
                    </a:p>
                    <a:p>
                      <a:pPr algn="ctr" fontAlgn="ctr"/>
                      <a:r>
                        <a:rPr lang="ru-RU" sz="1200" b="1" i="0" u="none" strike="noStrike" dirty="0" smtClean="0">
                          <a:solidFill>
                            <a:srgbClr val="000000"/>
                          </a:solidFill>
                          <a:latin typeface="Times New Roman" pitchFamily="18" charset="0"/>
                          <a:cs typeface="Times New Roman" pitchFamily="18" charset="0"/>
                        </a:rPr>
                        <a:t>соц</a:t>
                      </a:r>
                      <a:r>
                        <a:rPr lang="ru-RU" sz="1200" b="1" i="0" u="none" strike="noStrike" dirty="0">
                          <a:solidFill>
                            <a:srgbClr val="000000"/>
                          </a:solidFill>
                          <a:latin typeface="Times New Roman" pitchFamily="18" charset="0"/>
                          <a:cs typeface="Times New Roman" pitchFamily="18" charset="0"/>
                        </a:rPr>
                        <a:t>. </a:t>
                      </a:r>
                      <a:r>
                        <a:rPr lang="ru-RU" sz="1200" b="1" i="0" u="none" strike="noStrike" dirty="0" smtClean="0">
                          <a:solidFill>
                            <a:srgbClr val="000000"/>
                          </a:solidFill>
                          <a:latin typeface="Times New Roman" pitchFamily="18" charset="0"/>
                          <a:cs typeface="Times New Roman" pitchFamily="18" charset="0"/>
                        </a:rPr>
                        <a:t>сферы</a:t>
                      </a:r>
                      <a:endParaRPr lang="ru-RU" sz="1200" b="1" i="0" u="none" strike="noStrike" dirty="0">
                        <a:solidFill>
                          <a:srgbClr val="000000"/>
                        </a:solidFill>
                        <a:latin typeface="Times New Roman" pitchFamily="18" charset="0"/>
                        <a:cs typeface="Times New Roman" pitchFamily="18" charset="0"/>
                      </a:endParaRP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на 1 жителя, руб.</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01175">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социальную сферу</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5">
                        <a:lumMod val="40000"/>
                        <a:lumOff val="60000"/>
                      </a:schemeClr>
                    </a:solidFill>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610,3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5">
                        <a:lumMod val="40000"/>
                        <a:lumOff val="60000"/>
                      </a:schemeClr>
                    </a:solidFill>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100,0</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5">
                        <a:lumMod val="40000"/>
                        <a:lumOff val="60000"/>
                      </a:schemeClr>
                    </a:solidFill>
                  </a:tcPr>
                </a:tc>
                <a:tc>
                  <a:txBody>
                    <a:bodyPr/>
                    <a:lstStyle/>
                    <a:p>
                      <a:pPr algn="ctr" fontAlgn="b"/>
                      <a:r>
                        <a:rPr lang="ru-RU" sz="1400" b="1" i="0" u="none" strike="noStrike" dirty="0" smtClean="0">
                          <a:solidFill>
                            <a:srgbClr val="000000"/>
                          </a:solidFill>
                          <a:latin typeface="Times New Roman" pitchFamily="18" charset="0"/>
                          <a:cs typeface="Times New Roman" pitchFamily="18" charset="0"/>
                        </a:rPr>
                        <a:t>17 180,9</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5">
                        <a:lumMod val="40000"/>
                        <a:lumOff val="60000"/>
                      </a:schemeClr>
                    </a:solidFill>
                  </a:tcPr>
                </a:tc>
              </a:tr>
              <a:tr h="468038">
                <a:tc>
                  <a:txBody>
                    <a:bodyPr/>
                    <a:lstStyle/>
                    <a:p>
                      <a:pPr algn="l" fontAlgn="ctr"/>
                      <a:r>
                        <a:rPr lang="ru-RU" sz="1400" b="1" i="0" u="none" strike="noStrike" dirty="0" smtClean="0">
                          <a:solidFill>
                            <a:srgbClr val="000000"/>
                          </a:solidFill>
                          <a:latin typeface="Times New Roman" pitchFamily="18" charset="0"/>
                          <a:cs typeface="Times New Roman" pitchFamily="18" charset="0"/>
                        </a:rPr>
                        <a:t>Расходы </a:t>
                      </a:r>
                      <a:r>
                        <a:rPr lang="ru-RU" sz="1400" b="1" i="0" u="none" strike="noStrike" dirty="0">
                          <a:solidFill>
                            <a:srgbClr val="000000"/>
                          </a:solidFill>
                          <a:latin typeface="Times New Roman" pitchFamily="18" charset="0"/>
                          <a:cs typeface="Times New Roman" pitchFamily="18" charset="0"/>
                        </a:rPr>
                        <a:t>на физическую культуру и </a:t>
                      </a:r>
                      <a:r>
                        <a:rPr lang="ru-RU" sz="1400" b="1" i="0" u="none" strike="noStrike" dirty="0" smtClean="0">
                          <a:solidFill>
                            <a:srgbClr val="000000"/>
                          </a:solidFill>
                          <a:latin typeface="Times New Roman" pitchFamily="18" charset="0"/>
                          <a:cs typeface="Times New Roman" pitchFamily="18" charset="0"/>
                        </a:rPr>
                        <a:t>спорт, из них</a:t>
                      </a:r>
                      <a:endParaRPr lang="ru-RU" sz="1400" b="1" i="0" u="none" strike="noStrike" dirty="0">
                        <a:solidFill>
                          <a:srgbClr val="000000"/>
                        </a:solidFill>
                        <a:latin typeface="Times New Roman" pitchFamily="18" charset="0"/>
                        <a:cs typeface="Times New Roman" pitchFamily="18" charset="0"/>
                      </a:endParaRP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8BE1FF"/>
                    </a:solidFill>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24,7</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8BE1FF"/>
                    </a:solidFill>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4,0</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8BE1FF"/>
                    </a:solidFill>
                  </a:tcPr>
                </a:tc>
                <a:tc>
                  <a:txBody>
                    <a:bodyPr/>
                    <a:lstStyle/>
                    <a:p>
                      <a:pPr algn="ctr" fontAlgn="b"/>
                      <a:r>
                        <a:rPr lang="ru-RU" sz="1400" b="1" i="0" u="none" strike="noStrike" dirty="0" smtClean="0">
                          <a:solidFill>
                            <a:srgbClr val="000000"/>
                          </a:solidFill>
                          <a:latin typeface="Times New Roman" pitchFamily="18" charset="0"/>
                          <a:cs typeface="Times New Roman" pitchFamily="18" charset="0"/>
                        </a:rPr>
                        <a:t>695,3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8BE1FF"/>
                    </a:solidFill>
                  </a:tcPr>
                </a:tc>
              </a:tr>
              <a:tr h="334313">
                <a:tc>
                  <a:txBody>
                    <a:bodyPr/>
                    <a:lstStyle/>
                    <a:p>
                      <a:pPr algn="l" fontAlgn="b"/>
                      <a:r>
                        <a:rPr lang="ru-RU" sz="1400" b="0" i="1" u="none" strike="noStrike" dirty="0">
                          <a:solidFill>
                            <a:srgbClr val="000000"/>
                          </a:solidFill>
                          <a:latin typeface="Times New Roman" pitchFamily="18" charset="0"/>
                          <a:cs typeface="Times New Roman" pitchFamily="18" charset="0"/>
                        </a:rPr>
                        <a:t>физическая культура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0" i="1" u="none" strike="noStrike" dirty="0" smtClean="0">
                          <a:solidFill>
                            <a:srgbClr val="000000"/>
                          </a:solidFill>
                          <a:latin typeface="Times New Roman" pitchFamily="18" charset="0"/>
                          <a:cs typeface="Times New Roman" pitchFamily="18" charset="0"/>
                        </a:rPr>
                        <a:t>2,9</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11,7</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0" i="0" u="none" strike="noStrike" dirty="0" smtClean="0">
                          <a:solidFill>
                            <a:srgbClr val="000000"/>
                          </a:solidFill>
                          <a:latin typeface="Times New Roman" pitchFamily="18" charset="0"/>
                          <a:cs typeface="Times New Roman" pitchFamily="18" charset="0"/>
                        </a:rPr>
                        <a:t>81,6</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4313">
                <a:tc>
                  <a:txBody>
                    <a:bodyPr/>
                    <a:lstStyle/>
                    <a:p>
                      <a:pPr algn="l" fontAlgn="b"/>
                      <a:r>
                        <a:rPr lang="ru-RU" sz="1400" b="0" i="1" u="none" strike="noStrike" dirty="0">
                          <a:solidFill>
                            <a:srgbClr val="000000"/>
                          </a:solidFill>
                          <a:latin typeface="Times New Roman" pitchFamily="18" charset="0"/>
                          <a:cs typeface="Times New Roman" pitchFamily="18" charset="0"/>
                        </a:rPr>
                        <a:t>массовый спорт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0" i="1" u="none" strike="noStrike" dirty="0" smtClean="0">
                          <a:solidFill>
                            <a:srgbClr val="000000"/>
                          </a:solidFill>
                          <a:latin typeface="Times New Roman" pitchFamily="18" charset="0"/>
                          <a:cs typeface="Times New Roman" pitchFamily="18" charset="0"/>
                        </a:rPr>
                        <a:t>20,8</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84,2</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0" i="0" u="none" strike="noStrike" dirty="0" smtClean="0">
                          <a:solidFill>
                            <a:srgbClr val="000000"/>
                          </a:solidFill>
                          <a:latin typeface="Times New Roman" pitchFamily="18" charset="0"/>
                          <a:cs typeface="Times New Roman" pitchFamily="18" charset="0"/>
                        </a:rPr>
                        <a:t>585,6</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41315">
                <a:tc>
                  <a:txBody>
                    <a:bodyPr/>
                    <a:lstStyle/>
                    <a:p>
                      <a:pPr algn="l" fontAlgn="b"/>
                      <a:r>
                        <a:rPr lang="ru-RU" sz="1400" b="0" i="1" u="none" strike="noStrike" dirty="0">
                          <a:solidFill>
                            <a:srgbClr val="000000"/>
                          </a:solidFill>
                          <a:latin typeface="Times New Roman" pitchFamily="18" charset="0"/>
                          <a:cs typeface="Times New Roman" pitchFamily="18" charset="0"/>
                        </a:rPr>
                        <a:t>другие вопросы в области физической культуры и спорта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0" i="1" u="none" strike="noStrike" dirty="0" smtClean="0">
                          <a:solidFill>
                            <a:srgbClr val="000000"/>
                          </a:solidFill>
                          <a:latin typeface="Times New Roman" pitchFamily="18" charset="0"/>
                          <a:cs typeface="Times New Roman" pitchFamily="18" charset="0"/>
                        </a:rPr>
                        <a:t>1,0</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4,1</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ru-RU" sz="1400" b="0" i="0" u="none" strike="noStrike" dirty="0" smtClean="0">
                          <a:solidFill>
                            <a:srgbClr val="000000"/>
                          </a:solidFill>
                          <a:latin typeface="Times New Roman" pitchFamily="18" charset="0"/>
                          <a:cs typeface="Times New Roman" pitchFamily="18" charset="0"/>
                        </a:rPr>
                        <a:t>28,1</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pic>
        <p:nvPicPr>
          <p:cNvPr id="30721" name="Picture 1"/>
          <p:cNvPicPr>
            <a:picLocks noChangeAspect="1" noChangeArrowheads="1"/>
          </p:cNvPicPr>
          <p:nvPr/>
        </p:nvPicPr>
        <p:blipFill>
          <a:blip r:embed="rId2"/>
          <a:srcRect/>
          <a:stretch>
            <a:fillRect/>
          </a:stretch>
        </p:blipFill>
        <p:spPr bwMode="auto">
          <a:xfrm>
            <a:off x="500042" y="4143372"/>
            <a:ext cx="6072230" cy="46970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42" y="537447"/>
            <a:ext cx="6000792" cy="646331"/>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НАЦИОНАЛЬНАЯ ОБОРОНА И НАЦИОНАЛЬНАЯ БЕЗОПАСНОСТЬ</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252371073"/>
              </p:ext>
            </p:extLst>
          </p:nvPr>
        </p:nvGraphicFramePr>
        <p:xfrm>
          <a:off x="464311" y="1547664"/>
          <a:ext cx="6000816" cy="2657907"/>
        </p:xfrm>
        <a:graphic>
          <a:graphicData uri="http://schemas.openxmlformats.org/drawingml/2006/table">
            <a:tbl>
              <a:tblPr/>
              <a:tblGrid>
                <a:gridCol w="3506095"/>
                <a:gridCol w="1281073"/>
                <a:gridCol w="1213648"/>
              </a:tblGrid>
              <a:tr h="247882">
                <a:tc rowSpan="2">
                  <a:txBody>
                    <a:bodyPr/>
                    <a:lstStyle/>
                    <a:p>
                      <a:pPr algn="ctr" fontAlgn="ctr"/>
                      <a:r>
                        <a:rPr lang="ru-RU" sz="1400" b="0" i="0" u="none" strike="noStrike" dirty="0">
                          <a:solidFill>
                            <a:srgbClr val="000000"/>
                          </a:solidFill>
                          <a:latin typeface="Times New Roman" pitchFamily="18" charset="0"/>
                          <a:cs typeface="Times New Roman" pitchFamily="18" charset="0"/>
                        </a:rPr>
                        <a:t>Наименование показателя</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gridSpan="2">
                  <a:txBody>
                    <a:bodyPr/>
                    <a:lstStyle/>
                    <a:p>
                      <a:pPr algn="ctr" fontAlgn="ctr"/>
                      <a:r>
                        <a:rPr lang="ru-RU" sz="1400" b="1" i="0" u="none" strike="noStrike" dirty="0" smtClean="0">
                          <a:solidFill>
                            <a:srgbClr val="000000"/>
                          </a:solidFill>
                          <a:latin typeface="Times New Roman" pitchFamily="18" charset="0"/>
                          <a:cs typeface="Times New Roman" pitchFamily="18" charset="0"/>
                        </a:rPr>
                        <a:t>2018 </a:t>
                      </a:r>
                      <a:r>
                        <a:rPr lang="ru-RU" sz="1400" b="1" i="0" u="none" strike="noStrike" dirty="0">
                          <a:solidFill>
                            <a:srgbClr val="000000"/>
                          </a:solidFill>
                          <a:latin typeface="Times New Roman" pitchFamily="18" charset="0"/>
                          <a:cs typeface="Times New Roman" pitchFamily="18" charset="0"/>
                        </a:rPr>
                        <a:t>год</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r>
              <a:tr h="309852">
                <a:tc vMerge="1">
                  <a:txBody>
                    <a:bodyPr/>
                    <a:lstStyle/>
                    <a:p>
                      <a:endParaRPr lang="ru-RU"/>
                    </a:p>
                  </a:txBody>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млн.руб.</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 в расходах</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64777">
                <a:tc>
                  <a:txBody>
                    <a:bodyPr/>
                    <a:lstStyle/>
                    <a:p>
                      <a:pPr algn="l" fontAlgn="ctr"/>
                      <a:r>
                        <a:rPr lang="ru-RU" sz="1400" b="1" i="0" u="none" strike="noStrike" dirty="0">
                          <a:solidFill>
                            <a:srgbClr val="000000"/>
                          </a:solidFill>
                          <a:latin typeface="Times New Roman" pitchFamily="18" charset="0"/>
                          <a:cs typeface="Times New Roman" pitchFamily="18" charset="0"/>
                        </a:rPr>
                        <a:t>Всего расходов на национальную оборону и национальную безопасность</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3">
                        <a:lumMod val="40000"/>
                        <a:lumOff val="60000"/>
                      </a:schemeClr>
                    </a:solidFill>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6,6</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3">
                        <a:lumMod val="40000"/>
                        <a:lumOff val="60000"/>
                      </a:schemeClr>
                    </a:solidFill>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chemeClr val="accent3">
                        <a:lumMod val="40000"/>
                        <a:lumOff val="60000"/>
                      </a:schemeClr>
                    </a:solidFill>
                  </a:tcPr>
                </a:tc>
              </a:tr>
              <a:tr h="464777">
                <a:tc>
                  <a:txBody>
                    <a:bodyPr/>
                    <a:lstStyle/>
                    <a:p>
                      <a:pPr algn="l" fontAlgn="ctr"/>
                      <a:r>
                        <a:rPr lang="ru-RU" sz="1400" b="0" i="0" u="none" strike="noStrike" dirty="0">
                          <a:solidFill>
                            <a:srgbClr val="000000"/>
                          </a:solidFill>
                          <a:latin typeface="Times New Roman" pitchFamily="18" charset="0"/>
                          <a:cs typeface="Times New Roman" pitchFamily="18" charset="0"/>
                        </a:rPr>
                        <a:t>Расходы на национальную оборону (мобилизационная подготовка экономики)</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0,01</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0,1</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09852">
                <a:tc>
                  <a:txBody>
                    <a:bodyPr/>
                    <a:lstStyle/>
                    <a:p>
                      <a:pPr algn="l" fontAlgn="ctr"/>
                      <a:r>
                        <a:rPr lang="ru-RU" sz="1400" b="0" i="0" u="none" strike="noStrike" dirty="0">
                          <a:solidFill>
                            <a:srgbClr val="000000"/>
                          </a:solidFill>
                          <a:latin typeface="Times New Roman" pitchFamily="18" charset="0"/>
                          <a:cs typeface="Times New Roman" pitchFamily="18" charset="0"/>
                        </a:rPr>
                        <a:t>Расходы на национальную безопасность</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6,6</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99,9</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774629">
                <a:tc>
                  <a:txBody>
                    <a:bodyPr/>
                    <a:lstStyle/>
                    <a:p>
                      <a:pPr algn="l" fontAlgn="ctr"/>
                      <a:r>
                        <a:rPr lang="ru-RU" sz="1400" b="0" i="1" u="none" strike="noStrike" dirty="0">
                          <a:solidFill>
                            <a:srgbClr val="000000"/>
                          </a:solidFill>
                          <a:latin typeface="Times New Roman" pitchFamily="18" charset="0"/>
                          <a:cs typeface="Times New Roman" pitchFamily="18" charset="0"/>
                        </a:rPr>
                        <a:t>в т.ч. защита населения и территории от чрезвычайных ситуаций природного и техногенного характера, гражданская оборона</a:t>
                      </a:r>
                    </a:p>
                  </a:txBody>
                  <a:tcPr marL="7327" marR="7327" marT="73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6,6</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99,9</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4" name="TextBox 3"/>
          <p:cNvSpPr txBox="1"/>
          <p:nvPr/>
        </p:nvSpPr>
        <p:spPr>
          <a:xfrm>
            <a:off x="428604" y="4788024"/>
            <a:ext cx="6072230" cy="369332"/>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МЕЖБЮДЖЕТНЫЕ ТРАНСФЕРТЫ</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666916993"/>
              </p:ext>
            </p:extLst>
          </p:nvPr>
        </p:nvGraphicFramePr>
        <p:xfrm>
          <a:off x="428604" y="5580112"/>
          <a:ext cx="6072229" cy="2432655"/>
        </p:xfrm>
        <a:graphic>
          <a:graphicData uri="http://schemas.openxmlformats.org/drawingml/2006/table">
            <a:tbl>
              <a:tblPr/>
              <a:tblGrid>
                <a:gridCol w="2443702"/>
                <a:gridCol w="2739908"/>
                <a:gridCol w="888619"/>
              </a:tblGrid>
              <a:tr h="571504">
                <a:tc>
                  <a:txBody>
                    <a:bodyPr/>
                    <a:lstStyle/>
                    <a:p>
                      <a:pPr algn="ctr" fontAlgn="ctr"/>
                      <a:r>
                        <a:rPr lang="ru-RU" sz="1400" b="0" i="0" u="none" strike="noStrike" dirty="0">
                          <a:solidFill>
                            <a:srgbClr val="000000"/>
                          </a:solidFill>
                          <a:latin typeface="Times New Roman" pitchFamily="18" charset="0"/>
                          <a:cs typeface="Times New Roman" pitchFamily="18" charset="0"/>
                        </a:rPr>
                        <a:t>Вид </a:t>
                      </a:r>
                      <a:endParaRPr lang="ru-RU" sz="1400" b="0" i="0" u="none" strike="noStrike" dirty="0" smtClean="0">
                        <a:solidFill>
                          <a:srgbClr val="000000"/>
                        </a:solidFill>
                        <a:latin typeface="Times New Roman" pitchFamily="18" charset="0"/>
                        <a:cs typeface="Times New Roman" pitchFamily="18" charset="0"/>
                      </a:endParaRPr>
                    </a:p>
                    <a:p>
                      <a:pPr algn="ctr" fontAlgn="ctr"/>
                      <a:r>
                        <a:rPr lang="ru-RU" sz="1400" b="0" i="0" u="none" strike="noStrike" dirty="0" smtClean="0">
                          <a:solidFill>
                            <a:srgbClr val="000000"/>
                          </a:solidFill>
                          <a:latin typeface="Times New Roman" pitchFamily="18" charset="0"/>
                          <a:cs typeface="Times New Roman" pitchFamily="18" charset="0"/>
                        </a:rPr>
                        <a:t>финансовой </a:t>
                      </a:r>
                      <a:r>
                        <a:rPr lang="ru-RU" sz="1400" b="0" i="0" u="none" strike="noStrike" dirty="0">
                          <a:solidFill>
                            <a:srgbClr val="000000"/>
                          </a:solidFill>
                          <a:latin typeface="Times New Roman" pitchFamily="18" charset="0"/>
                          <a:cs typeface="Times New Roman" pitchFamily="18" charset="0"/>
                        </a:rPr>
                        <a:t>помощи</a:t>
                      </a: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Целевое назначение</a:t>
                      </a: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2018 </a:t>
                      </a:r>
                      <a:r>
                        <a:rPr lang="ru-RU" sz="1400" b="0" i="0" u="none" strike="noStrike" dirty="0">
                          <a:solidFill>
                            <a:srgbClr val="000000"/>
                          </a:solidFill>
                          <a:latin typeface="Times New Roman" pitchFamily="18" charset="0"/>
                          <a:cs typeface="Times New Roman" pitchFamily="18" charset="0"/>
                        </a:rPr>
                        <a:t>год</a:t>
                      </a: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1296227">
                <a:tc>
                  <a:txBody>
                    <a:bodyPr/>
                    <a:lstStyle/>
                    <a:p>
                      <a:pPr algn="ctr" fontAlgn="ctr"/>
                      <a:r>
                        <a:rPr lang="ru-RU" sz="1400" b="1" i="0" u="none" strike="noStrike" dirty="0">
                          <a:solidFill>
                            <a:srgbClr val="000000"/>
                          </a:solidFill>
                          <a:latin typeface="Times New Roman" pitchFamily="18" charset="0"/>
                          <a:cs typeface="Times New Roman" pitchFamily="18" charset="0"/>
                        </a:rPr>
                        <a:t>Дотация на выравнивание уровня бюджетной обеспеченности </a:t>
                      </a:r>
                      <a:r>
                        <a:rPr lang="ru-RU" sz="1400" b="1" i="0" u="none" strike="noStrike" dirty="0" smtClean="0">
                          <a:solidFill>
                            <a:srgbClr val="000000"/>
                          </a:solidFill>
                          <a:latin typeface="Times New Roman" pitchFamily="18" charset="0"/>
                          <a:cs typeface="Times New Roman" pitchFamily="18" charset="0"/>
                        </a:rPr>
                        <a:t>сельских</a:t>
                      </a:r>
                      <a:r>
                        <a:rPr lang="ru-RU" sz="1400" b="1" i="0" u="none" strike="noStrike" baseline="0" dirty="0" smtClean="0">
                          <a:solidFill>
                            <a:srgbClr val="000000"/>
                          </a:solidFill>
                          <a:latin typeface="Times New Roman" pitchFamily="18" charset="0"/>
                          <a:cs typeface="Times New Roman" pitchFamily="18" charset="0"/>
                        </a:rPr>
                        <a:t> </a:t>
                      </a:r>
                      <a:r>
                        <a:rPr lang="ru-RU" sz="1400" b="1" i="0" u="none" strike="noStrike" dirty="0" smtClean="0">
                          <a:solidFill>
                            <a:srgbClr val="000000"/>
                          </a:solidFill>
                          <a:latin typeface="Times New Roman" pitchFamily="18" charset="0"/>
                          <a:cs typeface="Times New Roman" pitchFamily="18" charset="0"/>
                        </a:rPr>
                        <a:t>поселений</a:t>
                      </a:r>
                      <a:endParaRPr lang="ru-RU" sz="1400" b="1" i="0" u="none" strike="noStrike" dirty="0">
                        <a:solidFill>
                          <a:srgbClr val="000000"/>
                        </a:solidFill>
                        <a:latin typeface="Times New Roman" pitchFamily="18" charset="0"/>
                        <a:cs typeface="Times New Roman" pitchFamily="18" charset="0"/>
                      </a:endParaRP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Сокращение </a:t>
                      </a:r>
                      <a:r>
                        <a:rPr lang="ru-RU" sz="1400" b="0" i="0" u="none" strike="noStrike" dirty="0">
                          <a:solidFill>
                            <a:srgbClr val="000000"/>
                          </a:solidFill>
                          <a:latin typeface="Times New Roman" pitchFamily="18" charset="0"/>
                          <a:cs typeface="Times New Roman" pitchFamily="18" charset="0"/>
                        </a:rPr>
                        <a:t>различия в </a:t>
                      </a:r>
                      <a:endParaRPr lang="ru-RU" sz="1400" b="0" i="0" u="none" strike="noStrike" dirty="0" smtClean="0">
                        <a:solidFill>
                          <a:srgbClr val="000000"/>
                        </a:solidFill>
                        <a:latin typeface="Times New Roman" pitchFamily="18" charset="0"/>
                        <a:cs typeface="Times New Roman" pitchFamily="18" charset="0"/>
                      </a:endParaRPr>
                    </a:p>
                    <a:p>
                      <a:pPr algn="ctr" fontAlgn="ctr"/>
                      <a:r>
                        <a:rPr lang="ru-RU" sz="1400" b="0" i="0" u="none" strike="noStrike" dirty="0" smtClean="0">
                          <a:solidFill>
                            <a:srgbClr val="000000"/>
                          </a:solidFill>
                          <a:latin typeface="Times New Roman" pitchFamily="18" charset="0"/>
                          <a:cs typeface="Times New Roman" pitchFamily="18" charset="0"/>
                        </a:rPr>
                        <a:t>бюджетной обеспеченности </a:t>
                      </a:r>
                    </a:p>
                    <a:p>
                      <a:pPr algn="ctr" fontAlgn="ctr"/>
                      <a:r>
                        <a:rPr lang="ru-RU" sz="1400" b="0" i="0" u="none" strike="noStrike" dirty="0" smtClean="0">
                          <a:solidFill>
                            <a:srgbClr val="000000"/>
                          </a:solidFill>
                          <a:latin typeface="Times New Roman" pitchFamily="18" charset="0"/>
                          <a:cs typeface="Times New Roman" pitchFamily="18" charset="0"/>
                        </a:rPr>
                        <a:t>между </a:t>
                      </a:r>
                      <a:r>
                        <a:rPr lang="ru-RU" sz="1400" b="0" i="0" u="none" strike="noStrike" dirty="0">
                          <a:solidFill>
                            <a:srgbClr val="000000"/>
                          </a:solidFill>
                          <a:latin typeface="Times New Roman" pitchFamily="18" charset="0"/>
                          <a:cs typeface="Times New Roman" pitchFamily="18" charset="0"/>
                        </a:rPr>
                        <a:t>сельскими </a:t>
                      </a:r>
                      <a:r>
                        <a:rPr lang="ru-RU" sz="1400" b="0" i="0" u="none" strike="noStrike" dirty="0" smtClean="0">
                          <a:solidFill>
                            <a:srgbClr val="000000"/>
                          </a:solidFill>
                          <a:latin typeface="Times New Roman" pitchFamily="18" charset="0"/>
                          <a:cs typeface="Times New Roman" pitchFamily="18" charset="0"/>
                        </a:rPr>
                        <a:t>поселениями </a:t>
                      </a:r>
                      <a:r>
                        <a:rPr lang="ru-RU" sz="1400" b="0" i="0" u="none" strike="noStrike" dirty="0" err="1">
                          <a:solidFill>
                            <a:srgbClr val="000000"/>
                          </a:solidFill>
                          <a:latin typeface="Times New Roman" pitchFamily="18" charset="0"/>
                          <a:cs typeface="Times New Roman" pitchFamily="18" charset="0"/>
                        </a:rPr>
                        <a:t>Щербиновского</a:t>
                      </a:r>
                      <a:r>
                        <a:rPr lang="ru-RU" sz="1400" b="0" i="0" u="none" strike="noStrike" dirty="0">
                          <a:solidFill>
                            <a:srgbClr val="000000"/>
                          </a:solidFill>
                          <a:latin typeface="Times New Roman" pitchFamily="18" charset="0"/>
                          <a:cs typeface="Times New Roman" pitchFamily="18" charset="0"/>
                        </a:rPr>
                        <a:t> района</a:t>
                      </a: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5,7</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4538">
                <a:tc gridSpan="2">
                  <a:txBody>
                    <a:bodyPr/>
                    <a:lstStyle/>
                    <a:p>
                      <a:pPr algn="l" fontAlgn="ctr"/>
                      <a:r>
                        <a:rPr lang="ru-RU" sz="1400" b="0" i="1" u="none" strike="noStrike" baseline="0" dirty="0" smtClean="0">
                          <a:solidFill>
                            <a:srgbClr val="000000"/>
                          </a:solidFill>
                          <a:latin typeface="Times New Roman" pitchFamily="18" charset="0"/>
                          <a:cs typeface="Times New Roman" pitchFamily="18" charset="0"/>
                        </a:rPr>
                        <a:t>  в </a:t>
                      </a:r>
                      <a:r>
                        <a:rPr lang="ru-RU" sz="1400" b="0" i="1" u="none" strike="noStrike" dirty="0" smtClean="0">
                          <a:solidFill>
                            <a:srgbClr val="000000"/>
                          </a:solidFill>
                          <a:latin typeface="Times New Roman" pitchFamily="18" charset="0"/>
                          <a:cs typeface="Times New Roman" pitchFamily="18" charset="0"/>
                        </a:rPr>
                        <a:t>том </a:t>
                      </a:r>
                      <a:r>
                        <a:rPr lang="ru-RU" sz="1400" b="0" i="1" u="none" strike="noStrike" dirty="0">
                          <a:solidFill>
                            <a:srgbClr val="000000"/>
                          </a:solidFill>
                          <a:latin typeface="Times New Roman" pitchFamily="18" charset="0"/>
                          <a:cs typeface="Times New Roman" pitchFamily="18" charset="0"/>
                        </a:rPr>
                        <a:t>числе за счет субсидии из краевого бюджета</a:t>
                      </a: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4,8</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0386">
                <a:tc gridSpan="2">
                  <a:txBody>
                    <a:bodyPr/>
                    <a:lstStyle/>
                    <a:p>
                      <a:pPr algn="l" fontAlgn="ctr"/>
                      <a:r>
                        <a:rPr lang="ru-RU" sz="1400" b="0" i="1" u="none" strike="noStrike" baseline="0" dirty="0">
                          <a:solidFill>
                            <a:srgbClr val="000000"/>
                          </a:solidFill>
                          <a:latin typeface="Times New Roman" pitchFamily="18" charset="0"/>
                          <a:cs typeface="Times New Roman" pitchFamily="18" charset="0"/>
                        </a:rPr>
                        <a:t> </a:t>
                      </a:r>
                      <a:r>
                        <a:rPr lang="ru-RU" sz="1400" b="0" i="1" u="none" strike="noStrike" baseline="0" dirty="0" smtClean="0">
                          <a:solidFill>
                            <a:srgbClr val="000000"/>
                          </a:solidFill>
                          <a:latin typeface="Times New Roman" pitchFamily="18" charset="0"/>
                          <a:cs typeface="Times New Roman" pitchFamily="18" charset="0"/>
                        </a:rPr>
                        <a:t> з</a:t>
                      </a:r>
                      <a:r>
                        <a:rPr lang="ru-RU" sz="1400" b="0" i="1" u="none" strike="noStrike" dirty="0" smtClean="0">
                          <a:solidFill>
                            <a:srgbClr val="000000"/>
                          </a:solidFill>
                          <a:latin typeface="Times New Roman" pitchFamily="18" charset="0"/>
                          <a:cs typeface="Times New Roman" pitchFamily="18" charset="0"/>
                        </a:rPr>
                        <a:t>а </a:t>
                      </a:r>
                      <a:r>
                        <a:rPr lang="ru-RU" sz="1400" b="0" i="1" u="none" strike="noStrike" dirty="0">
                          <a:solidFill>
                            <a:srgbClr val="000000"/>
                          </a:solidFill>
                          <a:latin typeface="Times New Roman" pitchFamily="18" charset="0"/>
                          <a:cs typeface="Times New Roman" pitchFamily="18" charset="0"/>
                        </a:rPr>
                        <a:t>счет районного бюджета</a:t>
                      </a:r>
                    </a:p>
                  </a:txBody>
                  <a:tcPr marL="7723" marR="7723" marT="77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hMerge="1">
                  <a:txBody>
                    <a:bodyPr/>
                    <a:lstStyle/>
                    <a:p>
                      <a:endParaRPr lang="ru-RU"/>
                    </a:p>
                  </a:txBody>
                  <a:tcPr/>
                </a:tc>
                <a:tc>
                  <a:txBody>
                    <a:bodyPr/>
                    <a:lstStyle/>
                    <a:p>
                      <a:pPr algn="ctr" fontAlgn="ctr"/>
                      <a:r>
                        <a:rPr lang="ru-RU" sz="1400" b="0" i="1" u="none" strike="noStrike" dirty="0" smtClean="0">
                          <a:solidFill>
                            <a:srgbClr val="000000"/>
                          </a:solidFill>
                          <a:latin typeface="Times New Roman" pitchFamily="18" charset="0"/>
                          <a:cs typeface="Times New Roman" pitchFamily="18" charset="0"/>
                        </a:rPr>
                        <a:t>0,9</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8" y="142844"/>
            <a:ext cx="5786478"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РЕЗУЛЬТАТЫ ВЫРАВНИВАНИЯ БЮДЖЕТНОЙ ОБЕСПЕЧЕННОСТИ СЕЛЬСКИХ ПОСЕЛЕНИЙ ЩЕРБИНОВСКОГО РАЙОНА</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451489533"/>
              </p:ext>
            </p:extLst>
          </p:nvPr>
        </p:nvGraphicFramePr>
        <p:xfrm>
          <a:off x="647245" y="1259632"/>
          <a:ext cx="5786478" cy="2731544"/>
        </p:xfrm>
        <a:graphic>
          <a:graphicData uri="http://schemas.openxmlformats.org/drawingml/2006/table">
            <a:tbl>
              <a:tblPr/>
              <a:tblGrid>
                <a:gridCol w="2413194"/>
                <a:gridCol w="1686642"/>
                <a:gridCol w="1686642"/>
              </a:tblGrid>
              <a:tr h="784275">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Наименование</a:t>
                      </a:r>
                    </a:p>
                    <a:p>
                      <a:pPr algn="ctr" fontAlgn="ctr"/>
                      <a:r>
                        <a:rPr lang="ru-RU" sz="1400" b="1" i="0" u="none" strike="noStrike" dirty="0" smtClean="0">
                          <a:solidFill>
                            <a:srgbClr val="000000"/>
                          </a:solidFill>
                          <a:latin typeface="Times New Roman" pitchFamily="18" charset="0"/>
                          <a:cs typeface="Times New Roman" pitchFamily="18" charset="0"/>
                        </a:rPr>
                        <a:t> </a:t>
                      </a:r>
                      <a:r>
                        <a:rPr lang="ru-RU" sz="1400" b="1" i="0" u="none" strike="noStrike" dirty="0">
                          <a:solidFill>
                            <a:srgbClr val="000000"/>
                          </a:solidFill>
                          <a:latin typeface="Times New Roman" pitchFamily="18" charset="0"/>
                          <a:cs typeface="Times New Roman" pitchFamily="18" charset="0"/>
                        </a:rPr>
                        <a:t>сельского поселения</a:t>
                      </a: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Бюджетная обеспеченность до выравнивания</a:t>
                      </a: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a:solidFill>
                            <a:srgbClr val="000000"/>
                          </a:solidFill>
                          <a:latin typeface="Times New Roman" pitchFamily="18" charset="0"/>
                          <a:cs typeface="Times New Roman" pitchFamily="18" charset="0"/>
                        </a:rPr>
                        <a:t>Бюджетная обеспеченность после выравнивания</a:t>
                      </a: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algn="l" fontAlgn="ctr"/>
                      <a:r>
                        <a:rPr lang="ru-RU" sz="1400" b="1" i="0" u="none" strike="noStrike" dirty="0" err="1">
                          <a:solidFill>
                            <a:srgbClr val="000000"/>
                          </a:solidFill>
                          <a:latin typeface="Times New Roman" pitchFamily="18" charset="0"/>
                          <a:cs typeface="Times New Roman" pitchFamily="18" charset="0"/>
                        </a:rPr>
                        <a:t>Глафировское</a:t>
                      </a:r>
                      <a:endParaRPr lang="ru-RU" sz="1400" b="1" i="0" u="none" strike="noStrike" dirty="0">
                        <a:solidFill>
                          <a:srgbClr val="000000"/>
                        </a:solidFill>
                        <a:latin typeface="Times New Roman" pitchFamily="18" charset="0"/>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0,71</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0,90</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err="1">
                          <a:solidFill>
                            <a:srgbClr val="000000"/>
                          </a:solidFill>
                          <a:latin typeface="Times New Roman" pitchFamily="18" charset="0"/>
                          <a:ea typeface="+mn-ea"/>
                          <a:cs typeface="Times New Roman" pitchFamily="18" charset="0"/>
                        </a:rPr>
                        <a:t>Ейскоукрепленское</a:t>
                      </a:r>
                      <a:endParaRPr lang="ru-RU" sz="1400" b="1" i="0" u="none" strike="noStrike" kern="1200" dirty="0">
                        <a:solidFill>
                          <a:srgbClr val="000000"/>
                        </a:solidFill>
                        <a:latin typeface="Times New Roman" pitchFamily="18" charset="0"/>
                        <a:ea typeface="+mn-ea"/>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0,80</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0,90</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err="1">
                          <a:solidFill>
                            <a:srgbClr val="000000"/>
                          </a:solidFill>
                          <a:latin typeface="Times New Roman" pitchFamily="18" charset="0"/>
                          <a:ea typeface="+mn-ea"/>
                          <a:cs typeface="Times New Roman" pitchFamily="18" charset="0"/>
                        </a:rPr>
                        <a:t>Екатериновское</a:t>
                      </a:r>
                      <a:endParaRPr lang="ru-RU" sz="1400" b="1" i="0" u="none" strike="noStrike" kern="1200" dirty="0">
                        <a:solidFill>
                          <a:srgbClr val="000000"/>
                        </a:solidFill>
                        <a:latin typeface="Times New Roman" pitchFamily="18" charset="0"/>
                        <a:ea typeface="+mn-ea"/>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0,89</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0,95</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a:solidFill>
                            <a:srgbClr val="000000"/>
                          </a:solidFill>
                          <a:latin typeface="Times New Roman" pitchFamily="18" charset="0"/>
                          <a:ea typeface="+mn-ea"/>
                          <a:cs typeface="Times New Roman" pitchFamily="18" charset="0"/>
                        </a:rPr>
                        <a:t>Николаевское</a:t>
                      </a: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0,51</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0,77</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err="1" smtClean="0">
                          <a:solidFill>
                            <a:srgbClr val="000000"/>
                          </a:solidFill>
                          <a:latin typeface="Times New Roman" pitchFamily="18" charset="0"/>
                          <a:ea typeface="+mn-ea"/>
                          <a:cs typeface="Times New Roman" pitchFamily="18" charset="0"/>
                        </a:rPr>
                        <a:t>Новощербиновское</a:t>
                      </a:r>
                      <a:endParaRPr lang="ru-RU" sz="1400" b="1" i="0" u="none" strike="noStrike" kern="1200" dirty="0">
                        <a:solidFill>
                          <a:srgbClr val="000000"/>
                        </a:solidFill>
                        <a:latin typeface="Times New Roman" pitchFamily="18" charset="0"/>
                        <a:ea typeface="+mn-ea"/>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0,92</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0,96</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err="1" smtClean="0">
                          <a:solidFill>
                            <a:srgbClr val="000000"/>
                          </a:solidFill>
                          <a:latin typeface="Times New Roman" pitchFamily="18" charset="0"/>
                          <a:ea typeface="+mn-ea"/>
                          <a:cs typeface="Times New Roman" pitchFamily="18" charset="0"/>
                        </a:rPr>
                        <a:t>Старощербиновское</a:t>
                      </a:r>
                      <a:endParaRPr lang="ru-RU" sz="1400" b="1" i="0" u="none" strike="noStrike" kern="1200" dirty="0">
                        <a:solidFill>
                          <a:srgbClr val="000000"/>
                        </a:solidFill>
                        <a:latin typeface="Times New Roman" pitchFamily="18" charset="0"/>
                        <a:ea typeface="+mn-ea"/>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1,49</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1,49</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err="1" smtClean="0">
                          <a:solidFill>
                            <a:srgbClr val="000000"/>
                          </a:solidFill>
                          <a:latin typeface="Times New Roman" pitchFamily="18" charset="0"/>
                          <a:ea typeface="+mn-ea"/>
                          <a:cs typeface="Times New Roman" pitchFamily="18" charset="0"/>
                        </a:rPr>
                        <a:t>Шабельское</a:t>
                      </a:r>
                      <a:endParaRPr lang="ru-RU" sz="1400" b="1" i="0" u="none" strike="noStrike" kern="1200" dirty="0">
                        <a:solidFill>
                          <a:srgbClr val="000000"/>
                        </a:solidFill>
                        <a:latin typeface="Times New Roman" pitchFamily="18" charset="0"/>
                        <a:ea typeface="+mn-ea"/>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1,51</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1,51</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33802">
                <a:tc>
                  <a:txBody>
                    <a:bodyPr/>
                    <a:lstStyle/>
                    <a:p>
                      <a:pPr marL="0" algn="l" defTabSz="914400" rtl="0" eaLnBrk="1" fontAlgn="ctr" latinLnBrk="0" hangingPunct="1"/>
                      <a:r>
                        <a:rPr lang="ru-RU" sz="1400" b="1" i="0" u="none" strike="noStrike" kern="1200" dirty="0" err="1">
                          <a:solidFill>
                            <a:srgbClr val="000000"/>
                          </a:solidFill>
                          <a:latin typeface="Times New Roman" pitchFamily="18" charset="0"/>
                          <a:ea typeface="+mn-ea"/>
                          <a:cs typeface="Times New Roman" pitchFamily="18" charset="0"/>
                        </a:rPr>
                        <a:t>Щербиновское</a:t>
                      </a:r>
                      <a:endParaRPr lang="ru-RU" sz="1400" b="1" i="0" u="none" strike="noStrike" kern="1200" dirty="0">
                        <a:solidFill>
                          <a:srgbClr val="000000"/>
                        </a:solidFill>
                        <a:latin typeface="Times New Roman" pitchFamily="18" charset="0"/>
                        <a:ea typeface="+mn-ea"/>
                        <a:cs typeface="Times New Roman" pitchFamily="18" charset="0"/>
                      </a:endParaRPr>
                    </a:p>
                  </a:txBody>
                  <a:tcPr marL="7688" marR="7688" marT="76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0,92</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ctr" latinLnBrk="0" hangingPunct="1"/>
                      <a:r>
                        <a:rPr lang="ru-RU" sz="1400" b="1" i="0" u="none" strike="noStrike" kern="1200" dirty="0" smtClean="0">
                          <a:solidFill>
                            <a:srgbClr val="000000"/>
                          </a:solidFill>
                          <a:latin typeface="Times New Roman" pitchFamily="18" charset="0"/>
                          <a:ea typeface="+mn-ea"/>
                          <a:cs typeface="Times New Roman" pitchFamily="18" charset="0"/>
                        </a:rPr>
                        <a:t>0,96</a:t>
                      </a:r>
                      <a:endParaRPr lang="ru-RU" sz="1400" b="1" i="0" u="none" strike="noStrike" kern="1200" dirty="0">
                        <a:solidFill>
                          <a:srgbClr val="000000"/>
                        </a:solidFill>
                        <a:latin typeface="Times New Roman" pitchFamily="18" charset="0"/>
                        <a:ea typeface="+mn-ea"/>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
        <p:nvSpPr>
          <p:cNvPr id="4" name="Прямоугольник 3"/>
          <p:cNvSpPr/>
          <p:nvPr/>
        </p:nvSpPr>
        <p:spPr>
          <a:xfrm>
            <a:off x="632979" y="3995936"/>
            <a:ext cx="5929354" cy="2246769"/>
          </a:xfrm>
          <a:prstGeom prst="rect">
            <a:avLst/>
          </a:prstGeom>
        </p:spPr>
        <p:txBody>
          <a:bodyPr wrap="square">
            <a:spAutoFit/>
          </a:bodyPr>
          <a:lstStyle/>
          <a:p>
            <a:pPr indent="265113" algn="just"/>
            <a:r>
              <a:rPr lang="ru-RU" sz="1400" dirty="0" smtClean="0">
                <a:latin typeface="Times New Roman" pitchFamily="18" charset="0"/>
                <a:cs typeface="Times New Roman" pitchFamily="18" charset="0"/>
              </a:rPr>
              <a:t> Бюджетное выравнивание обеспечено на основе прозрачной, объективной методики распределения дотации, что исключает субъективный подход при распределения средств из краевого бюджета. </a:t>
            </a:r>
          </a:p>
          <a:p>
            <a:pPr indent="265113" algn="just"/>
            <a:r>
              <a:rPr lang="ru-RU" sz="1400" dirty="0" smtClean="0">
                <a:latin typeface="Times New Roman" pitchFamily="18" charset="0"/>
                <a:cs typeface="Times New Roman" pitchFamily="18" charset="0"/>
              </a:rPr>
              <a:t>Распределение утверждается Решением Совета муниципального образования Щербиновский район. Превышение максимального уровня бюджетной обеспеченности над минимальным до выравнивания 2,96 раза, после выравнивания 1,96 раза. </a:t>
            </a:r>
          </a:p>
          <a:p>
            <a:pPr indent="265113" algn="just"/>
            <a:r>
              <a:rPr lang="ru-RU" sz="1400" dirty="0" smtClean="0">
                <a:latin typeface="Times New Roman" pitchFamily="18" charset="0"/>
                <a:cs typeface="Times New Roman" pitchFamily="18" charset="0"/>
              </a:rPr>
              <a:t>Степень сокращения различия между наиболее и наименее обеспеченными муниципальными образованиями </a:t>
            </a:r>
            <a:r>
              <a:rPr lang="ru-RU" sz="1400" dirty="0" err="1" smtClean="0">
                <a:latin typeface="Times New Roman" pitchFamily="18" charset="0"/>
                <a:cs typeface="Times New Roman" pitchFamily="18" charset="0"/>
              </a:rPr>
              <a:t>Щербиновского</a:t>
            </a:r>
            <a:r>
              <a:rPr lang="ru-RU" sz="1400" dirty="0" smtClean="0">
                <a:latin typeface="Times New Roman" pitchFamily="18" charset="0"/>
                <a:cs typeface="Times New Roman" pitchFamily="18" charset="0"/>
              </a:rPr>
              <a:t> района до и после распределения дотаций составила 1,51 раза.</a:t>
            </a:r>
            <a:endParaRPr lang="ru-RU" sz="1400" dirty="0">
              <a:latin typeface="Times New Roman" pitchFamily="18" charset="0"/>
              <a:cs typeface="Times New Roman" pitchFamily="18" charset="0"/>
            </a:endParaRPr>
          </a:p>
        </p:txBody>
      </p:sp>
      <p:sp>
        <p:nvSpPr>
          <p:cNvPr id="5" name="TextBox 4"/>
          <p:cNvSpPr txBox="1"/>
          <p:nvPr/>
        </p:nvSpPr>
        <p:spPr>
          <a:xfrm>
            <a:off x="704417" y="6409333"/>
            <a:ext cx="5786478" cy="86177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МУНИЦИПАЛЬНЫЙ ДОЛГ</a:t>
            </a:r>
          </a:p>
          <a:p>
            <a:pPr algn="ctr"/>
            <a:r>
              <a:rPr lang="ru-RU" sz="1600" b="1" dirty="0" smtClean="0">
                <a:effectLst>
                  <a:outerShdw blurRad="38100" dist="38100" dir="2700000" algn="tl">
                    <a:srgbClr val="000000">
                      <a:alpha val="43137"/>
                    </a:srgbClr>
                  </a:outerShdw>
                </a:effectLst>
                <a:latin typeface="Times New Roman" pitchFamily="18" charset="0"/>
                <a:cs typeface="Times New Roman" pitchFamily="18" charset="0"/>
              </a:rPr>
              <a:t>СТРУКТУРА МУНИЦИПАЛЬНОГО ДОЛГА ЩЕРБИНОВСКОГО РАЙОНА</a:t>
            </a:r>
            <a:endParaRPr lang="ru-RU" sz="1600" b="1" dirty="0">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2125345506"/>
              </p:ext>
            </p:extLst>
          </p:nvPr>
        </p:nvGraphicFramePr>
        <p:xfrm>
          <a:off x="704417" y="7524328"/>
          <a:ext cx="5786478" cy="1286126"/>
        </p:xfrm>
        <a:graphic>
          <a:graphicData uri="http://schemas.openxmlformats.org/drawingml/2006/table">
            <a:tbl>
              <a:tblPr/>
              <a:tblGrid>
                <a:gridCol w="4522764"/>
                <a:gridCol w="1263714"/>
              </a:tblGrid>
              <a:tr h="291422">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показателя</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200" b="1" i="0" u="none" strike="noStrike" dirty="0" smtClean="0">
                          <a:solidFill>
                            <a:srgbClr val="000000"/>
                          </a:solidFill>
                          <a:latin typeface="Times New Roman" pitchFamily="18" charset="0"/>
                          <a:cs typeface="Times New Roman" pitchFamily="18" charset="0"/>
                        </a:rPr>
                        <a:t>на  31.12.2018 г</a:t>
                      </a:r>
                      <a:r>
                        <a:rPr lang="ru-RU" sz="1200" b="1" i="0" u="none" strike="noStrike" dirty="0">
                          <a:solidFill>
                            <a:srgbClr val="000000"/>
                          </a:solidFill>
                          <a:latin typeface="Times New Roman" pitchFamily="18" charset="0"/>
                          <a:cs typeface="Times New Roman" pitchFamily="18" charset="0"/>
                        </a:rPr>
                        <a:t>.</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222761">
                <a:tc>
                  <a:txBody>
                    <a:bodyPr/>
                    <a:lstStyle/>
                    <a:p>
                      <a:pPr algn="l" fontAlgn="ctr"/>
                      <a:r>
                        <a:rPr lang="ru-RU" sz="1400" b="1" i="0" u="none" strike="noStrike" dirty="0">
                          <a:solidFill>
                            <a:srgbClr val="000000"/>
                          </a:solidFill>
                          <a:latin typeface="Times New Roman" pitchFamily="18" charset="0"/>
                          <a:cs typeface="Times New Roman" pitchFamily="18" charset="0"/>
                        </a:rPr>
                        <a:t>Бюджетные кредиты, млн.руб.</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84,76</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434547">
                <a:tc>
                  <a:txBody>
                    <a:bodyPr/>
                    <a:lstStyle/>
                    <a:p>
                      <a:pPr algn="l" fontAlgn="ctr"/>
                      <a:r>
                        <a:rPr lang="ru-RU" sz="1400" b="1" i="0" u="none" strike="noStrike" dirty="0">
                          <a:solidFill>
                            <a:srgbClr val="000000"/>
                          </a:solidFill>
                          <a:latin typeface="Times New Roman" pitchFamily="18" charset="0"/>
                          <a:cs typeface="Times New Roman" pitchFamily="18" charset="0"/>
                        </a:rPr>
                        <a:t>Расходы на обслуживание муниципального долга, </a:t>
                      </a:r>
                      <a:endParaRPr lang="ru-RU" sz="1400" b="1" i="0" u="none" strike="noStrike" dirty="0" smtClean="0">
                        <a:solidFill>
                          <a:srgbClr val="000000"/>
                        </a:solidFill>
                        <a:latin typeface="Times New Roman" pitchFamily="18" charset="0"/>
                        <a:cs typeface="Times New Roman" pitchFamily="18" charset="0"/>
                      </a:endParaRPr>
                    </a:p>
                    <a:p>
                      <a:pPr algn="l" fontAlgn="ctr"/>
                      <a:r>
                        <a:rPr lang="ru-RU" sz="1400" b="1" i="0" u="none" strike="noStrike" dirty="0" smtClean="0">
                          <a:solidFill>
                            <a:srgbClr val="000000"/>
                          </a:solidFill>
                          <a:latin typeface="Times New Roman" pitchFamily="18" charset="0"/>
                          <a:cs typeface="Times New Roman" pitchFamily="18" charset="0"/>
                        </a:rPr>
                        <a:t>млн. </a:t>
                      </a:r>
                      <a:r>
                        <a:rPr lang="ru-RU" sz="1400" b="1" i="0" u="none" strike="noStrike" dirty="0" err="1" smtClean="0">
                          <a:solidFill>
                            <a:srgbClr val="000000"/>
                          </a:solidFill>
                          <a:latin typeface="Times New Roman" pitchFamily="18" charset="0"/>
                          <a:cs typeface="Times New Roman" pitchFamily="18" charset="0"/>
                        </a:rPr>
                        <a:t>руб</a:t>
                      </a:r>
                      <a:endParaRPr lang="ru-RU" sz="1400" b="1" i="0" u="none" strike="noStrike" dirty="0">
                        <a:solidFill>
                          <a:srgbClr val="000000"/>
                        </a:solidFill>
                        <a:latin typeface="Times New Roman" pitchFamily="18" charset="0"/>
                        <a:cs typeface="Times New Roman" pitchFamily="18" charset="0"/>
                      </a:endParaRP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0,04</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r h="337031">
                <a:tc>
                  <a:txBody>
                    <a:bodyPr/>
                    <a:lstStyle/>
                    <a:p>
                      <a:pPr algn="l" fontAlgn="ctr"/>
                      <a:r>
                        <a:rPr lang="ru-RU" sz="1400" b="1" i="0" u="none" strike="noStrike" dirty="0">
                          <a:solidFill>
                            <a:schemeClr val="tx1"/>
                          </a:solidFill>
                          <a:latin typeface="Times New Roman" pitchFamily="18" charset="0"/>
                          <a:cs typeface="Times New Roman" pitchFamily="18" charset="0"/>
                        </a:rPr>
                        <a:t>Долговая нагрузка, %</a:t>
                      </a:r>
                    </a:p>
                  </a:txBody>
                  <a:tcPr marL="8068" marR="8068" marT="80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50,4</a:t>
                      </a:r>
                      <a:endParaRPr lang="ru-RU" sz="1400" b="1" i="0" u="none" strike="noStrike" dirty="0">
                        <a:solidFill>
                          <a:schemeClr val="tx1"/>
                        </a:solidFill>
                        <a:latin typeface="Times New Roman" pitchFamily="18" charset="0"/>
                        <a:cs typeface="Times New Roman"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785794" y="-596"/>
            <a:ext cx="5715016" cy="91445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2214554" y="285720"/>
            <a:ext cx="2214578" cy="2821119"/>
          </a:xfrm>
          <a:prstGeom prst="rect">
            <a:avLst/>
          </a:prstGeom>
          <a:noFill/>
          <a:ln w="9525">
            <a:noFill/>
            <a:miter lim="800000"/>
            <a:headEnd/>
            <a:tailEnd/>
          </a:ln>
          <a:effectLst/>
        </p:spPr>
      </p:pic>
      <p:sp>
        <p:nvSpPr>
          <p:cNvPr id="3" name="TextBox 2"/>
          <p:cNvSpPr txBox="1"/>
          <p:nvPr/>
        </p:nvSpPr>
        <p:spPr>
          <a:xfrm>
            <a:off x="857232" y="3357554"/>
            <a:ext cx="5072098" cy="1077218"/>
          </a:xfrm>
          <a:prstGeom prst="rect">
            <a:avLst/>
          </a:prstGeom>
          <a:noFill/>
        </p:spPr>
        <p:txBody>
          <a:bodyPr wrap="square" rtlCol="0">
            <a:spAutoFit/>
          </a:bodyPr>
          <a:lstStyle/>
          <a:p>
            <a:pPr algn="ctr"/>
            <a:r>
              <a:rPr lang="ru-RU" sz="1600" b="1" dirty="0" smtClean="0">
                <a:latin typeface="Times New Roman" pitchFamily="18" charset="0"/>
                <a:cs typeface="Times New Roman" pitchFamily="18" charset="0"/>
              </a:rPr>
              <a:t>Разработчик:</a:t>
            </a:r>
          </a:p>
          <a:p>
            <a:pPr algn="ctr"/>
            <a:endParaRPr lang="ru-RU" sz="1600" b="1" dirty="0" smtClean="0">
              <a:latin typeface="Times New Roman" pitchFamily="18" charset="0"/>
              <a:cs typeface="Times New Roman" pitchFamily="18" charset="0"/>
            </a:endParaRPr>
          </a:p>
          <a:p>
            <a:pPr algn="ctr"/>
            <a:r>
              <a:rPr lang="ru-RU" sz="1600" b="1" dirty="0" smtClean="0">
                <a:latin typeface="Times New Roman" pitchFamily="18" charset="0"/>
                <a:cs typeface="Times New Roman" pitchFamily="18" charset="0"/>
              </a:rPr>
              <a:t>Финансовое управление администрации</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муниципального образования </a:t>
            </a:r>
            <a:r>
              <a:rPr lang="ru-RU" sz="1600" b="1" dirty="0" err="1" smtClean="0">
                <a:latin typeface="Times New Roman" pitchFamily="18" charset="0"/>
                <a:cs typeface="Times New Roman" pitchFamily="18" charset="0"/>
              </a:rPr>
              <a:t>Щербиновский</a:t>
            </a:r>
            <a:r>
              <a:rPr lang="ru-RU" sz="1600" b="1" dirty="0" smtClean="0">
                <a:latin typeface="Times New Roman" pitchFamily="18" charset="0"/>
                <a:cs typeface="Times New Roman" pitchFamily="18" charset="0"/>
              </a:rPr>
              <a:t> район</a:t>
            </a:r>
            <a:endParaRPr lang="ru-RU" sz="1600" b="1" dirty="0">
              <a:latin typeface="Times New Roman" pitchFamily="18" charset="0"/>
              <a:cs typeface="Times New Roman" pitchFamily="18" charset="0"/>
            </a:endParaRPr>
          </a:p>
        </p:txBody>
      </p:sp>
      <p:sp>
        <p:nvSpPr>
          <p:cNvPr id="4" name="TextBox 3"/>
          <p:cNvSpPr txBox="1"/>
          <p:nvPr/>
        </p:nvSpPr>
        <p:spPr>
          <a:xfrm>
            <a:off x="928670" y="5072066"/>
            <a:ext cx="5072098" cy="2062103"/>
          </a:xfrm>
          <a:prstGeom prst="rect">
            <a:avLst/>
          </a:prstGeom>
          <a:noFill/>
        </p:spPr>
        <p:txBody>
          <a:bodyPr wrap="square" rtlCol="0">
            <a:spAutoFit/>
          </a:bodyPr>
          <a:lstStyle/>
          <a:p>
            <a:pPr algn="ctr"/>
            <a:r>
              <a:rPr lang="ru-RU" sz="1600" b="1" dirty="0" smtClean="0">
                <a:latin typeface="Times New Roman" pitchFamily="18" charset="0"/>
                <a:cs typeface="Times New Roman" pitchFamily="18" charset="0"/>
              </a:rPr>
              <a:t>Адрес:</a:t>
            </a:r>
          </a:p>
          <a:p>
            <a:pPr algn="ctr"/>
            <a:endParaRPr lang="ru-RU" sz="1600" b="1" dirty="0" smtClean="0">
              <a:latin typeface="Times New Roman" pitchFamily="18" charset="0"/>
              <a:cs typeface="Times New Roman" pitchFamily="18" charset="0"/>
            </a:endParaRPr>
          </a:p>
          <a:p>
            <a:pPr algn="ctr"/>
            <a:r>
              <a:rPr lang="ru-RU" sz="1600" b="1" dirty="0" smtClean="0">
                <a:latin typeface="Times New Roman" pitchFamily="18" charset="0"/>
                <a:cs typeface="Times New Roman" pitchFamily="18" charset="0"/>
              </a:rPr>
              <a:t>З53620 </a:t>
            </a:r>
            <a:r>
              <a:rPr lang="ru-RU" sz="1600" b="1" dirty="0" err="1" smtClean="0">
                <a:latin typeface="Times New Roman" pitchFamily="18" charset="0"/>
                <a:cs typeface="Times New Roman" pitchFamily="18" charset="0"/>
              </a:rPr>
              <a:t>ст-ца</a:t>
            </a:r>
            <a:r>
              <a:rPr lang="ru-RU" sz="1600" b="1" dirty="0" smtClean="0">
                <a:latin typeface="Times New Roman" pitchFamily="18" charset="0"/>
                <a:cs typeface="Times New Roman" pitchFamily="18" charset="0"/>
              </a:rPr>
              <a:t> Старощербиновская</a:t>
            </a:r>
          </a:p>
          <a:p>
            <a:pPr algn="ctr"/>
            <a:r>
              <a:rPr lang="ru-RU" sz="1600" b="1" dirty="0" smtClean="0">
                <a:latin typeface="Times New Roman" pitchFamily="18" charset="0"/>
                <a:cs typeface="Times New Roman" pitchFamily="18" charset="0"/>
              </a:rPr>
              <a:t>ул. Советов, д. 68</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телефон (86151) 7-81-84, факс 7-81-84</a:t>
            </a:r>
          </a:p>
          <a:p>
            <a:pPr algn="ctr"/>
            <a:r>
              <a:rPr lang="ru-RU" sz="1600" b="1" dirty="0" smtClean="0">
                <a:latin typeface="Times New Roman" pitchFamily="18" charset="0"/>
                <a:cs typeface="Times New Roman" pitchFamily="18" charset="0"/>
              </a:rPr>
              <a:t>адрес электронной почты: </a:t>
            </a:r>
            <a:r>
              <a:rPr lang="en-US" sz="1600" b="1" dirty="0" smtClean="0">
                <a:latin typeface="Times New Roman" pitchFamily="18" charset="0"/>
                <a:cs typeface="Times New Roman" pitchFamily="18" charset="0"/>
              </a:rPr>
              <a:t>fusrb@mail.ru</a:t>
            </a:r>
            <a:br>
              <a:rPr lang="en-US"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сайт администрации: </a:t>
            </a:r>
            <a:r>
              <a:rPr lang="en-US" sz="1600" b="1" dirty="0" smtClean="0">
                <a:latin typeface="Times New Roman" pitchFamily="18" charset="0"/>
                <a:cs typeface="Times New Roman" pitchFamily="18" charset="0"/>
              </a:rPr>
              <a:t>http://staradm.ru</a:t>
            </a:r>
            <a:endParaRPr lang="ru-RU" sz="1600" b="1" dirty="0" smtClean="0">
              <a:latin typeface="Times New Roman" pitchFamily="18" charset="0"/>
              <a:cs typeface="Times New Roman" pitchFamily="18" charset="0"/>
            </a:endParaRPr>
          </a:p>
          <a:p>
            <a:pPr algn="ctr"/>
            <a:endParaRPr lang="ru-RU" sz="1600" b="1" dirty="0"/>
          </a:p>
        </p:txBody>
      </p:sp>
      <p:sp>
        <p:nvSpPr>
          <p:cNvPr id="5" name="TextBox 4"/>
          <p:cNvSpPr txBox="1"/>
          <p:nvPr/>
        </p:nvSpPr>
        <p:spPr>
          <a:xfrm>
            <a:off x="1000108" y="7429520"/>
            <a:ext cx="5072098" cy="584775"/>
          </a:xfrm>
          <a:prstGeom prst="rect">
            <a:avLst/>
          </a:prstGeom>
          <a:noFill/>
        </p:spPr>
        <p:txBody>
          <a:bodyPr wrap="square" rtlCol="0">
            <a:spAutoFit/>
          </a:bodyPr>
          <a:lstStyle/>
          <a:p>
            <a:pPr algn="ctr"/>
            <a:r>
              <a:rPr lang="ru-RU" sz="1600" b="1" dirty="0" smtClean="0">
                <a:latin typeface="Times New Roman" pitchFamily="18" charset="0"/>
                <a:cs typeface="Times New Roman" pitchFamily="18" charset="0"/>
              </a:rPr>
              <a:t>станица Старощербиновская</a:t>
            </a:r>
          </a:p>
          <a:p>
            <a:pPr algn="ctr"/>
            <a:r>
              <a:rPr lang="ru-RU" sz="1600" b="1" dirty="0" smtClean="0">
                <a:latin typeface="Times New Roman" pitchFamily="18" charset="0"/>
                <a:cs typeface="Times New Roman" pitchFamily="18" charset="0"/>
              </a:rPr>
              <a:t>апрель 2019 года</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7166" y="142844"/>
            <a:ext cx="6215106" cy="338554"/>
          </a:xfrm>
          <a:prstGeom prst="rect">
            <a:avLst/>
          </a:prstGeom>
          <a:noFill/>
        </p:spPr>
        <p:txBody>
          <a:bodyPr wrap="square" rtlCol="0">
            <a:spAutoFit/>
          </a:bodyPr>
          <a:lstStyle/>
          <a:p>
            <a:pPr algn="ctr"/>
            <a:r>
              <a:rPr lang="ru-RU" sz="1600" dirty="0" smtClean="0">
                <a:effectLst>
                  <a:outerShdw blurRad="38100" dist="38100" dir="2700000" algn="tl">
                    <a:srgbClr val="000000">
                      <a:alpha val="43137"/>
                    </a:srgbClr>
                  </a:outerShdw>
                </a:effectLst>
              </a:rPr>
              <a:t>Бюджет муниципального образования </a:t>
            </a:r>
            <a:r>
              <a:rPr lang="ru-RU" sz="1600" dirty="0" err="1" smtClean="0">
                <a:effectLst>
                  <a:outerShdw blurRad="38100" dist="38100" dir="2700000" algn="tl">
                    <a:srgbClr val="000000">
                      <a:alpha val="43137"/>
                    </a:srgbClr>
                  </a:outerShdw>
                </a:effectLst>
              </a:rPr>
              <a:t>Щербиновский</a:t>
            </a:r>
            <a:r>
              <a:rPr lang="ru-RU" sz="1600" dirty="0" smtClean="0">
                <a:effectLst>
                  <a:outerShdw blurRad="38100" dist="38100" dir="2700000" algn="tl">
                    <a:srgbClr val="000000">
                      <a:alpha val="43137"/>
                    </a:srgbClr>
                  </a:outerShdw>
                </a:effectLst>
              </a:rPr>
              <a:t> район:</a:t>
            </a:r>
            <a:endParaRPr lang="ru-RU" sz="1600" dirty="0">
              <a:effectLst>
                <a:outerShdw blurRad="38100" dist="38100" dir="2700000" algn="tl">
                  <a:srgbClr val="000000">
                    <a:alpha val="43137"/>
                  </a:srgbClr>
                </a:outerShdw>
              </a:effectLst>
            </a:endParaRPr>
          </a:p>
        </p:txBody>
      </p:sp>
      <p:sp>
        <p:nvSpPr>
          <p:cNvPr id="7" name="TextBox 6"/>
          <p:cNvSpPr txBox="1"/>
          <p:nvPr/>
        </p:nvSpPr>
        <p:spPr>
          <a:xfrm>
            <a:off x="357142" y="500034"/>
            <a:ext cx="6500858" cy="1600438"/>
          </a:xfrm>
          <a:prstGeom prst="rect">
            <a:avLst/>
          </a:prstGeom>
          <a:noFill/>
        </p:spPr>
        <p:txBody>
          <a:bodyPr wrap="square" rtlCol="0">
            <a:spAutoFit/>
          </a:bodyPr>
          <a:lstStyle/>
          <a:p>
            <a:pPr marL="185738" indent="-185738" algn="just">
              <a:buFont typeface="Wingdings" pitchFamily="2" charset="2"/>
              <a:buChar char="Ø"/>
            </a:pPr>
            <a:r>
              <a:rPr lang="ru-RU" sz="1400" dirty="0" smtClean="0"/>
              <a:t> размещается на сайте администрации муниципального образования </a:t>
            </a:r>
            <a:r>
              <a:rPr lang="ru-RU" sz="1400" dirty="0" err="1" smtClean="0"/>
              <a:t>Щербиновский</a:t>
            </a:r>
            <a:r>
              <a:rPr lang="ru-RU" sz="1400" dirty="0" smtClean="0"/>
              <a:t> район</a:t>
            </a:r>
          </a:p>
          <a:p>
            <a:pPr marL="185738" indent="-185738" algn="just">
              <a:buFont typeface="Wingdings" pitchFamily="2" charset="2"/>
              <a:buChar char="Ø"/>
            </a:pPr>
            <a:r>
              <a:rPr lang="ru-RU" sz="1400" dirty="0" smtClean="0"/>
              <a:t>представляется в Совет муниципального образования </a:t>
            </a:r>
            <a:r>
              <a:rPr lang="ru-RU" sz="1400" dirty="0" err="1" smtClean="0"/>
              <a:t>Щербиновский</a:t>
            </a:r>
            <a:r>
              <a:rPr lang="ru-RU" sz="1400" dirty="0" smtClean="0"/>
              <a:t> район</a:t>
            </a:r>
          </a:p>
          <a:p>
            <a:pPr marL="185738" indent="-185738" algn="just">
              <a:buFont typeface="Wingdings" pitchFamily="2" charset="2"/>
              <a:buChar char="Ø"/>
            </a:pPr>
            <a:r>
              <a:rPr lang="ru-RU" sz="1400" dirty="0"/>
              <a:t> </a:t>
            </a:r>
            <a:r>
              <a:rPr lang="ru-RU" sz="1400" dirty="0" smtClean="0"/>
              <a:t>публикуется в периодическом печатном издании «Информационный бюллетень органов местного самоуправления муниципального образования </a:t>
            </a:r>
            <a:r>
              <a:rPr lang="ru-RU" sz="1400" dirty="0" err="1" smtClean="0"/>
              <a:t>Щербиновский</a:t>
            </a:r>
            <a:r>
              <a:rPr lang="ru-RU" sz="1400" dirty="0" smtClean="0"/>
              <a:t> район»</a:t>
            </a:r>
          </a:p>
          <a:p>
            <a:pPr marL="185738" indent="-185738" algn="just">
              <a:buFont typeface="Wingdings" pitchFamily="2" charset="2"/>
              <a:buChar char="Ø"/>
            </a:pPr>
            <a:r>
              <a:rPr lang="ru-RU" sz="1400" dirty="0" smtClean="0"/>
              <a:t>выносится на публичные слушания</a:t>
            </a:r>
            <a:endParaRPr lang="ru-RU" sz="1400" dirty="0"/>
          </a:p>
        </p:txBody>
      </p:sp>
      <p:sp>
        <p:nvSpPr>
          <p:cNvPr id="8" name="TextBox 7"/>
          <p:cNvSpPr txBox="1"/>
          <p:nvPr/>
        </p:nvSpPr>
        <p:spPr>
          <a:xfrm>
            <a:off x="571480" y="2143108"/>
            <a:ext cx="5357850" cy="369332"/>
          </a:xfrm>
          <a:prstGeom prst="rect">
            <a:avLst/>
          </a:prstGeom>
          <a:noFill/>
        </p:spPr>
        <p:txBody>
          <a:bodyPr wrap="square" rtlCol="0">
            <a:spAutoFit/>
          </a:bodyPr>
          <a:lstStyle/>
          <a:p>
            <a:pPr algn="ctr"/>
            <a:r>
              <a:rPr lang="ru-RU" b="1" dirty="0" smtClean="0">
                <a:solidFill>
                  <a:srgbClr val="FF0000"/>
                </a:solidFill>
                <a:effectLst>
                  <a:outerShdw blurRad="38100" dist="38100" dir="2700000" algn="tl">
                    <a:srgbClr val="000000">
                      <a:alpha val="43137"/>
                    </a:srgbClr>
                  </a:outerShdw>
                </a:effectLst>
              </a:rPr>
              <a:t>Характерные черты бюджета:</a:t>
            </a:r>
            <a:endParaRPr lang="ru-RU" b="1" dirty="0">
              <a:solidFill>
                <a:srgbClr val="FF0000"/>
              </a:solidFill>
              <a:effectLst>
                <a:outerShdw blurRad="38100" dist="38100" dir="2700000" algn="tl">
                  <a:srgbClr val="000000">
                    <a:alpha val="43137"/>
                  </a:srgbClr>
                </a:outerShdw>
              </a:effectLst>
            </a:endParaRPr>
          </a:p>
        </p:txBody>
      </p:sp>
      <p:sp>
        <p:nvSpPr>
          <p:cNvPr id="10" name="TextBox 9"/>
          <p:cNvSpPr txBox="1"/>
          <p:nvPr/>
        </p:nvSpPr>
        <p:spPr>
          <a:xfrm>
            <a:off x="428604" y="2428860"/>
            <a:ext cx="6143668" cy="954107"/>
          </a:xfrm>
          <a:prstGeom prst="rect">
            <a:avLst/>
          </a:prstGeom>
          <a:noFill/>
        </p:spPr>
        <p:txBody>
          <a:bodyPr wrap="square" rtlCol="0">
            <a:spAutoFit/>
          </a:bodyPr>
          <a:lstStyle/>
          <a:p>
            <a:pPr>
              <a:buFont typeface="Wingdings" pitchFamily="2" charset="2"/>
              <a:buChar char="q"/>
            </a:pPr>
            <a:r>
              <a:rPr lang="ru-RU" sz="1400" dirty="0" smtClean="0"/>
              <a:t> как объективная экономическая категория</a:t>
            </a:r>
          </a:p>
          <a:p>
            <a:pPr>
              <a:buFont typeface="Wingdings" pitchFamily="2" charset="2"/>
              <a:buChar char="q"/>
            </a:pPr>
            <a:r>
              <a:rPr lang="ru-RU" sz="1400" dirty="0"/>
              <a:t> </a:t>
            </a:r>
            <a:r>
              <a:rPr lang="ru-RU" sz="1400" dirty="0" smtClean="0"/>
              <a:t>как система денежных отношений</a:t>
            </a:r>
          </a:p>
          <a:p>
            <a:pPr>
              <a:buFont typeface="Wingdings" pitchFamily="2" charset="2"/>
              <a:buChar char="q"/>
            </a:pPr>
            <a:r>
              <a:rPr lang="ru-RU" sz="1400" dirty="0"/>
              <a:t> </a:t>
            </a:r>
            <a:r>
              <a:rPr lang="ru-RU" sz="1400" dirty="0" smtClean="0"/>
              <a:t>как основной финансовый план</a:t>
            </a:r>
          </a:p>
          <a:p>
            <a:pPr>
              <a:buFont typeface="Wingdings" pitchFamily="2" charset="2"/>
              <a:buChar char="q"/>
            </a:pPr>
            <a:r>
              <a:rPr lang="ru-RU" sz="1400" dirty="0"/>
              <a:t> </a:t>
            </a:r>
            <a:r>
              <a:rPr lang="ru-RU" sz="1400" dirty="0" smtClean="0"/>
              <a:t>как инструмент финансовой политики</a:t>
            </a:r>
            <a:endParaRPr lang="ru-RU" sz="1400" dirty="0"/>
          </a:p>
        </p:txBody>
      </p:sp>
      <p:sp>
        <p:nvSpPr>
          <p:cNvPr id="27" name="TextBox 26"/>
          <p:cNvSpPr txBox="1"/>
          <p:nvPr/>
        </p:nvSpPr>
        <p:spPr>
          <a:xfrm>
            <a:off x="428604" y="5643570"/>
            <a:ext cx="6143668" cy="954107"/>
          </a:xfrm>
          <a:prstGeom prst="rect">
            <a:avLst/>
          </a:prstGeom>
          <a:noFill/>
        </p:spPr>
        <p:txBody>
          <a:bodyPr wrap="square" rtlCol="0">
            <a:spAutoFit/>
          </a:bodyPr>
          <a:lstStyle/>
          <a:p>
            <a:pPr indent="265113" algn="just"/>
            <a:r>
              <a:rPr lang="ru-RU" sz="1400" dirty="0" smtClean="0"/>
              <a:t>В случае превышения доходов над расходами бюджет является </a:t>
            </a:r>
            <a:r>
              <a:rPr lang="ru-RU" sz="1400" dirty="0" err="1" smtClean="0"/>
              <a:t>профицит-ным</a:t>
            </a:r>
            <a:r>
              <a:rPr lang="ru-RU" sz="1400" dirty="0" smtClean="0"/>
              <a:t>, в обратном случае – дефицитным</a:t>
            </a:r>
          </a:p>
          <a:p>
            <a:pPr indent="265113" algn="just"/>
            <a:r>
              <a:rPr lang="ru-RU" sz="1400" dirty="0" smtClean="0"/>
              <a:t>Сбалансированность бюджета по доходам и расходам – </a:t>
            </a:r>
            <a:r>
              <a:rPr lang="ru-RU" sz="1400" dirty="0" err="1" smtClean="0"/>
              <a:t>основопола-гающее</a:t>
            </a:r>
            <a:r>
              <a:rPr lang="ru-RU" sz="1400" dirty="0" smtClean="0"/>
              <a:t> требование, предъявляемое к органам местного самоуправления</a:t>
            </a:r>
            <a:endParaRPr lang="ru-RU" sz="1400" dirty="0"/>
          </a:p>
        </p:txBody>
      </p:sp>
      <p:graphicFrame>
        <p:nvGraphicFramePr>
          <p:cNvPr id="28" name="Схема 27"/>
          <p:cNvGraphicFramePr/>
          <p:nvPr/>
        </p:nvGraphicFramePr>
        <p:xfrm>
          <a:off x="428604" y="3428992"/>
          <a:ext cx="6143668" cy="2214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9" name="Схема 28"/>
          <p:cNvGraphicFramePr/>
          <p:nvPr/>
        </p:nvGraphicFramePr>
        <p:xfrm>
          <a:off x="357166" y="6643702"/>
          <a:ext cx="6215106" cy="33099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604" y="0"/>
            <a:ext cx="6143668" cy="1938992"/>
          </a:xfrm>
          <a:prstGeom prst="rect">
            <a:avLst/>
          </a:prstGeom>
          <a:noFill/>
        </p:spPr>
        <p:txBody>
          <a:bodyPr wrap="square" rtlCol="0">
            <a:spAutoFit/>
          </a:bodyPr>
          <a:lstStyle/>
          <a:p>
            <a:pPr indent="265113" algn="just"/>
            <a:r>
              <a:rPr lang="ru-RU" sz="1200" dirty="0" smtClean="0"/>
              <a:t>Бюджетная система Российской Федерации – это совокупность бюджетов разных уровней, основанная на социально-экономических взаимоотношениях и бюджетном законодательстве Российской Федерации.</a:t>
            </a:r>
          </a:p>
          <a:p>
            <a:pPr indent="265113" algn="just"/>
            <a:r>
              <a:rPr lang="ru-RU" sz="1200" dirty="0" smtClean="0"/>
              <a:t>Совершенствование бюджетной и налоговой политики, дальнейшая её реализация – важнейшее направление деятельности администрации муниципального образования </a:t>
            </a:r>
            <a:r>
              <a:rPr lang="ru-RU" sz="1200" dirty="0" err="1" smtClean="0"/>
              <a:t>Щербиновский</a:t>
            </a:r>
            <a:r>
              <a:rPr lang="ru-RU" sz="1200" dirty="0" smtClean="0"/>
              <a:t> район. Успешная их реализация способствует определённости, предсказуемости, созданию условий для ведения деятельности налогоплательщиками, главными администраторами доходов, главными распорядителями бюджетных средств, муниципальным учреждениями, то есть всеми участникам бюджетного процесса муниципального образования </a:t>
            </a:r>
            <a:r>
              <a:rPr lang="ru-RU" sz="1200" dirty="0" err="1" smtClean="0"/>
              <a:t>Щербиновский</a:t>
            </a:r>
            <a:r>
              <a:rPr lang="ru-RU" sz="1200" dirty="0" smtClean="0"/>
              <a:t> район.</a:t>
            </a:r>
            <a:endParaRPr lang="ru-RU" sz="1200" dirty="0"/>
          </a:p>
        </p:txBody>
      </p:sp>
      <p:graphicFrame>
        <p:nvGraphicFramePr>
          <p:cNvPr id="5" name="Схема 4"/>
          <p:cNvGraphicFramePr/>
          <p:nvPr/>
        </p:nvGraphicFramePr>
        <p:xfrm>
          <a:off x="285728" y="3143240"/>
          <a:ext cx="6357982" cy="135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1428736" y="1928794"/>
            <a:ext cx="4214842" cy="40011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ЭТАПЫ БЮДЖЕТНОГО ПРОЦЕССА</a:t>
            </a:r>
            <a:endParaRPr lang="ru-RU"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Прямоугольник 7"/>
          <p:cNvSpPr/>
          <p:nvPr/>
        </p:nvSpPr>
        <p:spPr>
          <a:xfrm>
            <a:off x="2500306" y="2428860"/>
            <a:ext cx="1836529" cy="338554"/>
          </a:xfrm>
          <a:prstGeom prst="rect">
            <a:avLst/>
          </a:prstGeom>
          <a:blipFill>
            <a:blip r:embed="rId7"/>
            <a:tile tx="0" ty="0" sx="100000" sy="100000" flip="none" algn="tl"/>
          </a:blipFill>
          <a:ln/>
        </p:spPr>
        <p:style>
          <a:lnRef idx="0">
            <a:schemeClr val="accent6"/>
          </a:lnRef>
          <a:fillRef idx="3">
            <a:schemeClr val="accent6"/>
          </a:fillRef>
          <a:effectRef idx="3">
            <a:schemeClr val="accent6"/>
          </a:effectRef>
          <a:fontRef idx="minor">
            <a:schemeClr val="lt1"/>
          </a:fontRef>
        </p:style>
        <p:txBody>
          <a:bodyPr wrap="none" lIns="91440" tIns="45720" rIns="91440" bIns="45720">
            <a:spAutoFit/>
          </a:bodyP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 </a:t>
            </a:r>
            <a:r>
              <a:rPr lang="ru-RU"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ПЛАНИРОВАНИЕ</a:t>
            </a:r>
            <a:endParaRPr lang="ru-RU"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8"/>
          <p:cNvSpPr txBox="1"/>
          <p:nvPr/>
        </p:nvSpPr>
        <p:spPr>
          <a:xfrm>
            <a:off x="500042" y="2786050"/>
            <a:ext cx="6000792" cy="523220"/>
          </a:xfrm>
          <a:prstGeom prst="rect">
            <a:avLst/>
          </a:prstGeom>
          <a:noFill/>
        </p:spPr>
        <p:txBody>
          <a:bodyPr wrap="square" rtlCol="0">
            <a:spAutoFit/>
          </a:bodyPr>
          <a:lstStyle/>
          <a:p>
            <a:pPr>
              <a:tabLst>
                <a:tab pos="1166813" algn="l"/>
                <a:tab pos="2239963" algn="l"/>
                <a:tab pos="3405188" algn="l"/>
                <a:tab pos="4572000" algn="l"/>
                <a:tab pos="5565775" algn="l"/>
              </a:tabLst>
            </a:pPr>
            <a:r>
              <a:rPr lang="en-US" sz="1400" b="1" dirty="0" smtClean="0">
                <a:effectLst>
                  <a:outerShdw blurRad="38100" dist="38100" dir="2700000" algn="tl">
                    <a:srgbClr val="000000">
                      <a:alpha val="43137"/>
                    </a:srgbClr>
                  </a:outerShdw>
                </a:effectLst>
              </a:rPr>
              <a:t>1	2	3	4	5	6</a:t>
            </a:r>
            <a:r>
              <a:rPr lang="en-US" sz="1400" b="1" dirty="0" smtClean="0"/>
              <a:t>	</a:t>
            </a:r>
            <a:endParaRPr lang="ru-RU" sz="1400" b="1" dirty="0"/>
          </a:p>
        </p:txBody>
      </p:sp>
      <p:sp>
        <p:nvSpPr>
          <p:cNvPr id="11" name="Прямоугольник 10"/>
          <p:cNvSpPr/>
          <p:nvPr/>
        </p:nvSpPr>
        <p:spPr>
          <a:xfrm>
            <a:off x="2643182" y="4643438"/>
            <a:ext cx="1481176" cy="338554"/>
          </a:xfrm>
          <a:prstGeom prst="rect">
            <a:avLst/>
          </a:prstGeom>
          <a:blipFill>
            <a:blip r:embed="rId7"/>
            <a:tile tx="0" ty="0" sx="100000" sy="100000" flip="none" algn="tl"/>
          </a:blipFill>
          <a:ln/>
        </p:spPr>
        <p:style>
          <a:lnRef idx="0">
            <a:schemeClr val="accent6"/>
          </a:lnRef>
          <a:fillRef idx="3">
            <a:schemeClr val="accent6"/>
          </a:fillRef>
          <a:effectRef idx="3">
            <a:schemeClr val="accent6"/>
          </a:effectRef>
          <a:fontRef idx="minor">
            <a:schemeClr val="lt1"/>
          </a:fontRef>
        </p:style>
        <p:txBody>
          <a:bodyPr wrap="none" lIns="91440" tIns="45720" rIns="91440" bIns="45720">
            <a:spAutoFit/>
          </a:bodyP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II. </a:t>
            </a:r>
            <a:r>
              <a:rPr lang="ru-RU"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Исполнение</a:t>
            </a:r>
            <a:endParaRPr lang="ru-RU"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12" name="Схема 11"/>
          <p:cNvGraphicFramePr/>
          <p:nvPr/>
        </p:nvGraphicFramePr>
        <p:xfrm>
          <a:off x="714356" y="5286380"/>
          <a:ext cx="5643602" cy="135732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TextBox 12"/>
          <p:cNvSpPr txBox="1"/>
          <p:nvPr/>
        </p:nvSpPr>
        <p:spPr>
          <a:xfrm>
            <a:off x="1142984" y="5000628"/>
            <a:ext cx="5214974" cy="276999"/>
          </a:xfrm>
          <a:prstGeom prst="rect">
            <a:avLst/>
          </a:prstGeom>
          <a:noFill/>
        </p:spPr>
        <p:txBody>
          <a:bodyPr wrap="square" rtlCol="0">
            <a:spAutoFit/>
          </a:bodyPr>
          <a:lstStyle/>
          <a:p>
            <a:pPr>
              <a:tabLst>
                <a:tab pos="1616075" algn="l"/>
                <a:tab pos="3140075" algn="l"/>
                <a:tab pos="4664075" algn="l"/>
              </a:tabLst>
            </a:pPr>
            <a:r>
              <a:rPr lang="ru-RU" sz="1200" b="1" dirty="0" smtClean="0"/>
              <a:t>1	2	3	4</a:t>
            </a:r>
            <a:endParaRPr lang="ru-RU" sz="1200" b="1" dirty="0"/>
          </a:p>
        </p:txBody>
      </p:sp>
      <p:sp>
        <p:nvSpPr>
          <p:cNvPr id="14" name="Прямоугольник 13"/>
          <p:cNvSpPr/>
          <p:nvPr/>
        </p:nvSpPr>
        <p:spPr>
          <a:xfrm>
            <a:off x="2786058" y="6858016"/>
            <a:ext cx="1442511" cy="338554"/>
          </a:xfrm>
          <a:prstGeom prst="rect">
            <a:avLst/>
          </a:prstGeom>
          <a:blipFill>
            <a:blip r:embed="rId7"/>
            <a:tile tx="0" ty="0" sx="100000" sy="100000" flip="none" algn="tl"/>
          </a:blipFill>
          <a:ln/>
        </p:spPr>
        <p:style>
          <a:lnRef idx="0">
            <a:schemeClr val="accent6"/>
          </a:lnRef>
          <a:fillRef idx="3">
            <a:schemeClr val="accent6"/>
          </a:fillRef>
          <a:effectRef idx="3">
            <a:schemeClr val="accent6"/>
          </a:effectRef>
          <a:fontRef idx="minor">
            <a:schemeClr val="lt1"/>
          </a:fontRef>
        </p:style>
        <p:txBody>
          <a:bodyPr wrap="none" lIns="91440" tIns="45720" rIns="91440" bIns="45720">
            <a:spAutoFit/>
          </a:bodyPr>
          <a:lstStyle/>
          <a:p>
            <a:pPr algn="ct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III. </a:t>
            </a:r>
            <a:r>
              <a:rPr lang="ru-RU"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Отчетность</a:t>
            </a:r>
            <a:endParaRPr lang="ru-RU"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15" name="Схема 14"/>
          <p:cNvGraphicFramePr/>
          <p:nvPr/>
        </p:nvGraphicFramePr>
        <p:xfrm>
          <a:off x="142852" y="7500958"/>
          <a:ext cx="6572296" cy="14287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6" name="TextBox 15"/>
          <p:cNvSpPr txBox="1"/>
          <p:nvPr/>
        </p:nvSpPr>
        <p:spPr>
          <a:xfrm>
            <a:off x="500042" y="7215206"/>
            <a:ext cx="6000792" cy="523220"/>
          </a:xfrm>
          <a:prstGeom prst="rect">
            <a:avLst/>
          </a:prstGeom>
          <a:noFill/>
        </p:spPr>
        <p:txBody>
          <a:bodyPr wrap="square" rtlCol="0">
            <a:spAutoFit/>
          </a:bodyPr>
          <a:lstStyle/>
          <a:p>
            <a:pPr>
              <a:tabLst>
                <a:tab pos="1166813" algn="l"/>
                <a:tab pos="2239963" algn="l"/>
                <a:tab pos="3405188" algn="l"/>
                <a:tab pos="4572000" algn="l"/>
                <a:tab pos="5565775" algn="l"/>
              </a:tabLst>
            </a:pPr>
            <a:r>
              <a:rPr lang="en-US" sz="1400" b="1" dirty="0" smtClean="0">
                <a:effectLst>
                  <a:outerShdw blurRad="38100" dist="38100" dir="2700000" algn="tl">
                    <a:srgbClr val="000000">
                      <a:alpha val="43137"/>
                    </a:srgbClr>
                  </a:outerShdw>
                </a:effectLst>
              </a:rPr>
              <a:t>1	2	3	4	5	6</a:t>
            </a:r>
            <a:r>
              <a:rPr lang="en-US" sz="1400" b="1" dirty="0" smtClean="0"/>
              <a:t>	</a:t>
            </a:r>
            <a:endParaRPr lang="ru-RU" sz="14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664" y="179512"/>
            <a:ext cx="6192688" cy="954107"/>
          </a:xfrm>
          <a:prstGeom prst="rect">
            <a:avLst/>
          </a:prstGeom>
          <a:noFill/>
        </p:spPr>
        <p:txBody>
          <a:bodyPr wrap="square" rtlCol="0">
            <a:spAutoFit/>
          </a:bodyPr>
          <a:lstStyle/>
          <a:p>
            <a:r>
              <a:rPr lang="ru-RU" sz="1400" dirty="0">
                <a:effectLst>
                  <a:outerShdw blurRad="38100" dist="38100" dir="2700000" algn="tl">
                    <a:srgbClr val="000000">
                      <a:alpha val="43137"/>
                    </a:srgbClr>
                  </a:outerShdw>
                </a:effectLst>
              </a:rPr>
              <a:t>Бюджет муниципального образования </a:t>
            </a:r>
            <a:r>
              <a:rPr lang="ru-RU" sz="1400" dirty="0" err="1">
                <a:effectLst>
                  <a:outerShdw blurRad="38100" dist="38100" dir="2700000" algn="tl">
                    <a:srgbClr val="000000">
                      <a:alpha val="43137"/>
                    </a:srgbClr>
                  </a:outerShdw>
                </a:effectLst>
              </a:rPr>
              <a:t>Щербиновский</a:t>
            </a:r>
            <a:r>
              <a:rPr lang="ru-RU" sz="1400" dirty="0">
                <a:effectLst>
                  <a:outerShdw blurRad="38100" dist="38100" dir="2700000" algn="tl">
                    <a:srgbClr val="000000">
                      <a:alpha val="43137"/>
                    </a:srgbClr>
                  </a:outerShdw>
                </a:effectLst>
              </a:rPr>
              <a:t> район утвержден</a:t>
            </a:r>
            <a:r>
              <a:rPr lang="ru-RU" sz="1400" dirty="0" smtClean="0">
                <a:effectLst>
                  <a:outerShdw blurRad="38100" dist="38100" dir="2700000" algn="tl">
                    <a:srgbClr val="000000">
                      <a:alpha val="43137"/>
                    </a:srgbClr>
                  </a:outerShdw>
                </a:effectLst>
              </a:rPr>
              <a:t>:</a:t>
            </a:r>
            <a:endParaRPr lang="ru-RU" sz="1400" dirty="0">
              <a:effectLst>
                <a:outerShdw blurRad="38100" dist="38100" dir="2700000" algn="tl">
                  <a:srgbClr val="000000">
                    <a:alpha val="43137"/>
                  </a:srgbClr>
                </a:outerShdw>
              </a:effectLst>
            </a:endParaRPr>
          </a:p>
          <a:p>
            <a:pPr algn="just"/>
            <a:r>
              <a:rPr lang="ru-RU" sz="1400" dirty="0" smtClean="0"/>
              <a:t>Решением </a:t>
            </a:r>
            <a:r>
              <a:rPr lang="ru-RU" sz="1400" dirty="0"/>
              <a:t>Совета муниципального образования Щербиновский </a:t>
            </a:r>
            <a:r>
              <a:rPr lang="ru-RU" sz="1400" dirty="0" smtClean="0"/>
              <a:t>район  </a:t>
            </a:r>
            <a:r>
              <a:rPr lang="ru-RU" sz="1400" dirty="0"/>
              <a:t>от </a:t>
            </a:r>
            <a:r>
              <a:rPr lang="ru-RU" sz="1400" dirty="0" smtClean="0"/>
              <a:t>28 </a:t>
            </a:r>
            <a:r>
              <a:rPr lang="ru-RU" sz="1400" dirty="0"/>
              <a:t>декабря </a:t>
            </a:r>
            <a:r>
              <a:rPr lang="ru-RU" sz="1400" dirty="0" smtClean="0"/>
              <a:t>2017 </a:t>
            </a:r>
            <a:r>
              <a:rPr lang="ru-RU" sz="1400" dirty="0"/>
              <a:t>года № </a:t>
            </a:r>
            <a:r>
              <a:rPr lang="ru-RU" sz="1400" dirty="0" smtClean="0"/>
              <a:t>10  «</a:t>
            </a:r>
            <a:r>
              <a:rPr lang="ru-RU" sz="1400" dirty="0"/>
              <a:t>О бюджете муниципального образования Щербиновский </a:t>
            </a:r>
            <a:r>
              <a:rPr lang="ru-RU" sz="1400" dirty="0" smtClean="0"/>
              <a:t>район на 2018 год»</a:t>
            </a:r>
            <a:endParaRPr lang="ru-RU" sz="1400" dirty="0"/>
          </a:p>
        </p:txBody>
      </p:sp>
      <p:sp>
        <p:nvSpPr>
          <p:cNvPr id="3" name="TextBox 2"/>
          <p:cNvSpPr txBox="1"/>
          <p:nvPr/>
        </p:nvSpPr>
        <p:spPr>
          <a:xfrm>
            <a:off x="404664" y="1259632"/>
            <a:ext cx="6192688" cy="4401205"/>
          </a:xfrm>
          <a:prstGeom prst="rect">
            <a:avLst/>
          </a:prstGeom>
          <a:noFill/>
        </p:spPr>
        <p:txBody>
          <a:bodyPr wrap="square" rtlCol="0">
            <a:spAutoFit/>
          </a:bodyPr>
          <a:lstStyle/>
          <a:p>
            <a:r>
              <a:rPr lang="ru-RU" sz="1400" dirty="0">
                <a:effectLst>
                  <a:outerShdw blurRad="38100" dist="38100" dir="2700000" algn="tl">
                    <a:srgbClr val="000000">
                      <a:alpha val="43137"/>
                    </a:srgbClr>
                  </a:outerShdw>
                </a:effectLst>
              </a:rPr>
              <a:t>Особенности исполнения бюджета муниципального образования </a:t>
            </a:r>
            <a:r>
              <a:rPr lang="ru-RU" sz="1400" dirty="0" err="1" smtClean="0">
                <a:effectLst>
                  <a:outerShdw blurRad="38100" dist="38100" dir="2700000" algn="tl">
                    <a:srgbClr val="000000">
                      <a:alpha val="43137"/>
                    </a:srgbClr>
                  </a:outerShdw>
                </a:effectLst>
              </a:rPr>
              <a:t>Щербиновский</a:t>
            </a:r>
            <a:r>
              <a:rPr lang="ru-RU" sz="1400" dirty="0" smtClean="0">
                <a:effectLst>
                  <a:outerShdw blurRad="38100" dist="38100" dir="2700000" algn="tl">
                    <a:srgbClr val="000000">
                      <a:alpha val="43137"/>
                    </a:srgbClr>
                  </a:outerShdw>
                </a:effectLst>
              </a:rPr>
              <a:t> </a:t>
            </a:r>
            <a:r>
              <a:rPr lang="ru-RU" sz="1400" dirty="0">
                <a:effectLst>
                  <a:outerShdw blurRad="38100" dist="38100" dir="2700000" algn="tl">
                    <a:srgbClr val="000000">
                      <a:alpha val="43137"/>
                    </a:srgbClr>
                  </a:outerShdw>
                </a:effectLst>
              </a:rPr>
              <a:t>район:</a:t>
            </a:r>
          </a:p>
          <a:p>
            <a:pPr marL="171450" indent="-171450" algn="just">
              <a:buFont typeface="Wingdings" panose="05000000000000000000" pitchFamily="2" charset="2"/>
              <a:buChar char="Ø"/>
            </a:pPr>
            <a:r>
              <a:rPr lang="ru-RU" sz="1400" dirty="0" smtClean="0"/>
              <a:t>Бюджет </a:t>
            </a:r>
            <a:r>
              <a:rPr lang="ru-RU" sz="1400" dirty="0"/>
              <a:t>муниципального образования Щербиновский район в </a:t>
            </a:r>
            <a:r>
              <a:rPr lang="ru-RU" sz="1400" dirty="0" smtClean="0"/>
              <a:t>2018 </a:t>
            </a:r>
            <a:r>
              <a:rPr lang="ru-RU" sz="1400" dirty="0"/>
              <a:t>году исполнялся в соответствии с требованиями Бюджетного кодекса Российской Федерации, решением Совета муниципального образования Щербиновский район «Об утверждении Положений о бюджетном процессе», иных законодательных и нормативных правовых актов Российской Федерации,  Краснодарского края, </a:t>
            </a:r>
            <a:r>
              <a:rPr lang="ru-RU" sz="1400" dirty="0" err="1"/>
              <a:t>Щербиновского</a:t>
            </a:r>
            <a:r>
              <a:rPr lang="ru-RU" sz="1400" dirty="0"/>
              <a:t> района. </a:t>
            </a:r>
          </a:p>
          <a:p>
            <a:pPr marL="171450" indent="-171450" algn="just">
              <a:buFont typeface="Wingdings" panose="05000000000000000000" pitchFamily="2" charset="2"/>
              <a:buChar char="Ø"/>
            </a:pPr>
            <a:r>
              <a:rPr lang="ru-RU" sz="1400" dirty="0" smtClean="0"/>
              <a:t>Основные </a:t>
            </a:r>
            <a:r>
              <a:rPr lang="ru-RU" sz="1400" dirty="0"/>
              <a:t>направления консолидированного бюджета в </a:t>
            </a:r>
            <a:r>
              <a:rPr lang="ru-RU" sz="1400" dirty="0" smtClean="0"/>
              <a:t>2018 </a:t>
            </a:r>
            <a:r>
              <a:rPr lang="ru-RU" sz="1400" dirty="0"/>
              <a:t>году определяли цели и задачи бюджетной и налоговой политики и способствовали стабильному социально-экономическому развитию муниципального образования Щербиновский район и повышению уровня жизни населения.</a:t>
            </a:r>
          </a:p>
          <a:p>
            <a:pPr algn="just"/>
            <a:endParaRPr lang="ru-RU" sz="1400" dirty="0"/>
          </a:p>
          <a:p>
            <a:pPr algn="just"/>
            <a:r>
              <a:rPr lang="ru-RU" sz="1400" dirty="0">
                <a:effectLst>
                  <a:outerShdw blurRad="38100" dist="38100" dir="2700000" algn="tl">
                    <a:srgbClr val="000000">
                      <a:alpha val="43137"/>
                    </a:srgbClr>
                  </a:outerShdw>
                </a:effectLst>
              </a:rPr>
              <a:t>Итоги реализации бюджетной и налоговой политики:</a:t>
            </a:r>
          </a:p>
          <a:p>
            <a:pPr marL="171450" indent="-171450" algn="just">
              <a:buFont typeface="Wingdings" panose="05000000000000000000" pitchFamily="2" charset="2"/>
              <a:buChar char="Ø"/>
            </a:pPr>
            <a:r>
              <a:rPr lang="ru-RU" sz="1400" dirty="0" smtClean="0"/>
              <a:t>Обеспечение </a:t>
            </a:r>
            <a:r>
              <a:rPr lang="ru-RU" sz="1400" dirty="0"/>
              <a:t>сбалансированности и устойчивости местного бюджета</a:t>
            </a:r>
          </a:p>
          <a:p>
            <a:pPr marL="171450" indent="-171450" algn="just">
              <a:buFont typeface="Wingdings" panose="05000000000000000000" pitchFamily="2" charset="2"/>
              <a:buChar char="Ø"/>
            </a:pPr>
            <a:r>
              <a:rPr lang="ru-RU" sz="1400" dirty="0" smtClean="0"/>
              <a:t>Повышение </a:t>
            </a:r>
            <a:r>
              <a:rPr lang="ru-RU" sz="1400" dirty="0"/>
              <a:t>качества предоставления муниципальных услуг</a:t>
            </a:r>
          </a:p>
          <a:p>
            <a:pPr marL="171450" indent="-171450" algn="just">
              <a:buFont typeface="Wingdings" panose="05000000000000000000" pitchFamily="2" charset="2"/>
              <a:buChar char="Ø"/>
            </a:pPr>
            <a:r>
              <a:rPr lang="ru-RU" sz="1400" dirty="0" smtClean="0"/>
              <a:t>Развитие </a:t>
            </a:r>
            <a:r>
              <a:rPr lang="ru-RU" sz="1400" dirty="0"/>
              <a:t>программно-целевых методов управления</a:t>
            </a:r>
          </a:p>
          <a:p>
            <a:pPr marL="171450" indent="-171450" algn="just">
              <a:buFont typeface="Wingdings" panose="05000000000000000000" pitchFamily="2" charset="2"/>
              <a:buChar char="Ø"/>
            </a:pPr>
            <a:r>
              <a:rPr lang="ru-RU" sz="1400" dirty="0" smtClean="0"/>
              <a:t>Повышение </a:t>
            </a:r>
            <a:r>
              <a:rPr lang="ru-RU" sz="1400" dirty="0"/>
              <a:t>эффективности управления муниципальными финансами</a:t>
            </a:r>
          </a:p>
          <a:p>
            <a:pPr marL="171450" indent="-171450" algn="just">
              <a:buFont typeface="Wingdings" panose="05000000000000000000" pitchFamily="2" charset="2"/>
              <a:buChar char="Ø"/>
            </a:pPr>
            <a:r>
              <a:rPr lang="ru-RU" sz="1400" dirty="0" smtClean="0"/>
              <a:t>Повышение </a:t>
            </a:r>
            <a:r>
              <a:rPr lang="ru-RU" sz="1400" dirty="0"/>
              <a:t>открытости прозрачности бюджетного процесса</a:t>
            </a:r>
          </a:p>
        </p:txBody>
      </p:sp>
      <p:sp>
        <p:nvSpPr>
          <p:cNvPr id="4" name="Прямоугольник 3"/>
          <p:cNvSpPr/>
          <p:nvPr/>
        </p:nvSpPr>
        <p:spPr>
          <a:xfrm>
            <a:off x="369640" y="5796136"/>
            <a:ext cx="6140152" cy="2893100"/>
          </a:xfrm>
          <a:prstGeom prst="rect">
            <a:avLst/>
          </a:prstGeom>
        </p:spPr>
        <p:txBody>
          <a:bodyPr wrap="square">
            <a:spAutoFit/>
          </a:bodyPr>
          <a:lstStyle/>
          <a:p>
            <a:r>
              <a:rPr lang="ru-RU" sz="1400" dirty="0"/>
              <a:t>Публичные слушания по годовому отчету об исполнении бюджета муниципального образования Щербиновский район за </a:t>
            </a:r>
            <a:r>
              <a:rPr lang="ru-RU" sz="1400" dirty="0" smtClean="0"/>
              <a:t>2018 </a:t>
            </a:r>
            <a:r>
              <a:rPr lang="ru-RU" sz="1400" dirty="0"/>
              <a:t>год назначены: </a:t>
            </a:r>
          </a:p>
          <a:p>
            <a:r>
              <a:rPr lang="ru-RU" sz="1400" b="1" i="1" dirty="0"/>
              <a:t> </a:t>
            </a:r>
            <a:endParaRPr lang="ru-RU" sz="1400" dirty="0"/>
          </a:p>
          <a:p>
            <a:pPr algn="ctr"/>
            <a:r>
              <a:rPr lang="ru-RU" sz="1400" b="1" i="1" dirty="0" smtClean="0">
                <a:effectLst>
                  <a:outerShdw blurRad="38100" dist="38100" dir="2700000" algn="tl">
                    <a:srgbClr val="000000">
                      <a:alpha val="43137"/>
                    </a:srgbClr>
                  </a:outerShdw>
                </a:effectLst>
              </a:rPr>
              <a:t>Решением </a:t>
            </a:r>
            <a:r>
              <a:rPr lang="ru-RU" sz="1400" b="1" i="1" dirty="0">
                <a:effectLst>
                  <a:outerShdw blurRad="38100" dist="38100" dir="2700000" algn="tl">
                    <a:srgbClr val="000000">
                      <a:alpha val="43137"/>
                    </a:srgbClr>
                  </a:outerShdw>
                </a:effectLst>
              </a:rPr>
              <a:t>Совета муниципального образования Щербиновский </a:t>
            </a:r>
            <a:r>
              <a:rPr lang="ru-RU" sz="1400" b="1" i="1" dirty="0" smtClean="0">
                <a:effectLst>
                  <a:outerShdw blurRad="38100" dist="38100" dir="2700000" algn="tl">
                    <a:srgbClr val="000000">
                      <a:alpha val="43137"/>
                    </a:srgbClr>
                  </a:outerShdw>
                </a:effectLst>
              </a:rPr>
              <a:t>район от 18 апреля 2019 года </a:t>
            </a:r>
            <a:r>
              <a:rPr lang="ru-RU" sz="1400" b="1" i="1" dirty="0">
                <a:effectLst>
                  <a:outerShdw blurRad="38100" dist="38100" dir="2700000" algn="tl">
                    <a:srgbClr val="000000">
                      <a:alpha val="43137"/>
                    </a:srgbClr>
                  </a:outerShdw>
                </a:effectLst>
              </a:rPr>
              <a:t>«О назначении публичных слушаний по утверждению годового отчета об исполнении бюджета муниципального образования Щербиновский район за 2018 год, назначения даты проведения публичных слушаний, создания организационного комитета по проведению публичных слушаний»</a:t>
            </a:r>
          </a:p>
          <a:p>
            <a:r>
              <a:rPr lang="ru-RU" sz="1400" b="1" i="1" dirty="0">
                <a:effectLst>
                  <a:outerShdw blurRad="38100" dist="38100" dir="2700000" algn="tl">
                    <a:srgbClr val="000000">
                      <a:alpha val="43137"/>
                    </a:srgbClr>
                  </a:outerShdw>
                </a:effectLst>
              </a:rPr>
              <a:t> </a:t>
            </a:r>
          </a:p>
          <a:p>
            <a:pPr algn="just"/>
            <a:r>
              <a:rPr lang="ru-RU" sz="1400" dirty="0"/>
              <a:t>Публичные слушания по годовому отчету об исполнении бюджета муниципального образования Щербиновский район за </a:t>
            </a:r>
            <a:r>
              <a:rPr lang="ru-RU" sz="1400" dirty="0" smtClean="0"/>
              <a:t>2018 </a:t>
            </a:r>
            <a:r>
              <a:rPr lang="ru-RU" sz="1400" dirty="0"/>
              <a:t>год </a:t>
            </a:r>
            <a:r>
              <a:rPr lang="ru-RU" sz="1400" dirty="0" smtClean="0"/>
              <a:t>проведены </a:t>
            </a:r>
            <a:r>
              <a:rPr lang="ru-RU" sz="1400" dirty="0"/>
              <a:t>- 17 мая </a:t>
            </a:r>
            <a:r>
              <a:rPr lang="ru-RU" sz="1400" dirty="0" smtClean="0"/>
              <a:t>2019 года.</a:t>
            </a:r>
            <a:endParaRPr lang="ru-RU" sz="1400" dirty="0"/>
          </a:p>
        </p:txBody>
      </p:sp>
    </p:spTree>
    <p:extLst>
      <p:ext uri="{BB962C8B-B14F-4D97-AF65-F5344CB8AC3E}">
        <p14:creationId xmlns:p14="http://schemas.microsoft.com/office/powerpoint/2010/main" val="22217227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6672" y="971600"/>
            <a:ext cx="5976664" cy="2462213"/>
          </a:xfrm>
          <a:prstGeom prst="rect">
            <a:avLst/>
          </a:prstGeom>
        </p:spPr>
        <p:txBody>
          <a:bodyPr wrap="square">
            <a:spAutoFit/>
          </a:bodyPr>
          <a:lstStyle/>
          <a:p>
            <a:pPr algn="ctr"/>
            <a:r>
              <a:rPr lang="ru-RU" sz="1400" b="1" dirty="0">
                <a:effectLst>
                  <a:outerShdw blurRad="38100" dist="38100" dir="2700000" algn="tl">
                    <a:srgbClr val="000000">
                      <a:alpha val="43137"/>
                    </a:srgbClr>
                  </a:outerShdw>
                </a:effectLst>
              </a:rPr>
              <a:t>Выполнение главных бюджетных задач:</a:t>
            </a:r>
          </a:p>
          <a:p>
            <a:r>
              <a:rPr lang="ru-RU" sz="1400" dirty="0" smtClean="0">
                <a:effectLst>
                  <a:outerShdw blurRad="38100" dist="38100" dir="2700000" algn="tl">
                    <a:srgbClr val="000000">
                      <a:alpha val="43137"/>
                    </a:srgbClr>
                  </a:outerShdw>
                </a:effectLst>
              </a:rPr>
              <a:t>Выполнены </a:t>
            </a:r>
            <a:r>
              <a:rPr lang="ru-RU" sz="1400" dirty="0">
                <a:effectLst>
                  <a:outerShdw blurRad="38100" dist="38100" dir="2700000" algn="tl">
                    <a:srgbClr val="000000">
                      <a:alpha val="43137"/>
                    </a:srgbClr>
                  </a:outerShdw>
                </a:effectLst>
              </a:rPr>
              <a:t>все действующие социальные </a:t>
            </a:r>
            <a:r>
              <a:rPr lang="ru-RU" sz="1400" dirty="0" smtClean="0">
                <a:effectLst>
                  <a:outerShdw blurRad="38100" dist="38100" dir="2700000" algn="tl">
                    <a:srgbClr val="000000">
                      <a:alpha val="43137"/>
                    </a:srgbClr>
                  </a:outerShdw>
                </a:effectLst>
              </a:rPr>
              <a:t>обязательства:</a:t>
            </a:r>
            <a:endParaRPr lang="ru-RU" sz="1400" dirty="0">
              <a:effectLst>
                <a:outerShdw blurRad="38100" dist="38100" dir="2700000" algn="tl">
                  <a:srgbClr val="000000">
                    <a:alpha val="43137"/>
                  </a:srgbClr>
                </a:outerShdw>
              </a:effectLst>
            </a:endParaRPr>
          </a:p>
          <a:p>
            <a:pPr marL="285750" indent="-285750" algn="just">
              <a:buFont typeface="Wingdings" panose="05000000000000000000" pitchFamily="2" charset="2"/>
              <a:buChar char="Ø"/>
            </a:pPr>
            <a:r>
              <a:rPr lang="ru-RU" sz="1400" dirty="0" smtClean="0"/>
              <a:t>обеспечение </a:t>
            </a:r>
            <a:r>
              <a:rPr lang="ru-RU" sz="1400" dirty="0"/>
              <a:t>поэтапного повышения оплаты труда в бюджетном секторе </a:t>
            </a:r>
            <a:r>
              <a:rPr lang="ru-RU" sz="1400" dirty="0" smtClean="0"/>
              <a:t>экономики, расширение </a:t>
            </a:r>
            <a:r>
              <a:rPr lang="ru-RU" sz="1400" dirty="0"/>
              <a:t>мер социальной поддержки </a:t>
            </a:r>
            <a:r>
              <a:rPr lang="ru-RU" sz="1400" dirty="0" smtClean="0"/>
              <a:t>населения;</a:t>
            </a:r>
          </a:p>
          <a:p>
            <a:pPr marL="285750" indent="-285750" algn="just">
              <a:buFont typeface="Wingdings" panose="05000000000000000000" pitchFamily="2" charset="2"/>
              <a:buChar char="Ø"/>
            </a:pPr>
            <a:r>
              <a:rPr lang="ru-RU" sz="1400" dirty="0"/>
              <a:t>с</a:t>
            </a:r>
            <a:r>
              <a:rPr lang="ru-RU" sz="1400" dirty="0" smtClean="0"/>
              <a:t>охранение </a:t>
            </a:r>
            <a:r>
              <a:rPr lang="ru-RU" sz="1400" dirty="0"/>
              <a:t>бюджетной поддержки развития реального сектора </a:t>
            </a:r>
            <a:r>
              <a:rPr lang="ru-RU" sz="1400" dirty="0" smtClean="0"/>
              <a:t>экономики;</a:t>
            </a:r>
          </a:p>
          <a:p>
            <a:pPr marL="285750" indent="-285750" algn="just">
              <a:buFont typeface="Wingdings" panose="05000000000000000000" pitchFamily="2" charset="2"/>
              <a:buChar char="Ø"/>
            </a:pPr>
            <a:r>
              <a:rPr lang="ru-RU" sz="1400" dirty="0" smtClean="0"/>
              <a:t>обеспечение </a:t>
            </a:r>
            <a:r>
              <a:rPr lang="ru-RU" sz="1400" dirty="0"/>
              <a:t>устойчивости, сбалансированности местного бюджета</a:t>
            </a:r>
            <a:r>
              <a:rPr lang="ru-RU" sz="1400" dirty="0" smtClean="0"/>
              <a:t>;</a:t>
            </a:r>
          </a:p>
          <a:p>
            <a:pPr marL="285750" indent="-285750" algn="just">
              <a:buFont typeface="Wingdings" panose="05000000000000000000" pitchFamily="2" charset="2"/>
              <a:buChar char="Ø"/>
            </a:pPr>
            <a:r>
              <a:rPr lang="ru-RU" sz="1400" dirty="0" smtClean="0"/>
              <a:t>обеспечение </a:t>
            </a:r>
            <a:r>
              <a:rPr lang="ru-RU" sz="1400" dirty="0"/>
              <a:t>организационных мер, направленных на рост эффективности бюджетных расходов, повышение качества предоставления муниципальных услуг</a:t>
            </a:r>
            <a:r>
              <a:rPr lang="ru-RU" sz="1400" dirty="0" smtClean="0"/>
              <a:t>.</a:t>
            </a:r>
            <a:endParaRPr lang="ru-RU" sz="1400" dirty="0"/>
          </a:p>
        </p:txBody>
      </p:sp>
      <p:sp>
        <p:nvSpPr>
          <p:cNvPr id="3" name="Прямоугольник 2"/>
          <p:cNvSpPr/>
          <p:nvPr/>
        </p:nvSpPr>
        <p:spPr>
          <a:xfrm>
            <a:off x="491073" y="4139952"/>
            <a:ext cx="6097310" cy="4001095"/>
          </a:xfrm>
          <a:prstGeom prst="rect">
            <a:avLst/>
          </a:prstGeom>
        </p:spPr>
        <p:txBody>
          <a:bodyPr wrap="square">
            <a:spAutoFit/>
          </a:bodyPr>
          <a:lstStyle/>
          <a:p>
            <a:pPr algn="just"/>
            <a:r>
              <a:rPr lang="ru-RU" sz="1400" dirty="0" smtClean="0"/>
              <a:t>Особое </a:t>
            </a:r>
            <a:r>
              <a:rPr lang="ru-RU" sz="1400" dirty="0"/>
              <a:t>внимание в текущем году уделено своевременной и в полном объеме выплате заработной платы работникам бюджетной сферы. </a:t>
            </a:r>
          </a:p>
          <a:p>
            <a:pPr algn="just"/>
            <a:r>
              <a:rPr lang="ru-RU" sz="1400" dirty="0" smtClean="0"/>
              <a:t>В </a:t>
            </a:r>
            <a:r>
              <a:rPr lang="ru-RU" sz="1400" dirty="0"/>
              <a:t>соответствии с Указами Президента Российской Федерации обеспечено доведение средней заработной платы отдельных категорий работников до средней заработной платы в экономике региона.</a:t>
            </a:r>
          </a:p>
          <a:p>
            <a:pPr algn="just"/>
            <a:r>
              <a:rPr lang="ru-RU" sz="1400" dirty="0" smtClean="0">
                <a:effectLst>
                  <a:outerShdw blurRad="38100" dist="38100" dir="2700000" algn="tl">
                    <a:srgbClr val="000000">
                      <a:alpha val="43137"/>
                    </a:srgbClr>
                  </a:outerShdw>
                </a:effectLst>
              </a:rPr>
              <a:t>Средняя </a:t>
            </a:r>
            <a:r>
              <a:rPr lang="ru-RU" sz="1400" dirty="0">
                <a:effectLst>
                  <a:outerShdw blurRad="38100" dist="38100" dir="2700000" algn="tl">
                    <a:srgbClr val="000000">
                      <a:alpha val="43137"/>
                    </a:srgbClr>
                  </a:outerShdw>
                </a:effectLst>
              </a:rPr>
              <a:t>заработная плата по отраслям социальной сферы по итогам 2018 года составила</a:t>
            </a:r>
            <a:r>
              <a:rPr lang="ru-RU" sz="1600" dirty="0"/>
              <a:t>:</a:t>
            </a:r>
          </a:p>
          <a:p>
            <a:pPr marL="285750" indent="-285750" algn="just">
              <a:buFont typeface="Wingdings" panose="05000000000000000000" pitchFamily="2" charset="2"/>
              <a:buChar char="Ø"/>
            </a:pPr>
            <a:r>
              <a:rPr lang="ru-RU" sz="1400" dirty="0"/>
              <a:t>педагогов в дошкольных учреждениях – 27 230 рублей, рост 4,0% к уровню 2017 года (26 185 рублей);</a:t>
            </a:r>
          </a:p>
          <a:p>
            <a:pPr marL="285750" indent="-285750" algn="just">
              <a:buFont typeface="Wingdings" panose="05000000000000000000" pitchFamily="2" charset="2"/>
              <a:buChar char="Ø"/>
            </a:pPr>
            <a:r>
              <a:rPr lang="ru-RU" sz="1400" dirty="0"/>
              <a:t>педагогов в образовательных учреждениях – 28 850 рублей рост 4,3% к уровню 2017 года (27 659 рублей);</a:t>
            </a:r>
          </a:p>
          <a:p>
            <a:pPr marL="285750" indent="-285750" algn="just">
              <a:buFont typeface="Wingdings" panose="05000000000000000000" pitchFamily="2" charset="2"/>
              <a:buChar char="Ø"/>
            </a:pPr>
            <a:r>
              <a:rPr lang="ru-RU" sz="1400" dirty="0"/>
              <a:t>педагогов дополнительного образования – 29 823 рублей рост 10,2% к уровню 2017 года (27 064 рубля); </a:t>
            </a:r>
          </a:p>
          <a:p>
            <a:pPr marL="285750" indent="-285750" algn="just">
              <a:buFont typeface="Wingdings" panose="05000000000000000000" pitchFamily="2" charset="2"/>
              <a:buChar char="Ø"/>
            </a:pPr>
            <a:r>
              <a:rPr lang="ru-RU" sz="1400" dirty="0"/>
              <a:t>работников культуры – 23 886,6 рублей рост 20,7 % к уровню 2017 года (19 380,74 рублей); </a:t>
            </a:r>
          </a:p>
          <a:p>
            <a:pPr marL="285750" indent="-285750" algn="just">
              <a:buFont typeface="Wingdings" panose="05000000000000000000" pitchFamily="2" charset="2"/>
              <a:buChar char="Ø"/>
            </a:pPr>
            <a:r>
              <a:rPr lang="ru-RU" sz="1400" dirty="0"/>
              <a:t>врачи – 41 340,45 рублей рост 15,6 % к уровню 2017 года (35 772 рубля);</a:t>
            </a:r>
          </a:p>
          <a:p>
            <a:pPr marL="285750" indent="-285750" algn="just">
              <a:buFont typeface="Wingdings" panose="05000000000000000000" pitchFamily="2" charset="2"/>
              <a:buChar char="Ø"/>
            </a:pPr>
            <a:r>
              <a:rPr lang="ru-RU" sz="1400" dirty="0"/>
              <a:t>средний медицинский персонал – 22 935,35 рублей рост 22,8% к уровню 2017 года (18 683 рубля).</a:t>
            </a:r>
          </a:p>
        </p:txBody>
      </p:sp>
    </p:spTree>
    <p:extLst>
      <p:ext uri="{BB962C8B-B14F-4D97-AF65-F5344CB8AC3E}">
        <p14:creationId xmlns:p14="http://schemas.microsoft.com/office/powerpoint/2010/main" val="493993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80" y="142844"/>
            <a:ext cx="5857916" cy="523220"/>
          </a:xfrm>
          <a:prstGeom prst="rect">
            <a:avLst/>
          </a:prstGeom>
          <a:noFill/>
        </p:spPr>
        <p:txBody>
          <a:bodyPr wrap="square" rtlCol="0">
            <a:spAutoFit/>
          </a:bodyPr>
          <a:lstStyle/>
          <a:p>
            <a:pPr algn="ctr"/>
            <a:r>
              <a:rPr lang="ru-RU" sz="1400" b="1" dirty="0" smtClean="0">
                <a:effectLst>
                  <a:outerShdw blurRad="38100" dist="38100" dir="2700000" algn="tl">
                    <a:srgbClr val="000000">
                      <a:alpha val="43137"/>
                    </a:srgbClr>
                  </a:outerShdw>
                </a:effectLst>
              </a:rPr>
              <a:t>Основные параметры исполнения бюджета муниципального образования Щербиновский район за 2018 год</a:t>
            </a:r>
            <a:endParaRPr lang="ru-RU" sz="1400" b="1" dirty="0">
              <a:effectLst>
                <a:outerShdw blurRad="38100" dist="38100" dir="2700000" algn="tl">
                  <a:srgbClr val="000000">
                    <a:alpha val="43137"/>
                  </a:srgbClr>
                </a:outerShdw>
              </a:effectLst>
            </a:endParaRPr>
          </a:p>
        </p:txBody>
      </p:sp>
      <p:graphicFrame>
        <p:nvGraphicFramePr>
          <p:cNvPr id="6" name="Таблица 5"/>
          <p:cNvGraphicFramePr>
            <a:graphicFrameLocks noGrp="1"/>
          </p:cNvGraphicFramePr>
          <p:nvPr>
            <p:extLst>
              <p:ext uri="{D42A27DB-BD31-4B8C-83A1-F6EECF244321}">
                <p14:modId xmlns:p14="http://schemas.microsoft.com/office/powerpoint/2010/main" val="553255354"/>
              </p:ext>
            </p:extLst>
          </p:nvPr>
        </p:nvGraphicFramePr>
        <p:xfrm>
          <a:off x="571480" y="785786"/>
          <a:ext cx="6000792" cy="3128309"/>
        </p:xfrm>
        <a:graphic>
          <a:graphicData uri="http://schemas.openxmlformats.org/drawingml/2006/table">
            <a:tbl>
              <a:tblPr>
                <a:effectLst>
                  <a:outerShdw blurRad="50800" dist="38100" algn="l" rotWithShape="0">
                    <a:prstClr val="black">
                      <a:alpha val="40000"/>
                    </a:prstClr>
                  </a:outerShdw>
                </a:effectLst>
                <a:tableStyleId>{93296810-A885-4BE3-A3E7-6D5BEEA58F35}</a:tableStyleId>
              </a:tblPr>
              <a:tblGrid>
                <a:gridCol w="2065432"/>
                <a:gridCol w="1647824"/>
                <a:gridCol w="1143768"/>
                <a:gridCol w="1143768"/>
              </a:tblGrid>
              <a:tr h="300566">
                <a:tc gridSpan="4">
                  <a:txBody>
                    <a:bodyPr/>
                    <a:lstStyle/>
                    <a:p>
                      <a:pPr algn="r" fontAlgn="b"/>
                      <a:r>
                        <a:rPr lang="ru-RU" sz="1400" b="1" u="none" strike="noStrike" dirty="0"/>
                        <a:t>млн.руб.</a:t>
                      </a:r>
                      <a:endParaRPr lang="ru-RU" sz="1400" b="1" i="0" u="none" strike="noStrike" dirty="0">
                        <a:solidFill>
                          <a:srgbClr val="000000"/>
                        </a:solidFill>
                        <a:latin typeface="Calibri"/>
                      </a:endParaRPr>
                    </a:p>
                  </a:txBody>
                  <a:tcPr marL="7265" marR="7265" marT="7265" marB="0" anchor="b">
                    <a:noFill/>
                  </a:tcPr>
                </a:tc>
                <a:tc hMerge="1">
                  <a:txBody>
                    <a:bodyPr/>
                    <a:lstStyle/>
                    <a:p>
                      <a:pPr algn="l" fontAlgn="b"/>
                      <a:endParaRPr lang="ru-RU" sz="800" b="0" i="0" u="none" strike="noStrike" dirty="0">
                        <a:solidFill>
                          <a:srgbClr val="000000"/>
                        </a:solidFill>
                        <a:latin typeface="Calibri"/>
                      </a:endParaRPr>
                    </a:p>
                  </a:txBody>
                  <a:tcPr marL="7265" marR="7265" marT="726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508130">
                <a:tc>
                  <a:txBody>
                    <a:bodyPr/>
                    <a:lstStyle/>
                    <a:p>
                      <a:pPr algn="ctr" fontAlgn="ctr"/>
                      <a:r>
                        <a:rPr lang="ru-RU" sz="1400" b="1" u="none" strike="noStrike" dirty="0"/>
                        <a:t>Наименование показателей</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dk1"/>
                          </a:solidFill>
                          <a:latin typeface="+mn-lt"/>
                        </a:rPr>
                        <a:t>Утвержденные </a:t>
                      </a:r>
                      <a:r>
                        <a:rPr lang="ru-RU" sz="1400" b="1" i="0" u="none" strike="noStrike" baseline="0" dirty="0" smtClean="0">
                          <a:solidFill>
                            <a:schemeClr val="dk1"/>
                          </a:solidFill>
                          <a:latin typeface="+mn-lt"/>
                        </a:rPr>
                        <a:t>бюджетные назначения</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Исполнено 2018 год</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 </a:t>
                      </a:r>
                      <a:br>
                        <a:rPr lang="ru-RU" sz="1400" b="1" i="0" u="none" strike="noStrike" dirty="0" smtClean="0">
                          <a:solidFill>
                            <a:srgbClr val="000000"/>
                          </a:solidFill>
                          <a:latin typeface="Calibri"/>
                        </a:rPr>
                      </a:br>
                      <a:r>
                        <a:rPr lang="ru-RU" sz="1400" b="1" i="0" u="none" strike="noStrike" dirty="0" smtClean="0">
                          <a:solidFill>
                            <a:srgbClr val="000000"/>
                          </a:solidFill>
                          <a:latin typeface="Calibri"/>
                        </a:rPr>
                        <a:t>исполнения</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r>
              <a:tr h="552287">
                <a:tc>
                  <a:txBody>
                    <a:bodyPr/>
                    <a:lstStyle/>
                    <a:p>
                      <a:pPr algn="l" fontAlgn="ctr"/>
                      <a:r>
                        <a:rPr lang="ru-RU" sz="1400" b="1" u="none" strike="noStrike" dirty="0" smtClean="0">
                          <a:solidFill>
                            <a:schemeClr val="tx1"/>
                          </a:solidFill>
                        </a:rPr>
                        <a:t>Доходы всего,</a:t>
                      </a:r>
                    </a:p>
                    <a:p>
                      <a:pPr algn="l" fontAlgn="ctr"/>
                      <a:r>
                        <a:rPr lang="ru-RU" sz="1400" b="1" i="0" u="none" strike="noStrike" dirty="0" smtClean="0">
                          <a:solidFill>
                            <a:schemeClr val="tx1"/>
                          </a:solidFill>
                          <a:latin typeface="Calibri"/>
                        </a:rPr>
                        <a:t>в</a:t>
                      </a:r>
                      <a:r>
                        <a:rPr lang="ru-RU" sz="1400" b="1" i="0" u="none" strike="noStrike" baseline="0" dirty="0" smtClean="0">
                          <a:solidFill>
                            <a:schemeClr val="tx1"/>
                          </a:solidFill>
                          <a:latin typeface="Calibri"/>
                        </a:rPr>
                        <a:t> том числе:</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718,1</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721,5</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100,5</a:t>
                      </a:r>
                    </a:p>
                  </a:txBody>
                  <a:tcPr marL="9525" marR="9525" marT="9525" marB="0" anchor="ctr">
                    <a:cell3D prstMaterial="dkEdge">
                      <a:bevel/>
                      <a:lightRig rig="flood" dir="t"/>
                    </a:cell3D>
                    <a:solidFill>
                      <a:schemeClr val="accent6">
                        <a:lumMod val="60000"/>
                        <a:lumOff val="40000"/>
                      </a:schemeClr>
                    </a:solidFill>
                  </a:tcPr>
                </a:tc>
              </a:tr>
              <a:tr h="37486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400" b="1" i="1" u="none" strike="noStrike" baseline="0" dirty="0" smtClean="0">
                          <a:solidFill>
                            <a:schemeClr val="tx1"/>
                          </a:solidFill>
                          <a:latin typeface="+mn-lt"/>
                        </a:rPr>
                        <a:t>налоговые неналоговые</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224,2</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228,3</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101,8</a:t>
                      </a:r>
                    </a:p>
                  </a:txBody>
                  <a:tcPr marL="9525" marR="9525" marT="9525" marB="0" anchor="ctr">
                    <a:cell3D prstMaterial="dkEdge">
                      <a:bevel/>
                      <a:lightRig rig="flood" dir="t"/>
                    </a:cell3D>
                    <a:solidFill>
                      <a:schemeClr val="accent6">
                        <a:lumMod val="60000"/>
                        <a:lumOff val="40000"/>
                      </a:schemeClr>
                    </a:solidFill>
                  </a:tcPr>
                </a:tc>
              </a:tr>
              <a:tr h="423271">
                <a:tc>
                  <a:txBody>
                    <a:bodyPr/>
                    <a:lstStyle/>
                    <a:p>
                      <a:pPr algn="l" fontAlgn="ctr"/>
                      <a:r>
                        <a:rPr lang="ru-RU" sz="1400" b="1" i="1" u="none" strike="noStrike" dirty="0" smtClean="0">
                          <a:solidFill>
                            <a:schemeClr val="tx1"/>
                          </a:solidFill>
                          <a:latin typeface="+mn-lt"/>
                        </a:rPr>
                        <a:t>безвозмездные поступления</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493,8</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493,2</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99,9</a:t>
                      </a:r>
                    </a:p>
                  </a:txBody>
                  <a:tcPr marL="9525" marR="9525" marT="9525" marB="0" anchor="ctr">
                    <a:cell3D prstMaterial="dkEdge">
                      <a:bevel/>
                      <a:lightRig rig="flood" dir="t"/>
                    </a:cell3D>
                    <a:solidFill>
                      <a:schemeClr val="accent6">
                        <a:lumMod val="60000"/>
                        <a:lumOff val="40000"/>
                      </a:schemeClr>
                    </a:solidFill>
                  </a:tcPr>
                </a:tc>
              </a:tr>
              <a:tr h="365170">
                <a:tc>
                  <a:txBody>
                    <a:bodyPr/>
                    <a:lstStyle/>
                    <a:p>
                      <a:pPr algn="l" fontAlgn="ctr"/>
                      <a:r>
                        <a:rPr lang="ru-RU" sz="1400" b="1" u="none" strike="noStrike" dirty="0"/>
                        <a:t>Расходы</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b"/>
                      <a:r>
                        <a:rPr lang="ru-RU" sz="1400" b="1" u="none" strike="noStrike" kern="1200" dirty="0" smtClean="0">
                          <a:solidFill>
                            <a:schemeClr val="dk1"/>
                          </a:solidFill>
                          <a:latin typeface="+mn-lt"/>
                          <a:ea typeface="+mn-ea"/>
                          <a:cs typeface="+mn-cs"/>
                        </a:rPr>
                        <a:t>739,7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b"/>
                      <a:r>
                        <a:rPr lang="ru-RU" sz="1400" b="1" u="none" strike="noStrike" kern="1200" dirty="0" smtClean="0">
                          <a:solidFill>
                            <a:schemeClr val="dk1"/>
                          </a:solidFill>
                          <a:latin typeface="+mn-lt"/>
                          <a:ea typeface="+mn-ea"/>
                          <a:cs typeface="+mn-cs"/>
                        </a:rPr>
                        <a:t>729,6</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c>
                  <a:txBody>
                    <a:bodyPr/>
                    <a:lstStyle/>
                    <a:p>
                      <a:pPr algn="ctr" fontAlgn="b"/>
                      <a:r>
                        <a:rPr lang="ru-RU" sz="1400" b="1" u="none" strike="noStrike" kern="1200" dirty="0" smtClean="0">
                          <a:solidFill>
                            <a:schemeClr val="dk1"/>
                          </a:solidFill>
                          <a:latin typeface="+mn-lt"/>
                          <a:ea typeface="+mn-ea"/>
                          <a:cs typeface="+mn-cs"/>
                        </a:rPr>
                        <a:t>98,6</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noFill/>
                  </a:tcPr>
                </a:tc>
              </a:tr>
              <a:tr h="227048">
                <a:tc>
                  <a:txBody>
                    <a:bodyPr/>
                    <a:lstStyle/>
                    <a:p>
                      <a:pPr algn="l" fontAlgn="ctr"/>
                      <a:r>
                        <a:rPr lang="ru-RU" sz="1400" b="1" u="none" strike="noStrike" dirty="0">
                          <a:solidFill>
                            <a:schemeClr val="tx1"/>
                          </a:solidFill>
                        </a:rPr>
                        <a:t>Дефицит (-)</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rowSpan="2">
                  <a:txBody>
                    <a:bodyPr/>
                    <a:lstStyle/>
                    <a:p>
                      <a:pPr algn="ctr" fontAlgn="b"/>
                      <a:r>
                        <a:rPr lang="ru-RU" sz="1400" b="1" u="none" strike="noStrike" kern="1200" dirty="0" smtClean="0">
                          <a:solidFill>
                            <a:schemeClr val="tx1"/>
                          </a:solidFill>
                          <a:latin typeface="+mn-lt"/>
                          <a:ea typeface="+mn-ea"/>
                          <a:cs typeface="+mn-cs"/>
                        </a:rPr>
                        <a:t>21,7</a:t>
                      </a:r>
                      <a:endParaRPr lang="ru-RU" sz="1400" b="1" u="none" strike="noStrike" kern="1200" dirty="0">
                        <a:solidFill>
                          <a:schemeClr val="tx1"/>
                        </a:solidFill>
                        <a:latin typeface="+mn-lt"/>
                        <a:ea typeface="+mn-ea"/>
                        <a:cs typeface="+mn-cs"/>
                      </a:endParaRPr>
                    </a:p>
                  </a:txBody>
                  <a:tcPr marL="9525" marR="9525" marT="9525" marB="0">
                    <a:cell3D prstMaterial="dkEdge">
                      <a:bevel/>
                      <a:lightRig rig="flood" dir="t"/>
                    </a:cell3D>
                    <a:solidFill>
                      <a:schemeClr val="accent6">
                        <a:lumMod val="60000"/>
                        <a:lumOff val="40000"/>
                      </a:schemeClr>
                    </a:solidFill>
                  </a:tcPr>
                </a:tc>
                <a:tc rowSpan="2">
                  <a:txBody>
                    <a:bodyPr/>
                    <a:lstStyle/>
                    <a:p>
                      <a:pPr algn="ctr" fontAlgn="b"/>
                      <a:r>
                        <a:rPr lang="ru-RU" sz="1400" b="1" u="none" strike="noStrike" kern="1200" dirty="0" smtClean="0">
                          <a:solidFill>
                            <a:schemeClr val="tx1"/>
                          </a:solidFill>
                          <a:latin typeface="+mn-lt"/>
                          <a:ea typeface="+mn-ea"/>
                          <a:cs typeface="+mn-cs"/>
                        </a:rPr>
                        <a:t>8,1</a:t>
                      </a:r>
                      <a:endParaRPr lang="ru-RU" sz="1400" b="1" u="none" strike="noStrike" kern="1200" dirty="0">
                        <a:solidFill>
                          <a:schemeClr val="tx1"/>
                        </a:solidFill>
                        <a:latin typeface="+mn-lt"/>
                        <a:ea typeface="+mn-ea"/>
                        <a:cs typeface="+mn-cs"/>
                      </a:endParaRPr>
                    </a:p>
                  </a:txBody>
                  <a:tcPr marL="9525" marR="9525" marT="9525" marB="0">
                    <a:cell3D prstMaterial="dkEdge">
                      <a:bevel/>
                      <a:lightRig rig="flood" dir="t"/>
                    </a:cell3D>
                    <a:solidFill>
                      <a:schemeClr val="accent6">
                        <a:lumMod val="60000"/>
                        <a:lumOff val="40000"/>
                      </a:schemeClr>
                    </a:solidFill>
                  </a:tcPr>
                </a:tc>
                <a:tc rowSpan="2">
                  <a:txBody>
                    <a:bodyPr/>
                    <a:lstStyle/>
                    <a:p>
                      <a:pPr algn="ctr" fontAlgn="b"/>
                      <a:r>
                        <a:rPr lang="ru-RU" sz="1400" b="1" u="none" strike="noStrike" kern="1200" dirty="0" smtClean="0">
                          <a:solidFill>
                            <a:schemeClr val="tx1"/>
                          </a:solidFill>
                          <a:latin typeface="+mn-lt"/>
                          <a:ea typeface="+mn-ea"/>
                          <a:cs typeface="+mn-cs"/>
                        </a:rPr>
                        <a:t>37,4</a:t>
                      </a:r>
                      <a:endParaRPr lang="ru-RU" sz="1400" b="1" u="none" strike="noStrike" kern="1200" dirty="0">
                        <a:solidFill>
                          <a:schemeClr val="tx1"/>
                        </a:solidFill>
                        <a:latin typeface="+mn-lt"/>
                        <a:ea typeface="+mn-ea"/>
                        <a:cs typeface="+mn-cs"/>
                      </a:endParaRPr>
                    </a:p>
                  </a:txBody>
                  <a:tcPr marL="9525" marR="9525" marT="9525" marB="0">
                    <a:cell3D prstMaterial="dkEdge">
                      <a:bevel/>
                      <a:lightRig rig="flood" dir="t"/>
                    </a:cell3D>
                    <a:solidFill>
                      <a:schemeClr val="accent6">
                        <a:lumMod val="60000"/>
                        <a:lumOff val="40000"/>
                      </a:schemeClr>
                    </a:solidFill>
                  </a:tcPr>
                </a:tc>
              </a:tr>
              <a:tr h="227048">
                <a:tc>
                  <a:txBody>
                    <a:bodyPr/>
                    <a:lstStyle/>
                    <a:p>
                      <a:pPr algn="l" fontAlgn="ctr"/>
                      <a:r>
                        <a:rPr lang="ru-RU" sz="1400" b="1" u="none" strike="noStrike" dirty="0" err="1">
                          <a:solidFill>
                            <a:schemeClr val="tx1"/>
                          </a:solidFill>
                        </a:rPr>
                        <a:t>Профицит</a:t>
                      </a:r>
                      <a:r>
                        <a:rPr lang="ru-RU" sz="1400" b="1" u="none" strike="noStrike" dirty="0">
                          <a:solidFill>
                            <a:schemeClr val="tx1"/>
                          </a:solidFill>
                        </a:rPr>
                        <a:t> (+)</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r>
            </a:tbl>
          </a:graphicData>
        </a:graphic>
      </p:graphicFrame>
      <p:sp>
        <p:nvSpPr>
          <p:cNvPr id="9" name="TextBox 8"/>
          <p:cNvSpPr txBox="1"/>
          <p:nvPr/>
        </p:nvSpPr>
        <p:spPr>
          <a:xfrm>
            <a:off x="714356" y="4214810"/>
            <a:ext cx="5857916" cy="830997"/>
          </a:xfrm>
          <a:prstGeom prst="rect">
            <a:avLst/>
          </a:prstGeom>
          <a:noFill/>
        </p:spPr>
        <p:txBody>
          <a:bodyPr wrap="square" rtlCol="0">
            <a:spAutoFit/>
          </a:bodyPr>
          <a:lstStyle/>
          <a:p>
            <a:pPr algn="ctr"/>
            <a:r>
              <a:rPr lang="ru-RU" sz="1600" b="1" dirty="0" smtClean="0">
                <a:effectLst>
                  <a:outerShdw blurRad="38100" dist="38100" dir="2700000" algn="tl">
                    <a:srgbClr val="000000">
                      <a:alpha val="43137"/>
                    </a:srgbClr>
                  </a:outerShdw>
                </a:effectLst>
              </a:rPr>
              <a:t>Безвозмездные поступления в бюджет</a:t>
            </a:r>
            <a:br>
              <a:rPr lang="ru-RU" sz="1600" b="1" dirty="0" smtClean="0">
                <a:effectLst>
                  <a:outerShdw blurRad="38100" dist="38100" dir="2700000" algn="tl">
                    <a:srgbClr val="000000">
                      <a:alpha val="43137"/>
                    </a:srgbClr>
                  </a:outerShdw>
                </a:effectLst>
              </a:rPr>
            </a:br>
            <a:r>
              <a:rPr lang="ru-RU" sz="1600" b="1" dirty="0" smtClean="0">
                <a:effectLst>
                  <a:outerShdw blurRad="38100" dist="38100" dir="2700000" algn="tl">
                    <a:srgbClr val="000000">
                      <a:alpha val="43137"/>
                    </a:srgbClr>
                  </a:outerShdw>
                </a:effectLst>
              </a:rPr>
              <a:t>муниципального образования Щербиновский район</a:t>
            </a:r>
            <a:br>
              <a:rPr lang="ru-RU" sz="1600" b="1" dirty="0" smtClean="0">
                <a:effectLst>
                  <a:outerShdw blurRad="38100" dist="38100" dir="2700000" algn="tl">
                    <a:srgbClr val="000000">
                      <a:alpha val="43137"/>
                    </a:srgbClr>
                  </a:outerShdw>
                </a:effectLst>
              </a:rPr>
            </a:br>
            <a:r>
              <a:rPr lang="ru-RU" sz="1600" b="1" dirty="0" smtClean="0">
                <a:effectLst>
                  <a:outerShdw blurRad="38100" dist="38100" dir="2700000" algn="tl">
                    <a:srgbClr val="000000">
                      <a:alpha val="43137"/>
                    </a:srgbClr>
                  </a:outerShdw>
                </a:effectLst>
              </a:rPr>
              <a:t>из других уровней бюджета в 2018 году</a:t>
            </a:r>
          </a:p>
        </p:txBody>
      </p:sp>
      <p:graphicFrame>
        <p:nvGraphicFramePr>
          <p:cNvPr id="5" name="Таблица 4"/>
          <p:cNvGraphicFramePr>
            <a:graphicFrameLocks noGrp="1"/>
          </p:cNvGraphicFramePr>
          <p:nvPr>
            <p:extLst>
              <p:ext uri="{D42A27DB-BD31-4B8C-83A1-F6EECF244321}">
                <p14:modId xmlns:p14="http://schemas.microsoft.com/office/powerpoint/2010/main" val="4225745214"/>
              </p:ext>
            </p:extLst>
          </p:nvPr>
        </p:nvGraphicFramePr>
        <p:xfrm>
          <a:off x="571480" y="5364088"/>
          <a:ext cx="6072230" cy="2797534"/>
        </p:xfrm>
        <a:graphic>
          <a:graphicData uri="http://schemas.openxmlformats.org/drawingml/2006/table">
            <a:tbl>
              <a:tblPr>
                <a:tableStyleId>{93296810-A885-4BE3-A3E7-6D5BEEA58F35}</a:tableStyleId>
              </a:tblPr>
              <a:tblGrid>
                <a:gridCol w="2071702"/>
                <a:gridCol w="1333509"/>
                <a:gridCol w="1333510"/>
                <a:gridCol w="1333509"/>
              </a:tblGrid>
              <a:tr h="285752">
                <a:tc gridSpan="4">
                  <a:txBody>
                    <a:bodyPr/>
                    <a:lstStyle/>
                    <a:p>
                      <a:pPr algn="r" fontAlgn="ctr"/>
                      <a:r>
                        <a:rPr lang="ru-RU" sz="1100" b="1" u="none" strike="noStrike" kern="1200" dirty="0" smtClean="0"/>
                        <a:t>  млн. руб.      </a:t>
                      </a:r>
                      <a:endParaRPr lang="ru-RU" sz="1100" b="1" u="none" strike="noStrike" kern="1200" dirty="0">
                        <a:solidFill>
                          <a:schemeClr val="dk1"/>
                        </a:solidFill>
                        <a:latin typeface="+mn-lt"/>
                        <a:ea typeface="+mn-ea"/>
                        <a:cs typeface="+mn-cs"/>
                      </a:endParaRPr>
                    </a:p>
                  </a:txBody>
                  <a:tcPr marL="7937" marR="7937" marT="7937" marB="0" anchor="ctr"/>
                </a:tc>
                <a:tc hMerge="1">
                  <a:txBody>
                    <a:bodyPr/>
                    <a:lstStyle/>
                    <a:p>
                      <a:pPr algn="ctr" fontAlgn="ctr"/>
                      <a:endParaRPr lang="ru-RU" sz="1100" b="1" u="none" strike="noStrike" kern="1200" dirty="0">
                        <a:solidFill>
                          <a:schemeClr val="dk1"/>
                        </a:solidFill>
                        <a:latin typeface="+mn-lt"/>
                        <a:ea typeface="+mn-ea"/>
                        <a:cs typeface="+mn-cs"/>
                      </a:endParaRPr>
                    </a:p>
                  </a:txBody>
                  <a:tcPr marL="7937" marR="7937" marT="7937" marB="0" anchor="ctr">
                    <a:cell3D prstMaterial="dkEdge">
                      <a:bevel/>
                      <a:lightRig rig="flood" dir="t"/>
                    </a:cell3D>
                    <a:noFill/>
                  </a:tcPr>
                </a:tc>
                <a:tc hMerge="1">
                  <a:txBody>
                    <a:bodyPr/>
                    <a:lstStyle/>
                    <a:p>
                      <a:endParaRPr lang="ru-RU"/>
                    </a:p>
                  </a:txBody>
                  <a:tcPr/>
                </a:tc>
                <a:tc hMerge="1">
                  <a:txBody>
                    <a:bodyPr/>
                    <a:lstStyle/>
                    <a:p>
                      <a:endParaRPr lang="ru-RU"/>
                    </a:p>
                  </a:txBody>
                  <a:tcPr/>
                </a:tc>
              </a:tr>
              <a:tr h="857256">
                <a:tc>
                  <a:txBody>
                    <a:bodyPr/>
                    <a:lstStyle/>
                    <a:p>
                      <a:pPr algn="ctr" fontAlgn="ctr"/>
                      <a:r>
                        <a:rPr lang="ru-RU" sz="1400" b="1" u="none" strike="noStrike" dirty="0"/>
                        <a:t>Наименование </a:t>
                      </a:r>
                      <a:r>
                        <a:rPr lang="ru-RU" sz="1400" b="1" u="none" strike="noStrike" dirty="0" smtClean="0"/>
                        <a:t>показателя</a:t>
                      </a:r>
                      <a:endParaRPr lang="ru-RU" sz="1400" b="1" i="0" u="none" strike="noStrike" dirty="0">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a:r>
                        <a:rPr lang="ru-RU" sz="1400" b="1" u="none" strike="noStrike" kern="1200" dirty="0" smtClean="0">
                          <a:solidFill>
                            <a:schemeClr val="dk1"/>
                          </a:solidFill>
                          <a:latin typeface="+mn-lt"/>
                          <a:ea typeface="+mn-ea"/>
                          <a:cs typeface="+mn-cs"/>
                        </a:rPr>
                        <a:t>Утвержденные бюджетные назначения</a:t>
                      </a:r>
                      <a:endParaRPr lang="ru-RU" sz="1400" b="1" u="none" strike="noStrike" kern="1200" dirty="0">
                        <a:solidFill>
                          <a:schemeClr val="dk1"/>
                        </a:solidFill>
                        <a:latin typeface="+mn-lt"/>
                        <a:ea typeface="+mn-ea"/>
                        <a:cs typeface="+mn-cs"/>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dirty="0" smtClean="0"/>
                        <a:t>Исполнено</a:t>
                      </a:r>
                      <a:r>
                        <a:rPr lang="ru-RU" sz="1400" b="1" u="none" strike="noStrike" baseline="0" dirty="0" smtClean="0"/>
                        <a:t> </a:t>
                      </a:r>
                      <a:br>
                        <a:rPr lang="ru-RU" sz="1400" b="1" u="none" strike="noStrike" baseline="0" dirty="0" smtClean="0"/>
                      </a:br>
                      <a:r>
                        <a:rPr lang="ru-RU" sz="1400" b="1" u="none" strike="noStrike" baseline="0" dirty="0" smtClean="0"/>
                        <a:t>2</a:t>
                      </a:r>
                      <a:r>
                        <a:rPr lang="ru-RU" sz="1400" b="1" u="none" strike="noStrike" dirty="0" smtClean="0"/>
                        <a:t>018 год</a:t>
                      </a:r>
                      <a:endParaRPr lang="ru-RU" sz="1400" b="1" i="0" u="none" strike="noStrike" dirty="0">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fontAlgn="ctr"/>
                      <a:r>
                        <a:rPr lang="ru-RU" sz="1400" b="1" i="0" u="none" strike="noStrike" dirty="0" smtClean="0">
                          <a:solidFill>
                            <a:srgbClr val="000000"/>
                          </a:solidFill>
                          <a:latin typeface="Calibri"/>
                        </a:rPr>
                        <a:t>% </a:t>
                      </a:r>
                      <a:br>
                        <a:rPr lang="ru-RU" sz="1400" b="1" i="0" u="none" strike="noStrike" dirty="0" smtClean="0">
                          <a:solidFill>
                            <a:srgbClr val="000000"/>
                          </a:solidFill>
                          <a:latin typeface="Calibri"/>
                        </a:rPr>
                      </a:br>
                      <a:r>
                        <a:rPr lang="ru-RU" sz="1400" b="1" i="0" u="none" strike="noStrike" dirty="0" smtClean="0">
                          <a:solidFill>
                            <a:srgbClr val="000000"/>
                          </a:solidFill>
                          <a:latin typeface="Calibri"/>
                        </a:rPr>
                        <a:t>исполнения</a:t>
                      </a:r>
                      <a:endParaRPr lang="ru-RU" sz="1400" b="1" i="0" u="none" strike="noStrike" dirty="0">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r>
              <a:tr h="262303">
                <a:tc>
                  <a:txBody>
                    <a:bodyPr/>
                    <a:lstStyle/>
                    <a:p>
                      <a:pPr algn="l" fontAlgn="ctr"/>
                      <a:r>
                        <a:rPr lang="ru-RU" sz="1400" b="1" u="none" strike="noStrike" dirty="0"/>
                        <a:t>ВСЕГО</a:t>
                      </a:r>
                      <a:endParaRPr lang="ru-RU" sz="1400" b="1" i="0" u="none" strike="noStrike" dirty="0">
                        <a:solidFill>
                          <a:schemeClr val="accent6">
                            <a:lumMod val="50000"/>
                          </a:schemeClr>
                        </a:solidFill>
                        <a:latin typeface="Calibri"/>
                      </a:endParaRPr>
                    </a:p>
                  </a:txBody>
                  <a:tcPr marL="7937" marR="7937" marT="7937" marB="0" anchor="ctr">
                    <a:cell3D prstMaterial="dkEdge">
                      <a:bevel/>
                      <a:lightRig rig="flood" dir="t"/>
                    </a:cell3D>
                    <a:solidFill>
                      <a:schemeClr val="accent6">
                        <a:lumMod val="20000"/>
                        <a:lumOff val="80000"/>
                      </a:schemeClr>
                    </a:solidFill>
                  </a:tcPr>
                </a:tc>
                <a:tc>
                  <a:txBody>
                    <a:bodyPr/>
                    <a:lstStyle/>
                    <a:p>
                      <a:pPr algn="ctr"/>
                      <a:r>
                        <a:rPr lang="ru-RU" sz="1400" b="1" u="none" strike="noStrike" kern="1200" dirty="0" smtClean="0">
                          <a:solidFill>
                            <a:schemeClr val="dk1"/>
                          </a:solidFill>
                          <a:latin typeface="+mn-lt"/>
                          <a:ea typeface="+mn-ea"/>
                          <a:cs typeface="+mn-cs"/>
                        </a:rPr>
                        <a:t>493,9</a:t>
                      </a:r>
                      <a:endParaRPr lang="ru-RU" sz="1400" b="1" u="none" strike="noStrike" kern="1200" dirty="0">
                        <a:solidFill>
                          <a:schemeClr val="dk1"/>
                        </a:solidFill>
                        <a:latin typeface="+mn-lt"/>
                        <a:ea typeface="+mn-ea"/>
                        <a:cs typeface="+mn-cs"/>
                      </a:endParaRPr>
                    </a:p>
                  </a:txBody>
                  <a:tcPr marL="7937" marR="7937" marT="7937" marB="0" anchor="ctr">
                    <a:cell3D prstMaterial="dkEdge">
                      <a:bevel/>
                      <a:lightRig rig="flood" dir="t"/>
                    </a:cell3D>
                    <a:solidFill>
                      <a:schemeClr val="accent6">
                        <a:lumMod val="20000"/>
                        <a:lumOff val="80000"/>
                      </a:schemeClr>
                    </a:solidFill>
                  </a:tcPr>
                </a:tc>
                <a:tc>
                  <a:txBody>
                    <a:bodyPr/>
                    <a:lstStyle/>
                    <a:p>
                      <a:pPr algn="ctr" fontAlgn="ctr"/>
                      <a:r>
                        <a:rPr lang="ru-RU" sz="1400" b="1" u="none" strike="noStrike" dirty="0" smtClean="0"/>
                        <a:t>493,2</a:t>
                      </a:r>
                      <a:endParaRPr lang="ru-RU" sz="1400" b="1" i="0" u="none" strike="noStrike" dirty="0">
                        <a:solidFill>
                          <a:schemeClr val="accent6">
                            <a:lumMod val="50000"/>
                          </a:schemeClr>
                        </a:solidFill>
                        <a:latin typeface="Calibri"/>
                      </a:endParaRPr>
                    </a:p>
                  </a:txBody>
                  <a:tcPr marL="7937" marR="7937" marT="7937" marB="0" anchor="ctr">
                    <a:cell3D prstMaterial="dkEdge">
                      <a:bevel/>
                      <a:lightRig rig="flood" dir="t"/>
                    </a:cell3D>
                    <a:solidFill>
                      <a:schemeClr val="accent6">
                        <a:lumMod val="20000"/>
                        <a:lumOff val="80000"/>
                      </a:schemeClr>
                    </a:solidFill>
                  </a:tcPr>
                </a:tc>
                <a:tc>
                  <a:txBody>
                    <a:bodyPr/>
                    <a:lstStyle/>
                    <a:p>
                      <a:pPr algn="ctr" fontAlgn="ctr"/>
                      <a:r>
                        <a:rPr lang="ru-RU" sz="1400" b="1" i="0" u="none" strike="noStrike" dirty="0" smtClean="0">
                          <a:solidFill>
                            <a:schemeClr val="tx1"/>
                          </a:solidFill>
                          <a:latin typeface="Calibri"/>
                        </a:rPr>
                        <a:t>99,9</a:t>
                      </a:r>
                      <a:endParaRPr lang="ru-RU" sz="1400" b="1" i="0" u="none" strike="noStrike" dirty="0">
                        <a:solidFill>
                          <a:schemeClr val="tx1"/>
                        </a:solidFill>
                        <a:latin typeface="Calibri"/>
                      </a:endParaRPr>
                    </a:p>
                  </a:txBody>
                  <a:tcPr marL="7937" marR="7937" marT="7937" marB="0" anchor="ctr">
                    <a:cell3D prstMaterial="dkEdge">
                      <a:bevel/>
                      <a:lightRig rig="flood" dir="t"/>
                    </a:cell3D>
                    <a:solidFill>
                      <a:schemeClr val="accent6">
                        <a:lumMod val="20000"/>
                        <a:lumOff val="80000"/>
                      </a:schemeClr>
                    </a:solidFill>
                  </a:tcPr>
                </a:tc>
              </a:tr>
              <a:tr h="262303">
                <a:tc>
                  <a:txBody>
                    <a:bodyPr/>
                    <a:lstStyle/>
                    <a:p>
                      <a:pPr algn="l" fontAlgn="ctr"/>
                      <a:r>
                        <a:rPr lang="ru-RU" sz="1400" b="1" u="none" strike="noStrike" dirty="0"/>
                        <a:t>Дотации</a:t>
                      </a:r>
                      <a:endParaRPr lang="ru-RU" sz="1400" b="1" i="0" u="none" strike="noStrike" dirty="0">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a:r>
                        <a:rPr lang="ru-RU" sz="1400" b="1" u="none" strike="noStrike" kern="1200" dirty="0" smtClean="0">
                          <a:solidFill>
                            <a:schemeClr val="dk1"/>
                          </a:solidFill>
                          <a:latin typeface="+mn-lt"/>
                          <a:ea typeface="+mn-ea"/>
                          <a:cs typeface="+mn-cs"/>
                        </a:rPr>
                        <a:t>94,6</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t>94,6</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solidFill>
                            <a:schemeClr val="dk1"/>
                          </a:solidFill>
                          <a:latin typeface="+mn-lt"/>
                          <a:ea typeface="+mn-ea"/>
                          <a:cs typeface="+mn-cs"/>
                        </a:rPr>
                        <a:t>100,0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r>
              <a:tr h="262303">
                <a:tc>
                  <a:txBody>
                    <a:bodyPr/>
                    <a:lstStyle/>
                    <a:p>
                      <a:pPr algn="l" fontAlgn="ctr"/>
                      <a:r>
                        <a:rPr lang="ru-RU" sz="1400" b="1" u="none" strike="noStrike"/>
                        <a:t>Субсидии</a:t>
                      </a:r>
                      <a:endParaRPr lang="ru-RU" sz="1400" b="1" i="0" u="none" strike="noStrike">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a:r>
                        <a:rPr lang="ru-RU" sz="1400" b="1" u="none" strike="noStrike" kern="1200" dirty="0" smtClean="0">
                          <a:solidFill>
                            <a:schemeClr val="dk1"/>
                          </a:solidFill>
                          <a:latin typeface="+mn-lt"/>
                          <a:ea typeface="+mn-ea"/>
                          <a:cs typeface="+mn-cs"/>
                        </a:rPr>
                        <a:t>15,2</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t>15,2</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solidFill>
                            <a:schemeClr val="dk1"/>
                          </a:solidFill>
                          <a:latin typeface="+mn-lt"/>
                          <a:ea typeface="+mn-ea"/>
                          <a:cs typeface="+mn-cs"/>
                        </a:rPr>
                        <a:t>100,0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r>
              <a:tr h="262303">
                <a:tc>
                  <a:txBody>
                    <a:bodyPr/>
                    <a:lstStyle/>
                    <a:p>
                      <a:pPr algn="l" fontAlgn="ctr"/>
                      <a:r>
                        <a:rPr lang="ru-RU" sz="1400" b="1" u="none" strike="noStrike"/>
                        <a:t>Субвенции</a:t>
                      </a:r>
                      <a:endParaRPr lang="ru-RU" sz="1400" b="1" i="0" u="none" strike="noStrike">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a:r>
                        <a:rPr lang="ru-RU" sz="1400" b="1" u="none" strike="noStrike" kern="1200" dirty="0" smtClean="0">
                          <a:solidFill>
                            <a:schemeClr val="dk1"/>
                          </a:solidFill>
                          <a:latin typeface="+mn-lt"/>
                          <a:ea typeface="+mn-ea"/>
                          <a:cs typeface="+mn-cs"/>
                        </a:rPr>
                        <a:t>383,4</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t>382,7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solidFill>
                            <a:schemeClr val="dk1"/>
                          </a:solidFill>
                          <a:latin typeface="+mn-lt"/>
                          <a:ea typeface="+mn-ea"/>
                          <a:cs typeface="+mn-cs"/>
                        </a:rPr>
                        <a:t>99,8</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r>
              <a:tr h="605314">
                <a:tc>
                  <a:txBody>
                    <a:bodyPr/>
                    <a:lstStyle/>
                    <a:p>
                      <a:pPr algn="l" fontAlgn="ctr"/>
                      <a:r>
                        <a:rPr lang="ru-RU" sz="1400" b="1" u="none" strike="noStrike" dirty="0"/>
                        <a:t>Иные межбюджетные трансферты</a:t>
                      </a:r>
                      <a:endParaRPr lang="ru-RU" sz="1400" b="1" i="0" u="none" strike="noStrike" dirty="0">
                        <a:solidFill>
                          <a:srgbClr val="000000"/>
                        </a:solidFill>
                        <a:latin typeface="Calibri"/>
                      </a:endParaRPr>
                    </a:p>
                  </a:txBody>
                  <a:tcPr marL="7937" marR="7937" marT="7937" marB="0" anchor="ctr">
                    <a:cell3D prstMaterial="dkEdge">
                      <a:bevel/>
                      <a:lightRig rig="flood" dir="t"/>
                    </a:cell3D>
                    <a:blipFill>
                      <a:blip r:embed="rId2"/>
                      <a:tile tx="0" ty="0" sx="100000" sy="100000" flip="none" algn="tl"/>
                    </a:blipFill>
                  </a:tcPr>
                </a:tc>
                <a:tc>
                  <a:txBody>
                    <a:bodyPr/>
                    <a:lstStyle/>
                    <a:p>
                      <a:pPr algn="ctr"/>
                      <a:r>
                        <a:rPr lang="ru-RU" sz="1400" b="1" u="none" strike="noStrike" kern="1200" dirty="0" smtClean="0">
                          <a:solidFill>
                            <a:schemeClr val="dk1"/>
                          </a:solidFill>
                          <a:latin typeface="+mn-lt"/>
                          <a:ea typeface="+mn-ea"/>
                          <a:cs typeface="+mn-cs"/>
                        </a:rPr>
                        <a:t>0,7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t>0,7</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c>
                  <a:txBody>
                    <a:bodyPr/>
                    <a:lstStyle/>
                    <a:p>
                      <a:pPr algn="ctr" fontAlgn="ctr"/>
                      <a:r>
                        <a:rPr lang="ru-RU" sz="1400" b="1" u="none" strike="noStrike" kern="1200" dirty="0" smtClean="0">
                          <a:solidFill>
                            <a:schemeClr val="dk1"/>
                          </a:solidFill>
                          <a:latin typeface="+mn-lt"/>
                          <a:ea typeface="+mn-ea"/>
                          <a:cs typeface="+mn-cs"/>
                        </a:rPr>
                        <a:t>100,0</a:t>
                      </a:r>
                      <a:endParaRPr lang="ru-RU" sz="1400" b="1" u="none" strike="noStrike" kern="1200" dirty="0">
                        <a:solidFill>
                          <a:schemeClr val="dk1"/>
                        </a:solidFill>
                        <a:latin typeface="+mn-lt"/>
                        <a:ea typeface="+mn-ea"/>
                        <a:cs typeface="+mn-cs"/>
                      </a:endParaRPr>
                    </a:p>
                  </a:txBody>
                  <a:tcPr marL="9525" marR="9525" marT="9525" marB="0" anchor="ctr">
                    <a:cell3D prstMaterial="dkEdge">
                      <a:bevel/>
                      <a:lightRig rig="flood" dir="t"/>
                    </a:cell3D>
                    <a:blipFill>
                      <a:blip r:embed="rId2"/>
                      <a:tile tx="0" ty="0" sx="100000" sy="100000" flip="none" algn="tl"/>
                    </a:blip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2696" y="344528"/>
            <a:ext cx="5904656" cy="523220"/>
          </a:xfrm>
          <a:prstGeom prst="rect">
            <a:avLst/>
          </a:prstGeom>
          <a:noFill/>
        </p:spPr>
        <p:txBody>
          <a:bodyPr wrap="square" rtlCol="0">
            <a:spAutoFit/>
          </a:bodyPr>
          <a:lstStyle/>
          <a:p>
            <a:pPr algn="ctr"/>
            <a:r>
              <a:rPr lang="ru-RU" sz="1400" dirty="0" smtClean="0">
                <a:effectLst>
                  <a:outerShdw blurRad="38100" dist="38100" dir="2700000" algn="tl">
                    <a:srgbClr val="000000">
                      <a:alpha val="43137"/>
                    </a:srgbClr>
                  </a:outerShdw>
                </a:effectLst>
              </a:rPr>
              <a:t>Основные показатели социально - экономического развития муниципального образования </a:t>
            </a:r>
            <a:r>
              <a:rPr lang="ru-RU" sz="1400" dirty="0" err="1" smtClean="0">
                <a:effectLst>
                  <a:outerShdw blurRad="38100" dist="38100" dir="2700000" algn="tl">
                    <a:srgbClr val="000000">
                      <a:alpha val="43137"/>
                    </a:srgbClr>
                  </a:outerShdw>
                </a:effectLst>
              </a:rPr>
              <a:t>Щербиновский</a:t>
            </a:r>
            <a:r>
              <a:rPr lang="ru-RU" sz="1400" dirty="0" smtClean="0">
                <a:effectLst>
                  <a:outerShdw blurRad="38100" dist="38100" dir="2700000" algn="tl">
                    <a:srgbClr val="000000">
                      <a:alpha val="43137"/>
                    </a:srgbClr>
                  </a:outerShdw>
                </a:effectLst>
              </a:rPr>
              <a:t> район</a:t>
            </a:r>
            <a:endParaRPr lang="ru-RU" sz="1400" dirty="0">
              <a:effectLst>
                <a:outerShdw blurRad="38100" dist="38100" dir="2700000" algn="tl">
                  <a:srgbClr val="000000">
                    <a:alpha val="43137"/>
                  </a:srgbClr>
                </a:outerShdw>
              </a:effectLst>
            </a:endParaRPr>
          </a:p>
        </p:txBody>
      </p:sp>
      <p:graphicFrame>
        <p:nvGraphicFramePr>
          <p:cNvPr id="6" name="Таблица 5"/>
          <p:cNvGraphicFramePr>
            <a:graphicFrameLocks noGrp="1"/>
          </p:cNvGraphicFramePr>
          <p:nvPr>
            <p:extLst>
              <p:ext uri="{D42A27DB-BD31-4B8C-83A1-F6EECF244321}">
                <p14:modId xmlns:p14="http://schemas.microsoft.com/office/powerpoint/2010/main" val="419094159"/>
              </p:ext>
            </p:extLst>
          </p:nvPr>
        </p:nvGraphicFramePr>
        <p:xfrm>
          <a:off x="620688" y="5076056"/>
          <a:ext cx="5990424" cy="2750173"/>
        </p:xfrm>
        <a:graphic>
          <a:graphicData uri="http://schemas.openxmlformats.org/drawingml/2006/table">
            <a:tbl>
              <a:tblPr>
                <a:effectLst>
                  <a:outerShdw blurRad="50800" dist="38100" algn="l" rotWithShape="0">
                    <a:prstClr val="black">
                      <a:alpha val="40000"/>
                    </a:prstClr>
                  </a:outerShdw>
                </a:effectLst>
                <a:tableStyleId>{93296810-A885-4BE3-A3E7-6D5BEEA58F35}</a:tableStyleId>
              </a:tblPr>
              <a:tblGrid>
                <a:gridCol w="3974200"/>
                <a:gridCol w="1008112"/>
                <a:gridCol w="1008112"/>
              </a:tblGrid>
              <a:tr h="508130">
                <a:tc>
                  <a:txBody>
                    <a:bodyPr/>
                    <a:lstStyle/>
                    <a:p>
                      <a:pPr algn="ctr" fontAlgn="ctr"/>
                      <a:r>
                        <a:rPr lang="ru-RU" sz="1400" b="1" i="0" u="none" strike="noStrike" dirty="0" smtClean="0">
                          <a:solidFill>
                            <a:schemeClr val="tx1"/>
                          </a:solidFill>
                          <a:latin typeface="+mn-lt"/>
                        </a:rPr>
                        <a:t>Оборот</a:t>
                      </a:r>
                      <a:r>
                        <a:rPr lang="ru-RU" sz="1400" b="1" i="0" u="none" strike="noStrike" baseline="0" dirty="0" smtClean="0">
                          <a:solidFill>
                            <a:schemeClr val="tx1"/>
                          </a:solidFill>
                          <a:latin typeface="+mn-lt"/>
                        </a:rPr>
                        <a:t> и объем отгруженной продукции по основным видам деятельности </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2017 год </a:t>
                      </a:r>
                      <a:br>
                        <a:rPr lang="ru-RU" sz="1400" b="1" i="0" u="none" strike="noStrike" dirty="0" smtClean="0">
                          <a:solidFill>
                            <a:schemeClr val="tx1"/>
                          </a:solidFill>
                          <a:latin typeface="Calibri"/>
                        </a:rPr>
                      </a:b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2018 год</a:t>
                      </a:r>
                      <a:br>
                        <a:rPr lang="ru-RU" sz="1400" b="1" i="0" u="none" strike="noStrike" dirty="0" smtClean="0">
                          <a:solidFill>
                            <a:schemeClr val="tx1"/>
                          </a:solidFill>
                          <a:latin typeface="Calibri"/>
                        </a:rPr>
                      </a:b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r>
              <a:tr h="211950">
                <a:tc>
                  <a:txBody>
                    <a:bodyPr/>
                    <a:lstStyle/>
                    <a:p>
                      <a:pPr algn="l" fontAlgn="ctr"/>
                      <a:r>
                        <a:rPr lang="ru-RU" sz="1400" b="0" i="0" u="none" strike="noStrike" baseline="0" dirty="0" smtClean="0">
                          <a:solidFill>
                            <a:schemeClr val="tx1"/>
                          </a:solidFill>
                          <a:latin typeface="Calibri"/>
                        </a:rPr>
                        <a:t>Промышленное производство:</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281,3</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309,2</a:t>
                      </a:r>
                    </a:p>
                  </a:txBody>
                  <a:tcPr marL="9525" marR="9525" marT="9525" marB="0" anchor="ctr">
                    <a:cell3D prstMaterial="dkEdge">
                      <a:bevel/>
                      <a:lightRig rig="flood" dir="t"/>
                    </a:cell3D>
                    <a:solidFill>
                      <a:schemeClr val="accent6">
                        <a:lumMod val="60000"/>
                        <a:lumOff val="40000"/>
                      </a:schemeClr>
                    </a:solidFill>
                  </a:tcPr>
                </a:tc>
              </a:tr>
              <a:tr h="205089">
                <a:tc>
                  <a:txBody>
                    <a:bodyPr/>
                    <a:lstStyle/>
                    <a:p>
                      <a:pPr marL="177800" indent="0" algn="l" fontAlgn="ctr"/>
                      <a:r>
                        <a:rPr lang="ru-RU" sz="1400" b="0" i="0" u="none" strike="noStrike" dirty="0" smtClean="0">
                          <a:solidFill>
                            <a:schemeClr val="tx1"/>
                          </a:solidFill>
                          <a:latin typeface="Calibri"/>
                        </a:rPr>
                        <a:t>обрабатывающая</a:t>
                      </a:r>
                      <a:r>
                        <a:rPr lang="ru-RU" sz="1400" b="0" i="0" u="none" strike="noStrike" baseline="0" dirty="0" smtClean="0">
                          <a:solidFill>
                            <a:schemeClr val="tx1"/>
                          </a:solidFill>
                          <a:latin typeface="Calibri"/>
                        </a:rPr>
                        <a:t> промышленность</a:t>
                      </a:r>
                      <a:endParaRPr lang="ru-RU" sz="1400" b="0"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400" b="0" u="none" strike="noStrike" kern="1200" dirty="0" smtClean="0">
                          <a:solidFill>
                            <a:schemeClr val="tx1"/>
                          </a:solidFill>
                          <a:latin typeface="+mn-lt"/>
                          <a:ea typeface="+mn-ea"/>
                          <a:cs typeface="+mn-cs"/>
                        </a:rPr>
                        <a:t>213,0</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195,8</a:t>
                      </a:r>
                    </a:p>
                  </a:txBody>
                  <a:tcPr marL="9525" marR="9525" marT="9525" marB="0" anchor="ctr">
                    <a:cell3D prstMaterial="dkEdge">
                      <a:bevel/>
                      <a:lightRig rig="flood" dir="t"/>
                    </a:cell3D>
                    <a:solidFill>
                      <a:schemeClr val="accent6">
                        <a:lumMod val="60000"/>
                        <a:lumOff val="40000"/>
                      </a:schemeClr>
                    </a:solidFill>
                  </a:tcPr>
                </a:tc>
              </a:tr>
              <a:tr h="198228">
                <a:tc>
                  <a:txBody>
                    <a:bodyPr/>
                    <a:lstStyle/>
                    <a:p>
                      <a:pPr marL="177800" indent="0" algn="l" defTabSz="914400" rtl="0" eaLnBrk="1" fontAlgn="ctr" latinLnBrk="0" hangingPunct="1"/>
                      <a:r>
                        <a:rPr lang="ru-RU" sz="1400" b="0" i="0" u="none" strike="noStrike" kern="1200" dirty="0" smtClean="0">
                          <a:solidFill>
                            <a:schemeClr val="tx1"/>
                          </a:solidFill>
                          <a:latin typeface="Calibri"/>
                          <a:ea typeface="+mn-ea"/>
                          <a:cs typeface="+mn-cs"/>
                        </a:rPr>
                        <a:t>производство и распределение электроэнергии, газа и воды</a:t>
                      </a:r>
                    </a:p>
                  </a:txBody>
                  <a:tcPr marL="7265" marR="7265" marT="726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0" u="none" strike="noStrike" kern="1200" dirty="0" smtClean="0">
                          <a:solidFill>
                            <a:schemeClr val="tx1"/>
                          </a:solidFill>
                          <a:latin typeface="+mn-lt"/>
                          <a:ea typeface="+mn-ea"/>
                          <a:cs typeface="+mn-cs"/>
                        </a:rPr>
                        <a:t>68,3</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0" u="none" strike="noStrike" kern="1200" dirty="0" smtClean="0">
                          <a:solidFill>
                            <a:schemeClr val="tx1"/>
                          </a:solidFill>
                          <a:latin typeface="+mn-lt"/>
                          <a:ea typeface="+mn-ea"/>
                          <a:cs typeface="+mn-cs"/>
                        </a:rPr>
                        <a:t>113,4</a:t>
                      </a: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algn="l" fontAlgn="ctr"/>
                      <a:r>
                        <a:rPr lang="ru-RU" sz="1400" b="0" i="0" u="none" strike="noStrike" dirty="0" smtClean="0">
                          <a:solidFill>
                            <a:schemeClr val="tx1"/>
                          </a:solidFill>
                          <a:latin typeface="Calibri"/>
                        </a:rPr>
                        <a:t>Производство продукции сельского</a:t>
                      </a:r>
                      <a:r>
                        <a:rPr lang="ru-RU" sz="1400" b="0" i="0" u="none" strike="noStrike" baseline="0" dirty="0" smtClean="0">
                          <a:solidFill>
                            <a:schemeClr val="tx1"/>
                          </a:solidFill>
                          <a:latin typeface="Calibri"/>
                        </a:rPr>
                        <a:t> хозяйства</a:t>
                      </a:r>
                      <a:endParaRPr lang="ru-RU" sz="1400" b="0"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4830,3</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5432,1</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algn="l" fontAlgn="ctr"/>
                      <a:r>
                        <a:rPr lang="ru-RU" sz="1400" b="0" i="0" u="none" strike="noStrike" dirty="0" smtClean="0">
                          <a:solidFill>
                            <a:schemeClr val="tx1"/>
                          </a:solidFill>
                          <a:latin typeface="Calibri"/>
                        </a:rPr>
                        <a:t>Розничная торговля</a:t>
                      </a:r>
                      <a:endParaRPr lang="ru-RU" sz="1400" b="0"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735,7</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903,7</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algn="l" fontAlgn="ctr"/>
                      <a:r>
                        <a:rPr lang="ru-RU" sz="1400" b="0" i="0" u="none" strike="noStrike" dirty="0" smtClean="0">
                          <a:solidFill>
                            <a:schemeClr val="tx1"/>
                          </a:solidFill>
                          <a:latin typeface="Calibri"/>
                        </a:rPr>
                        <a:t>Общественное питание</a:t>
                      </a:r>
                      <a:endParaRPr lang="ru-RU" sz="1400" b="0"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18,2</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84,6</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algn="l" fontAlgn="ctr"/>
                      <a:r>
                        <a:rPr lang="ru-RU" sz="1400" b="0" i="0" u="none" strike="noStrike" dirty="0" smtClean="0">
                          <a:solidFill>
                            <a:schemeClr val="tx1"/>
                          </a:solidFill>
                          <a:latin typeface="Calibri"/>
                        </a:rPr>
                        <a:t>Платные услуги</a:t>
                      </a:r>
                      <a:r>
                        <a:rPr lang="ru-RU" sz="1400" b="0" i="0" u="none" strike="noStrike" baseline="0" dirty="0" smtClean="0">
                          <a:solidFill>
                            <a:schemeClr val="tx1"/>
                          </a:solidFill>
                          <a:latin typeface="Calibri"/>
                        </a:rPr>
                        <a:t> населению</a:t>
                      </a:r>
                      <a:endParaRPr lang="ru-RU" sz="1400" b="0"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318,2</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312</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chemeClr val="tx1"/>
                          </a:solidFill>
                          <a:latin typeface="+mn-lt"/>
                        </a:rPr>
                        <a:t>Транспорт и связь</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1,2</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1,1</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chemeClr val="tx1"/>
                          </a:solidFill>
                          <a:latin typeface="+mn-lt"/>
                        </a:rPr>
                        <a:t>Строительство</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10,7</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0" u="none" strike="noStrike" kern="1200" dirty="0" smtClean="0">
                          <a:solidFill>
                            <a:schemeClr val="tx1"/>
                          </a:solidFill>
                          <a:latin typeface="+mn-lt"/>
                          <a:ea typeface="+mn-ea"/>
                          <a:cs typeface="+mn-cs"/>
                        </a:rPr>
                        <a:t>0</a:t>
                      </a:r>
                      <a:endParaRPr lang="ru-RU" sz="1400" b="0"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1062295941"/>
              </p:ext>
            </p:extLst>
          </p:nvPr>
        </p:nvGraphicFramePr>
        <p:xfrm>
          <a:off x="620688" y="1259632"/>
          <a:ext cx="6000792" cy="2796357"/>
        </p:xfrm>
        <a:graphic>
          <a:graphicData uri="http://schemas.openxmlformats.org/drawingml/2006/table">
            <a:tbl>
              <a:tblPr>
                <a:effectLst>
                  <a:outerShdw blurRad="50800" dist="38100" algn="l" rotWithShape="0">
                    <a:prstClr val="black">
                      <a:alpha val="40000"/>
                    </a:prstClr>
                  </a:outerShdw>
                </a:effectLst>
                <a:tableStyleId>{93296810-A885-4BE3-A3E7-6D5BEEA58F35}</a:tableStyleId>
              </a:tblPr>
              <a:tblGrid>
                <a:gridCol w="3217560"/>
                <a:gridCol w="927744"/>
                <a:gridCol w="927744"/>
                <a:gridCol w="927744"/>
              </a:tblGrid>
              <a:tr h="508130">
                <a:tc>
                  <a:txBody>
                    <a:bodyPr/>
                    <a:lstStyle/>
                    <a:p>
                      <a:pPr algn="ctr" fontAlgn="ctr"/>
                      <a:r>
                        <a:rPr lang="ru-RU" sz="1400" b="1" u="none" strike="noStrike" dirty="0"/>
                        <a:t>Наименование показателей</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2017 </a:t>
                      </a:r>
                      <a:r>
                        <a:rPr lang="ru-RU" sz="1400" b="1" i="0" u="none" strike="noStrike" dirty="0" smtClean="0">
                          <a:solidFill>
                            <a:srgbClr val="000000"/>
                          </a:solidFill>
                          <a:latin typeface="Calibri"/>
                        </a:rPr>
                        <a:t>год </a:t>
                      </a:r>
                      <a:br>
                        <a:rPr lang="ru-RU" sz="1400" b="1" i="0" u="none" strike="noStrike" dirty="0" smtClean="0">
                          <a:solidFill>
                            <a:srgbClr val="000000"/>
                          </a:solidFill>
                          <a:latin typeface="Calibri"/>
                        </a:rPr>
                      </a:br>
                      <a:r>
                        <a:rPr lang="ru-RU" sz="1400" b="1" i="0" u="none" strike="noStrike" dirty="0" smtClean="0">
                          <a:solidFill>
                            <a:srgbClr val="000000"/>
                          </a:solidFill>
                          <a:latin typeface="Calibri"/>
                        </a:rPr>
                        <a:t>отчет</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2018 </a:t>
                      </a:r>
                      <a:r>
                        <a:rPr lang="ru-RU" sz="1400" b="1" i="0" u="none" strike="noStrike" dirty="0" smtClean="0">
                          <a:solidFill>
                            <a:srgbClr val="000000"/>
                          </a:solidFill>
                          <a:latin typeface="Calibri"/>
                        </a:rPr>
                        <a:t>год</a:t>
                      </a:r>
                      <a:br>
                        <a:rPr lang="ru-RU" sz="1400" b="1" i="0" u="none" strike="noStrike" dirty="0" smtClean="0">
                          <a:solidFill>
                            <a:srgbClr val="000000"/>
                          </a:solidFill>
                          <a:latin typeface="Calibri"/>
                        </a:rPr>
                      </a:br>
                      <a:r>
                        <a:rPr lang="ru-RU" sz="1400" b="1" i="0" u="none" strike="noStrike" dirty="0" smtClean="0">
                          <a:solidFill>
                            <a:srgbClr val="000000"/>
                          </a:solidFill>
                          <a:latin typeface="Calibri"/>
                        </a:rPr>
                        <a:t>план</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rgbClr val="000000"/>
                          </a:solidFill>
                          <a:latin typeface="Calibri"/>
                        </a:rPr>
                        <a:t>2018 </a:t>
                      </a:r>
                      <a:r>
                        <a:rPr lang="ru-RU" sz="1400" b="1" i="0" u="none" strike="noStrike" dirty="0" smtClean="0">
                          <a:solidFill>
                            <a:srgbClr val="000000"/>
                          </a:solidFill>
                          <a:latin typeface="Calibri"/>
                        </a:rPr>
                        <a:t>год</a:t>
                      </a:r>
                      <a:br>
                        <a:rPr lang="ru-RU" sz="1400" b="1" i="0" u="none" strike="noStrike" dirty="0" smtClean="0">
                          <a:solidFill>
                            <a:srgbClr val="000000"/>
                          </a:solidFill>
                          <a:latin typeface="Calibri"/>
                        </a:rPr>
                      </a:br>
                      <a:r>
                        <a:rPr lang="ru-RU" sz="1400" b="1" i="0" u="none" strike="noStrike" dirty="0" smtClean="0">
                          <a:solidFill>
                            <a:srgbClr val="000000"/>
                          </a:solidFill>
                          <a:latin typeface="Calibri"/>
                        </a:rPr>
                        <a:t>отчет</a:t>
                      </a:r>
                      <a:endParaRPr lang="ru-RU" sz="1400" b="1" i="0" u="none" strike="noStrike" dirty="0">
                        <a:solidFill>
                          <a:srgbClr val="000000"/>
                        </a:solidFill>
                        <a:latin typeface="Calibri"/>
                      </a:endParaRPr>
                    </a:p>
                  </a:txBody>
                  <a:tcPr marL="7265" marR="7265" marT="7265" marB="0" anchor="ctr">
                    <a:cell3D prstMaterial="dkEdge">
                      <a:bevel/>
                      <a:lightRig rig="flood" dir="t"/>
                    </a:cell3D>
                    <a:noFill/>
                  </a:tcPr>
                </a:tc>
              </a:tr>
              <a:tr h="552287">
                <a:tc>
                  <a:txBody>
                    <a:bodyPr/>
                    <a:lstStyle/>
                    <a:p>
                      <a:pPr algn="l" fontAlgn="ctr"/>
                      <a:r>
                        <a:rPr lang="ru-RU" sz="1400" b="1" i="0" u="none" strike="noStrike" baseline="0" dirty="0" smtClean="0">
                          <a:solidFill>
                            <a:schemeClr val="tx1"/>
                          </a:solidFill>
                          <a:latin typeface="Calibri"/>
                        </a:rPr>
                        <a:t>Прибыль прибыльных организаций (по крупным и средним), млн. руб.</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1067,0</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1803,6</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1111,4</a:t>
                      </a:r>
                    </a:p>
                  </a:txBody>
                  <a:tcPr marL="9525" marR="9525" marT="9525" marB="0" anchor="ctr">
                    <a:cell3D prstMaterial="dkEdge">
                      <a:bevel/>
                      <a:lightRig rig="flood" dir="t"/>
                    </a:cell3D>
                    <a:solidFill>
                      <a:schemeClr val="accent6">
                        <a:lumMod val="60000"/>
                        <a:lumOff val="40000"/>
                      </a:schemeClr>
                    </a:solidFill>
                  </a:tcPr>
                </a:tc>
              </a:tr>
              <a:tr h="374860">
                <a:tc>
                  <a:txBody>
                    <a:bodyPr/>
                    <a:lstStyle/>
                    <a:p>
                      <a:pPr algn="l" fontAlgn="ctr"/>
                      <a:r>
                        <a:rPr lang="ru-RU" sz="1400" b="1" i="0" u="none" strike="noStrike" dirty="0" smtClean="0">
                          <a:solidFill>
                            <a:schemeClr val="tx1"/>
                          </a:solidFill>
                          <a:latin typeface="Calibri"/>
                        </a:rPr>
                        <a:t>Фонд оплаты</a:t>
                      </a:r>
                      <a:r>
                        <a:rPr lang="ru-RU" sz="1400" b="1" i="0" u="none" strike="noStrike" baseline="0" dirty="0" smtClean="0">
                          <a:solidFill>
                            <a:schemeClr val="tx1"/>
                          </a:solidFill>
                          <a:latin typeface="Calibri"/>
                        </a:rPr>
                        <a:t> труда (по крупным и средним), млн. руб.</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1849,1</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2063,8</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2004,7</a:t>
                      </a:r>
                    </a:p>
                  </a:txBody>
                  <a:tcPr marL="9525" marR="9525" marT="9525" marB="0" anchor="ctr">
                    <a:cell3D prstMaterial="dkEdge">
                      <a:bevel/>
                      <a:lightRig rig="flood" dir="t"/>
                    </a:cell3D>
                    <a:solidFill>
                      <a:schemeClr val="accent6">
                        <a:lumMod val="60000"/>
                        <a:lumOff val="40000"/>
                      </a:schemeClr>
                    </a:solidFill>
                  </a:tcPr>
                </a:tc>
              </a:tr>
              <a:tr h="423271">
                <a:tc>
                  <a:txBody>
                    <a:bodyPr/>
                    <a:lstStyle/>
                    <a:p>
                      <a:pPr algn="l" fontAlgn="ctr"/>
                      <a:r>
                        <a:rPr lang="ru-RU" sz="1400" b="1" i="0" u="none" strike="noStrike" dirty="0" smtClean="0">
                          <a:solidFill>
                            <a:schemeClr val="tx1"/>
                          </a:solidFill>
                          <a:latin typeface="+mn-lt"/>
                        </a:rPr>
                        <a:t>Среднемесячная</a:t>
                      </a:r>
                      <a:r>
                        <a:rPr lang="ru-RU" sz="1400" b="1" i="0" u="none" strike="noStrike" baseline="0" dirty="0" smtClean="0">
                          <a:solidFill>
                            <a:schemeClr val="tx1"/>
                          </a:solidFill>
                          <a:latin typeface="+mn-lt"/>
                        </a:rPr>
                        <a:t> заработная плата (по крупным и средним), млн. руб.</a:t>
                      </a:r>
                      <a:endParaRPr lang="ru-RU" sz="1400" b="1" i="0" u="none" strike="noStrike" dirty="0" smtClean="0">
                        <a:solidFill>
                          <a:schemeClr val="tx1"/>
                        </a:solidFill>
                        <a:latin typeface="+mn-lt"/>
                      </a:endParaRPr>
                    </a:p>
                  </a:txBody>
                  <a:tcPr marL="7265" marR="7265" marT="726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26129,0</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27535,0</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27540,0</a:t>
                      </a: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algn="l" fontAlgn="ctr"/>
                      <a:r>
                        <a:rPr lang="ru-RU" sz="1400" b="1" i="0" u="none" strike="noStrike" dirty="0" smtClean="0">
                          <a:solidFill>
                            <a:schemeClr val="tx1"/>
                          </a:solidFill>
                          <a:latin typeface="Calibri"/>
                        </a:rPr>
                        <a:t>Индекс</a:t>
                      </a:r>
                      <a:r>
                        <a:rPr lang="ru-RU" sz="1400" b="1" i="0" u="none" strike="noStrike" baseline="0" dirty="0" smtClean="0">
                          <a:solidFill>
                            <a:schemeClr val="tx1"/>
                          </a:solidFill>
                          <a:latin typeface="Calibri"/>
                        </a:rPr>
                        <a:t> потребительских цен, % к предыдущему году</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103,7</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104,0</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102,7</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r h="227048">
                <a:tc>
                  <a:txBody>
                    <a:bodyPr/>
                    <a:lstStyle/>
                    <a:p>
                      <a:pPr algn="l" fontAlgn="ctr"/>
                      <a:r>
                        <a:rPr lang="ru-RU" sz="1400" b="1" i="0" u="none" strike="noStrike" dirty="0" smtClean="0">
                          <a:solidFill>
                            <a:schemeClr val="tx1"/>
                          </a:solidFill>
                          <a:latin typeface="Calibri"/>
                        </a:rPr>
                        <a:t>Среднегодовая численность населения, чел</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35900,0</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35800,0</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35400,0</a:t>
                      </a:r>
                      <a:endParaRPr lang="ru-RU" sz="1400" b="1" u="none" strike="noStrike" kern="1200" dirty="0">
                        <a:solidFill>
                          <a:schemeClr val="tx1"/>
                        </a:solidFill>
                        <a:latin typeface="+mn-lt"/>
                        <a:ea typeface="+mn-ea"/>
                        <a:cs typeface="+mn-cs"/>
                      </a:endParaRPr>
                    </a:p>
                  </a:txBody>
                  <a:tcPr marL="9525" marR="9525" marT="9525" marB="0" anchor="ctr">
                    <a:cell3D prstMaterial="dkEdge">
                      <a:bevel/>
                      <a:lightRig rig="flood" dir="t"/>
                    </a:cell3D>
                    <a:solidFill>
                      <a:schemeClr val="accent6">
                        <a:lumMod val="60000"/>
                        <a:lumOff val="40000"/>
                      </a:schemeClr>
                    </a:solidFill>
                  </a:tcPr>
                </a:tc>
              </a:tr>
            </a:tbl>
          </a:graphicData>
        </a:graphic>
      </p:graphicFrame>
    </p:spTree>
    <p:extLst>
      <p:ext uri="{BB962C8B-B14F-4D97-AF65-F5344CB8AC3E}">
        <p14:creationId xmlns:p14="http://schemas.microsoft.com/office/powerpoint/2010/main" val="2517927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7472" y="276781"/>
            <a:ext cx="6048672" cy="338554"/>
          </a:xfrm>
          <a:prstGeom prst="rect">
            <a:avLst/>
          </a:prstGeom>
          <a:noFill/>
        </p:spPr>
        <p:txBody>
          <a:bodyPr wrap="square" rtlCol="0">
            <a:spAutoFit/>
          </a:bodyPr>
          <a:lstStyle/>
          <a:p>
            <a:pPr algn="ctr"/>
            <a:r>
              <a:rPr lang="ru-RU" sz="1600" dirty="0" smtClean="0">
                <a:effectLst>
                  <a:outerShdw blurRad="38100" dist="38100" dir="2700000" algn="tl">
                    <a:srgbClr val="000000">
                      <a:alpha val="43137"/>
                    </a:srgbClr>
                  </a:outerShdw>
                </a:effectLst>
              </a:rPr>
              <a:t>Уровень жизни населения </a:t>
            </a:r>
            <a:r>
              <a:rPr lang="ru-RU" sz="1600" dirty="0" err="1" smtClean="0">
                <a:effectLst>
                  <a:outerShdw blurRad="38100" dist="38100" dir="2700000" algn="tl">
                    <a:srgbClr val="000000">
                      <a:alpha val="43137"/>
                    </a:srgbClr>
                  </a:outerShdw>
                </a:effectLst>
              </a:rPr>
              <a:t>Щербиновского</a:t>
            </a:r>
            <a:r>
              <a:rPr lang="ru-RU" sz="1600" dirty="0" smtClean="0">
                <a:effectLst>
                  <a:outerShdw blurRad="38100" dist="38100" dir="2700000" algn="tl">
                    <a:srgbClr val="000000">
                      <a:alpha val="43137"/>
                    </a:srgbClr>
                  </a:outerShdw>
                </a:effectLst>
              </a:rPr>
              <a:t> района</a:t>
            </a:r>
            <a:endParaRPr lang="ru-RU" sz="1600" dirty="0">
              <a:effectLst>
                <a:outerShdw blurRad="38100" dist="38100" dir="2700000" algn="tl">
                  <a:srgbClr val="000000">
                    <a:alpha val="43137"/>
                  </a:srgbClr>
                </a:outerShdw>
              </a:effectLst>
            </a:endParaRPr>
          </a:p>
        </p:txBody>
      </p:sp>
      <p:sp>
        <p:nvSpPr>
          <p:cNvPr id="3" name="TextBox 2"/>
          <p:cNvSpPr txBox="1"/>
          <p:nvPr/>
        </p:nvSpPr>
        <p:spPr>
          <a:xfrm>
            <a:off x="593304" y="971600"/>
            <a:ext cx="6048672" cy="1200329"/>
          </a:xfrm>
          <a:prstGeom prst="rect">
            <a:avLst/>
          </a:prstGeom>
          <a:noFill/>
        </p:spPr>
        <p:txBody>
          <a:bodyPr wrap="square" rtlCol="0">
            <a:spAutoFit/>
          </a:bodyPr>
          <a:lstStyle/>
          <a:p>
            <a:pPr indent="266700" algn="just"/>
            <a:r>
              <a:rPr lang="ru-RU" sz="1200" dirty="0" smtClean="0"/>
              <a:t>По расчетным данным </a:t>
            </a:r>
            <a:r>
              <a:rPr lang="ru-RU" sz="1200" dirty="0" err="1" smtClean="0"/>
              <a:t>Краснодарстата</a:t>
            </a:r>
            <a:r>
              <a:rPr lang="ru-RU" sz="1200" dirty="0" smtClean="0"/>
              <a:t>, численность постоянного населения </a:t>
            </a:r>
            <a:r>
              <a:rPr lang="ru-RU" sz="1200" dirty="0" err="1" smtClean="0"/>
              <a:t>Щербинов-ского</a:t>
            </a:r>
            <a:r>
              <a:rPr lang="ru-RU" sz="1200" dirty="0" smtClean="0"/>
              <a:t> района на 1 января 2019 года составила 35357 человек (сельские жители).</a:t>
            </a:r>
          </a:p>
          <a:p>
            <a:pPr indent="266700" algn="just"/>
            <a:r>
              <a:rPr lang="ru-RU" sz="1200" dirty="0" smtClean="0"/>
              <a:t>С начала 2018 года население района уменьшилось на 329 человек</a:t>
            </a:r>
            <a:r>
              <a:rPr lang="ru-RU" sz="1200" dirty="0"/>
              <a:t> </a:t>
            </a:r>
            <a:r>
              <a:rPr lang="ru-RU" sz="1200" dirty="0" smtClean="0"/>
              <a:t>за счет </a:t>
            </a:r>
            <a:r>
              <a:rPr lang="ru-RU" sz="1200" dirty="0" err="1" smtClean="0"/>
              <a:t>естественой</a:t>
            </a:r>
            <a:r>
              <a:rPr lang="ru-RU" sz="1200" dirty="0" smtClean="0"/>
              <a:t> убыли (- 234 человек (родившихся 285 человек, а умерших – 519 человек)), и миграционной убыли 247 человека (прибывших 890 человек, выбывших </a:t>
            </a:r>
            <a:r>
              <a:rPr lang="ru-RU" sz="1200" dirty="0"/>
              <a:t> </a:t>
            </a:r>
            <a:r>
              <a:rPr lang="ru-RU" sz="1200" dirty="0" smtClean="0"/>
              <a:t>1004 человек.)</a:t>
            </a:r>
            <a:endParaRPr lang="ru-RU" sz="1200" dirty="0"/>
          </a:p>
        </p:txBody>
      </p:sp>
      <p:graphicFrame>
        <p:nvGraphicFramePr>
          <p:cNvPr id="5" name="Таблица 4"/>
          <p:cNvGraphicFramePr>
            <a:graphicFrameLocks noGrp="1"/>
          </p:cNvGraphicFramePr>
          <p:nvPr>
            <p:extLst>
              <p:ext uri="{D42A27DB-BD31-4B8C-83A1-F6EECF244321}">
                <p14:modId xmlns:p14="http://schemas.microsoft.com/office/powerpoint/2010/main" val="3155822132"/>
              </p:ext>
            </p:extLst>
          </p:nvPr>
        </p:nvGraphicFramePr>
        <p:xfrm>
          <a:off x="649444" y="2483768"/>
          <a:ext cx="6000792" cy="1869262"/>
        </p:xfrm>
        <a:graphic>
          <a:graphicData uri="http://schemas.openxmlformats.org/drawingml/2006/table">
            <a:tbl>
              <a:tblPr>
                <a:effectLst>
                  <a:outerShdw blurRad="50800" dist="38100" algn="l" rotWithShape="0">
                    <a:prstClr val="black">
                      <a:alpha val="40000"/>
                    </a:prstClr>
                  </a:outerShdw>
                </a:effectLst>
                <a:tableStyleId>{93296810-A885-4BE3-A3E7-6D5BEEA58F35}</a:tableStyleId>
              </a:tblPr>
              <a:tblGrid>
                <a:gridCol w="3217560"/>
                <a:gridCol w="927744"/>
                <a:gridCol w="927744"/>
                <a:gridCol w="927744"/>
              </a:tblGrid>
              <a:tr h="508130">
                <a:tc>
                  <a:txBody>
                    <a:bodyPr/>
                    <a:lstStyle/>
                    <a:p>
                      <a:pPr algn="ctr" fontAlgn="ctr"/>
                      <a:r>
                        <a:rPr lang="ru-RU" sz="1400" b="1" u="none" strike="noStrike" dirty="0">
                          <a:solidFill>
                            <a:schemeClr val="tx1"/>
                          </a:solidFill>
                        </a:rPr>
                        <a:t>Наименование показателей</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2017 год </a:t>
                      </a:r>
                      <a:br>
                        <a:rPr lang="ru-RU" sz="1400" b="1" i="0" u="none" strike="noStrike" dirty="0" smtClean="0">
                          <a:solidFill>
                            <a:schemeClr val="tx1"/>
                          </a:solidFill>
                          <a:latin typeface="Calibri"/>
                        </a:rPr>
                      </a:br>
                      <a:r>
                        <a:rPr lang="ru-RU" sz="1400" b="1" i="0" u="none" strike="noStrike" dirty="0" smtClean="0">
                          <a:solidFill>
                            <a:schemeClr val="tx1"/>
                          </a:solidFill>
                          <a:latin typeface="Calibri"/>
                        </a:rPr>
                        <a:t>отчет</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2018 год</a:t>
                      </a:r>
                      <a:br>
                        <a:rPr lang="ru-RU" sz="1400" b="1" i="0" u="none" strike="noStrike" dirty="0" smtClean="0">
                          <a:solidFill>
                            <a:schemeClr val="tx1"/>
                          </a:solidFill>
                          <a:latin typeface="Calibri"/>
                        </a:rPr>
                      </a:br>
                      <a:r>
                        <a:rPr lang="ru-RU" sz="1400" b="1" i="0" u="none" strike="noStrike" dirty="0" smtClean="0">
                          <a:solidFill>
                            <a:schemeClr val="tx1"/>
                          </a:solidFill>
                          <a:latin typeface="Calibri"/>
                        </a:rPr>
                        <a:t>план</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2018 год</a:t>
                      </a:r>
                      <a:br>
                        <a:rPr lang="ru-RU" sz="1400" b="1" i="0" u="none" strike="noStrike" dirty="0" smtClean="0">
                          <a:solidFill>
                            <a:schemeClr val="tx1"/>
                          </a:solidFill>
                          <a:latin typeface="Calibri"/>
                        </a:rPr>
                      </a:br>
                      <a:r>
                        <a:rPr lang="ru-RU" sz="1400" b="1" i="0" u="none" strike="noStrike" dirty="0" smtClean="0">
                          <a:solidFill>
                            <a:schemeClr val="tx1"/>
                          </a:solidFill>
                          <a:latin typeface="Calibri"/>
                        </a:rPr>
                        <a:t>отчет</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r>
              <a:tr h="552287">
                <a:tc>
                  <a:txBody>
                    <a:bodyPr/>
                    <a:lstStyle/>
                    <a:p>
                      <a:pPr algn="l" fontAlgn="ctr"/>
                      <a:r>
                        <a:rPr lang="ru-RU" sz="1400" b="1" i="0" u="none" strike="noStrike" baseline="0" dirty="0" smtClean="0">
                          <a:solidFill>
                            <a:schemeClr val="tx1"/>
                          </a:solidFill>
                          <a:latin typeface="Calibri"/>
                        </a:rPr>
                        <a:t>Доля населения с доходами ниже прожиточного минимума, %</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18,5</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18,2</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18,2</a:t>
                      </a:r>
                    </a:p>
                  </a:txBody>
                  <a:tcPr marL="9525" marR="9525" marT="9525" marB="0" anchor="ctr">
                    <a:cell3D prstMaterial="dkEdge">
                      <a:bevel/>
                      <a:lightRig rig="flood" dir="t"/>
                    </a:cell3D>
                    <a:solidFill>
                      <a:schemeClr val="accent6">
                        <a:lumMod val="60000"/>
                        <a:lumOff val="40000"/>
                      </a:schemeClr>
                    </a:solidFill>
                  </a:tcPr>
                </a:tc>
              </a:tr>
              <a:tr h="374860">
                <a:tc>
                  <a:txBody>
                    <a:bodyPr/>
                    <a:lstStyle/>
                    <a:p>
                      <a:pPr algn="l" fontAlgn="ctr"/>
                      <a:r>
                        <a:rPr lang="ru-RU" sz="1400" b="1" i="0" u="none" strike="noStrike" dirty="0" smtClean="0">
                          <a:solidFill>
                            <a:schemeClr val="tx1"/>
                          </a:solidFill>
                          <a:latin typeface="Calibri"/>
                        </a:rPr>
                        <a:t>Уровень безработицы,</a:t>
                      </a:r>
                      <a:r>
                        <a:rPr lang="ru-RU" sz="1400" b="1" i="0" u="none" strike="noStrike" baseline="0" dirty="0" smtClean="0">
                          <a:solidFill>
                            <a:schemeClr val="tx1"/>
                          </a:solidFill>
                          <a:latin typeface="Calibri"/>
                        </a:rPr>
                        <a:t> %</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1,1</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1,1</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1,2</a:t>
                      </a:r>
                    </a:p>
                  </a:txBody>
                  <a:tcPr marL="9525" marR="9525" marT="9525" marB="0" anchor="ctr">
                    <a:cell3D prstMaterial="dkEdge">
                      <a:bevel/>
                      <a:lightRig rig="flood" dir="t"/>
                    </a:cell3D>
                    <a:solidFill>
                      <a:schemeClr val="accent6">
                        <a:lumMod val="60000"/>
                        <a:lumOff val="40000"/>
                      </a:schemeClr>
                    </a:solidFill>
                  </a:tcPr>
                </a:tc>
              </a:tr>
              <a:tr h="374860">
                <a:tc>
                  <a:txBody>
                    <a:bodyPr/>
                    <a:lstStyle/>
                    <a:p>
                      <a:pPr algn="l" fontAlgn="ctr"/>
                      <a:r>
                        <a:rPr lang="ru-RU" sz="1400" b="1" i="0" u="none" strike="noStrike" dirty="0" smtClean="0">
                          <a:solidFill>
                            <a:schemeClr val="tx1"/>
                          </a:solidFill>
                          <a:latin typeface="Calibri"/>
                        </a:rPr>
                        <a:t>Обеспеченность</a:t>
                      </a:r>
                      <a:r>
                        <a:rPr lang="ru-RU" sz="1400" b="1" i="0" u="none" strike="noStrike" baseline="0" dirty="0" smtClean="0">
                          <a:solidFill>
                            <a:schemeClr val="tx1"/>
                          </a:solidFill>
                          <a:latin typeface="Calibri"/>
                        </a:rPr>
                        <a:t> населения жильем, </a:t>
                      </a:r>
                      <a:br>
                        <a:rPr lang="ru-RU" sz="1400" b="1" i="0" u="none" strike="noStrike" baseline="0" dirty="0" smtClean="0">
                          <a:solidFill>
                            <a:schemeClr val="tx1"/>
                          </a:solidFill>
                          <a:latin typeface="Calibri"/>
                        </a:rPr>
                      </a:br>
                      <a:r>
                        <a:rPr lang="ru-RU" sz="1400" b="1" i="0" u="none" strike="noStrike" baseline="0" dirty="0" smtClean="0">
                          <a:solidFill>
                            <a:schemeClr val="tx1"/>
                          </a:solidFill>
                          <a:latin typeface="Calibri"/>
                        </a:rPr>
                        <a:t>кв. м на одного жителя</a:t>
                      </a:r>
                      <a:endParaRPr lang="ru-RU" sz="1400" b="1" i="0" u="none" strike="noStrike" dirty="0">
                        <a:solidFill>
                          <a:schemeClr val="tx1"/>
                        </a:solidFill>
                        <a:latin typeface="Calibri"/>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27,0</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26,7</a:t>
                      </a:r>
                    </a:p>
                  </a:txBody>
                  <a:tcPr marL="9525" marR="9525" marT="9525" marB="0" anchor="ctr">
                    <a:cell3D prstMaterial="dkEdge">
                      <a:bevel/>
                      <a:lightRig rig="flood" dir="t"/>
                    </a:cell3D>
                    <a:solidFill>
                      <a:schemeClr val="accent6">
                        <a:lumMod val="60000"/>
                        <a:lumOff val="40000"/>
                      </a:schemeClr>
                    </a:solidFill>
                  </a:tcPr>
                </a:tc>
                <a:tc>
                  <a:txBody>
                    <a:bodyPr/>
                    <a:lstStyle/>
                    <a:p>
                      <a:pPr marL="0" algn="ctr" defTabSz="914400" rtl="0" eaLnBrk="1" fontAlgn="b" latinLnBrk="0" hangingPunct="1"/>
                      <a:r>
                        <a:rPr lang="ru-RU" sz="1400" b="1" u="none" strike="noStrike" kern="1200" dirty="0" smtClean="0">
                          <a:solidFill>
                            <a:schemeClr val="tx1"/>
                          </a:solidFill>
                          <a:latin typeface="+mn-lt"/>
                          <a:ea typeface="+mn-ea"/>
                          <a:cs typeface="+mn-cs"/>
                        </a:rPr>
                        <a:t>27,4</a:t>
                      </a:r>
                    </a:p>
                  </a:txBody>
                  <a:tcPr marL="9525" marR="9525" marT="9525" marB="0" anchor="ctr">
                    <a:cell3D prstMaterial="dkEdge">
                      <a:bevel/>
                      <a:lightRig rig="flood" dir="t"/>
                    </a:cell3D>
                    <a:solidFill>
                      <a:schemeClr val="accent6">
                        <a:lumMod val="60000"/>
                        <a:lumOff val="40000"/>
                      </a:schemeClr>
                    </a:solidFill>
                  </a:tcPr>
                </a:tc>
              </a:tr>
            </a:tbl>
          </a:graphicData>
        </a:graphic>
      </p:graphicFrame>
      <p:sp>
        <p:nvSpPr>
          <p:cNvPr id="6" name="TextBox 5"/>
          <p:cNvSpPr txBox="1"/>
          <p:nvPr/>
        </p:nvSpPr>
        <p:spPr>
          <a:xfrm>
            <a:off x="796132" y="4788024"/>
            <a:ext cx="6048672" cy="338554"/>
          </a:xfrm>
          <a:prstGeom prst="rect">
            <a:avLst/>
          </a:prstGeom>
          <a:noFill/>
        </p:spPr>
        <p:txBody>
          <a:bodyPr wrap="square" rtlCol="0">
            <a:spAutoFit/>
          </a:bodyPr>
          <a:lstStyle/>
          <a:p>
            <a:pPr algn="ctr"/>
            <a:r>
              <a:rPr lang="ru-RU" sz="1600" dirty="0" smtClean="0">
                <a:effectLst>
                  <a:outerShdw blurRad="38100" dist="38100" dir="2700000" algn="tl">
                    <a:srgbClr val="000000">
                      <a:alpha val="43137"/>
                    </a:srgbClr>
                  </a:outerShdw>
                </a:effectLst>
              </a:rPr>
              <a:t>Инвестиции в основной капитал</a:t>
            </a:r>
            <a:endParaRPr lang="ru-RU" sz="1600" dirty="0">
              <a:effectLst>
                <a:outerShdw blurRad="38100" dist="38100" dir="2700000" algn="tl">
                  <a:srgbClr val="000000">
                    <a:alpha val="43137"/>
                  </a:srgbClr>
                </a:outerShdw>
              </a:effectLst>
            </a:endParaRPr>
          </a:p>
        </p:txBody>
      </p:sp>
      <p:graphicFrame>
        <p:nvGraphicFramePr>
          <p:cNvPr id="7" name="Таблица 6"/>
          <p:cNvGraphicFramePr>
            <a:graphicFrameLocks noGrp="1"/>
          </p:cNvGraphicFramePr>
          <p:nvPr>
            <p:extLst>
              <p:ext uri="{D42A27DB-BD31-4B8C-83A1-F6EECF244321}">
                <p14:modId xmlns:p14="http://schemas.microsoft.com/office/powerpoint/2010/main" val="379085773"/>
              </p:ext>
            </p:extLst>
          </p:nvPr>
        </p:nvGraphicFramePr>
        <p:xfrm>
          <a:off x="1079358" y="5364088"/>
          <a:ext cx="5076564" cy="1386416"/>
        </p:xfrm>
        <a:graphic>
          <a:graphicData uri="http://schemas.openxmlformats.org/drawingml/2006/table">
            <a:tbl>
              <a:tblPr>
                <a:effectLst>
                  <a:outerShdw blurRad="50800" dist="38100" algn="l" rotWithShape="0">
                    <a:prstClr val="black">
                      <a:alpha val="40000"/>
                    </a:prstClr>
                  </a:outerShdw>
                </a:effectLst>
                <a:tableStyleId>{93296810-A885-4BE3-A3E7-6D5BEEA58F35}</a:tableStyleId>
              </a:tblPr>
              <a:tblGrid>
                <a:gridCol w="2383720"/>
                <a:gridCol w="1252684"/>
                <a:gridCol w="1440160"/>
              </a:tblGrid>
              <a:tr h="508130">
                <a:tc>
                  <a:txBody>
                    <a:bodyPr/>
                    <a:lstStyle/>
                    <a:p>
                      <a:pPr algn="ctr" fontAlgn="ctr"/>
                      <a:r>
                        <a:rPr lang="ru-RU" sz="1400" b="1" u="none" strike="noStrike" dirty="0" smtClean="0">
                          <a:solidFill>
                            <a:schemeClr val="tx1"/>
                          </a:solidFill>
                        </a:rPr>
                        <a:t>Год</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Инвестиции,</a:t>
                      </a:r>
                      <a:r>
                        <a:rPr lang="ru-RU" sz="1400" b="1" i="0" u="none" strike="noStrike" baseline="0" dirty="0" smtClean="0">
                          <a:solidFill>
                            <a:schemeClr val="tx1"/>
                          </a:solidFill>
                          <a:latin typeface="Calibri"/>
                        </a:rPr>
                        <a:t> млн. руб.</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c>
                  <a:txBody>
                    <a:bodyPr/>
                    <a:lstStyle/>
                    <a:p>
                      <a:pPr algn="ctr" fontAlgn="ctr"/>
                      <a:r>
                        <a:rPr lang="ru-RU" sz="1400" b="1" i="0" u="none" strike="noStrike" dirty="0" smtClean="0">
                          <a:solidFill>
                            <a:schemeClr val="tx1"/>
                          </a:solidFill>
                          <a:latin typeface="Calibri"/>
                        </a:rPr>
                        <a:t>Темп роста, </a:t>
                      </a:r>
                      <a:br>
                        <a:rPr lang="ru-RU" sz="1400" b="1" i="0" u="none" strike="noStrike" dirty="0" smtClean="0">
                          <a:solidFill>
                            <a:schemeClr val="tx1"/>
                          </a:solidFill>
                          <a:latin typeface="Calibri"/>
                        </a:rPr>
                      </a:br>
                      <a:r>
                        <a:rPr lang="ru-RU" sz="1400" b="1" i="0" u="none" strike="noStrike" dirty="0" smtClean="0">
                          <a:solidFill>
                            <a:schemeClr val="tx1"/>
                          </a:solidFill>
                          <a:latin typeface="Calibri"/>
                        </a:rPr>
                        <a:t>%</a:t>
                      </a:r>
                      <a:endParaRPr lang="ru-RU" sz="1400" b="1" i="0" u="none" strike="noStrike" dirty="0">
                        <a:solidFill>
                          <a:schemeClr val="tx1"/>
                        </a:solidFill>
                        <a:latin typeface="Calibri"/>
                      </a:endParaRPr>
                    </a:p>
                  </a:txBody>
                  <a:tcPr marL="7265" marR="7265" marT="7265" marB="0" anchor="ctr">
                    <a:cell3D prstMaterial="dkEdge">
                      <a:bevel/>
                      <a:lightRig rig="flood" dir="t"/>
                    </a:cell3D>
                    <a:noFill/>
                  </a:tcPr>
                </a:tc>
              </a:tr>
              <a:tr h="292762">
                <a:tc>
                  <a:txBody>
                    <a:bodyPr/>
                    <a:lstStyle/>
                    <a:p>
                      <a:pPr marL="355600" indent="0" algn="l" fontAlgn="ctr"/>
                      <a:r>
                        <a:rPr lang="ru-RU" sz="1400" b="1" i="0" u="none" strike="noStrike" baseline="0" dirty="0" smtClean="0">
                          <a:solidFill>
                            <a:schemeClr val="tx1"/>
                          </a:solidFill>
                          <a:latin typeface="Calibri"/>
                        </a:rPr>
                        <a:t>2016</a:t>
                      </a: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1141,5</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144,0</a:t>
                      </a:r>
                    </a:p>
                  </a:txBody>
                  <a:tcPr marL="9525" marR="9525" marT="9525" marB="0" anchor="ctr">
                    <a:cell3D prstMaterial="dkEdge">
                      <a:bevel/>
                      <a:lightRig rig="flood" dir="t"/>
                    </a:cell3D>
                    <a:solidFill>
                      <a:schemeClr val="accent6">
                        <a:lumMod val="60000"/>
                        <a:lumOff val="40000"/>
                      </a:schemeClr>
                    </a:solidFill>
                  </a:tcPr>
                </a:tc>
              </a:tr>
              <a:tr h="292762">
                <a:tc>
                  <a:txBody>
                    <a:bodyPr/>
                    <a:lstStyle/>
                    <a:p>
                      <a:pPr marL="355600" indent="0" algn="l" defTabSz="914400" rtl="0" eaLnBrk="1" fontAlgn="ctr" latinLnBrk="0" hangingPunct="1"/>
                      <a:r>
                        <a:rPr lang="ru-RU" sz="1400" b="1" i="0" u="none" strike="noStrike" kern="1200" baseline="0" dirty="0" smtClean="0">
                          <a:solidFill>
                            <a:schemeClr val="tx1"/>
                          </a:solidFill>
                          <a:latin typeface="Calibri"/>
                          <a:ea typeface="+mn-ea"/>
                          <a:cs typeface="+mn-cs"/>
                        </a:rPr>
                        <a:t>2017</a:t>
                      </a:r>
                      <a:endParaRPr lang="ru-RU" sz="1400" b="1" i="0" u="none" strike="noStrike" kern="1200" baseline="0" dirty="0">
                        <a:solidFill>
                          <a:schemeClr val="tx1"/>
                        </a:solidFill>
                        <a:latin typeface="Calibri"/>
                        <a:ea typeface="+mn-ea"/>
                        <a:cs typeface="+mn-cs"/>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955,0</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92,5</a:t>
                      </a:r>
                    </a:p>
                  </a:txBody>
                  <a:tcPr marL="9525" marR="9525" marT="9525" marB="0" anchor="ctr">
                    <a:cell3D prstMaterial="dkEdge">
                      <a:bevel/>
                      <a:lightRig rig="flood" dir="t"/>
                    </a:cell3D>
                    <a:solidFill>
                      <a:schemeClr val="accent6">
                        <a:lumMod val="60000"/>
                        <a:lumOff val="40000"/>
                      </a:schemeClr>
                    </a:solidFill>
                  </a:tcPr>
                </a:tc>
              </a:tr>
              <a:tr h="292762">
                <a:tc>
                  <a:txBody>
                    <a:bodyPr/>
                    <a:lstStyle/>
                    <a:p>
                      <a:pPr marL="355600" indent="0" algn="l" defTabSz="914400" rtl="0" eaLnBrk="1" fontAlgn="ctr" latinLnBrk="0" hangingPunct="1"/>
                      <a:r>
                        <a:rPr lang="ru-RU" sz="1400" b="1" i="0" u="none" strike="noStrike" kern="1200" baseline="0" dirty="0" smtClean="0">
                          <a:solidFill>
                            <a:schemeClr val="tx1"/>
                          </a:solidFill>
                          <a:latin typeface="Calibri"/>
                          <a:ea typeface="+mn-ea"/>
                          <a:cs typeface="+mn-cs"/>
                        </a:rPr>
                        <a:t>2018</a:t>
                      </a:r>
                      <a:endParaRPr lang="ru-RU" sz="1400" b="1" i="0" u="none" strike="noStrike" kern="1200" baseline="0" dirty="0">
                        <a:solidFill>
                          <a:schemeClr val="tx1"/>
                        </a:solidFill>
                        <a:latin typeface="Calibri"/>
                        <a:ea typeface="+mn-ea"/>
                        <a:cs typeface="+mn-cs"/>
                      </a:endParaRPr>
                    </a:p>
                  </a:txBody>
                  <a:tcPr marL="7265" marR="7265" marT="726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959,9</a:t>
                      </a:r>
                    </a:p>
                  </a:txBody>
                  <a:tcPr marL="9525" marR="9525" marT="9525" marB="0" anchor="ctr">
                    <a:cell3D prstMaterial="dkEdge">
                      <a:bevel/>
                      <a:lightRig rig="flood" dir="t"/>
                    </a:cell3D>
                    <a:solidFill>
                      <a:schemeClr val="accent6">
                        <a:lumMod val="60000"/>
                        <a:lumOff val="40000"/>
                      </a:schemeClr>
                    </a:solidFill>
                  </a:tcPr>
                </a:tc>
                <a:tc>
                  <a:txBody>
                    <a:bodyPr/>
                    <a:lstStyle/>
                    <a:p>
                      <a:pPr algn="ctr" fontAlgn="b"/>
                      <a:r>
                        <a:rPr lang="ru-RU" sz="1400" b="1" u="none" strike="noStrike" kern="1200" dirty="0" smtClean="0">
                          <a:solidFill>
                            <a:schemeClr val="tx1"/>
                          </a:solidFill>
                          <a:latin typeface="+mn-lt"/>
                          <a:ea typeface="+mn-ea"/>
                          <a:cs typeface="+mn-cs"/>
                        </a:rPr>
                        <a:t>100,5</a:t>
                      </a:r>
                    </a:p>
                  </a:txBody>
                  <a:tcPr marL="9525" marR="9525" marT="9525" marB="0" anchor="ctr">
                    <a:cell3D prstMaterial="dkEdge">
                      <a:bevel/>
                      <a:lightRig rig="flood" dir="t"/>
                    </a:cell3D>
                    <a:solidFill>
                      <a:schemeClr val="accent6">
                        <a:lumMod val="60000"/>
                        <a:lumOff val="40000"/>
                      </a:schemeClr>
                    </a:solidFill>
                  </a:tcPr>
                </a:tc>
              </a:tr>
            </a:tbl>
          </a:graphicData>
        </a:graphic>
      </p:graphicFrame>
      <p:sp>
        <p:nvSpPr>
          <p:cNvPr id="8" name="TextBox 7"/>
          <p:cNvSpPr txBox="1"/>
          <p:nvPr/>
        </p:nvSpPr>
        <p:spPr>
          <a:xfrm>
            <a:off x="659136" y="7236296"/>
            <a:ext cx="5982840" cy="830997"/>
          </a:xfrm>
          <a:prstGeom prst="rect">
            <a:avLst/>
          </a:prstGeom>
          <a:noFill/>
        </p:spPr>
        <p:txBody>
          <a:bodyPr wrap="square" rtlCol="0">
            <a:spAutoFit/>
          </a:bodyPr>
          <a:lstStyle/>
          <a:p>
            <a:pPr indent="266700" algn="just"/>
            <a:r>
              <a:rPr lang="ru-RU" sz="1200" dirty="0" smtClean="0"/>
              <a:t>Анализ ситуации в инвестиционной сфере муниципального образования Щербиновский район показал, по про результатам 2018 года, на территории района  освоены инвестиции в  размере 959,9 млн. руб.  Темп роста инвестиций составил 100,5%.</a:t>
            </a:r>
            <a:endParaRPr lang="ru-RU" sz="1200" dirty="0"/>
          </a:p>
        </p:txBody>
      </p:sp>
    </p:spTree>
    <p:extLst>
      <p:ext uri="{BB962C8B-B14F-4D97-AF65-F5344CB8AC3E}">
        <p14:creationId xmlns:p14="http://schemas.microsoft.com/office/powerpoint/2010/main" val="376307269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3562</TotalTime>
  <Words>2917</Words>
  <Application>Microsoft Office PowerPoint</Application>
  <PresentationFormat>Экран (4:3)</PresentationFormat>
  <Paragraphs>775</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Муниципальное образование  Щербиновский район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ФУ АМО Щербиновский район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образование</dc:title>
  <dc:creator>Варуша</dc:creator>
  <cp:lastModifiedBy>Денис Г. Товкач</cp:lastModifiedBy>
  <cp:revision>313</cp:revision>
  <cp:lastPrinted>2019-04-29T06:53:13Z</cp:lastPrinted>
  <dcterms:created xsi:type="dcterms:W3CDTF">2015-04-07T05:17:51Z</dcterms:created>
  <dcterms:modified xsi:type="dcterms:W3CDTF">2020-05-19T13:32:13Z</dcterms:modified>
</cp:coreProperties>
</file>