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28"/>
  </p:notesMasterIdLst>
  <p:sldIdLst>
    <p:sldId id="256" r:id="rId2"/>
    <p:sldId id="257" r:id="rId3"/>
    <p:sldId id="258" r:id="rId4"/>
    <p:sldId id="259" r:id="rId5"/>
    <p:sldId id="277" r:id="rId6"/>
    <p:sldId id="278" r:id="rId7"/>
    <p:sldId id="260" r:id="rId8"/>
    <p:sldId id="280" r:id="rId9"/>
    <p:sldId id="281" r:id="rId10"/>
    <p:sldId id="282" r:id="rId11"/>
    <p:sldId id="279" r:id="rId12"/>
    <p:sldId id="261" r:id="rId13"/>
    <p:sldId id="264" r:id="rId14"/>
    <p:sldId id="265" r:id="rId15"/>
    <p:sldId id="266" r:id="rId16"/>
    <p:sldId id="263" r:id="rId17"/>
    <p:sldId id="267" r:id="rId18"/>
    <p:sldId id="268" r:id="rId19"/>
    <p:sldId id="269" r:id="rId20"/>
    <p:sldId id="270" r:id="rId21"/>
    <p:sldId id="271" r:id="rId22"/>
    <p:sldId id="272" r:id="rId23"/>
    <p:sldId id="273" r:id="rId24"/>
    <p:sldId id="274" r:id="rId25"/>
    <p:sldId id="275" r:id="rId26"/>
    <p:sldId id="276" r:id="rId27"/>
  </p:sldIdLst>
  <p:sldSz cx="6858000" cy="9144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BE1FF"/>
    <a:srgbClr val="E8CAAA"/>
    <a:srgbClr val="FF8585"/>
    <a:srgbClr val="FF8B8B"/>
    <a:srgbClr val="A59A4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10A1B5D5-9B99-4C35-A422-299274C87663}" styleName="Средний стиль 1 -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E8B1032C-EA38-4F05-BA0D-38AFFFC7BED3}" styleName="Светлый стиль 3 - акцент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16D9F66E-5EB9-4882-86FB-DCBF35E3C3E4}" styleName="Средний стиль 4 -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0"/>
    <p:restoredTop sz="94660"/>
  </p:normalViewPr>
  <p:slideViewPr>
    <p:cSldViewPr>
      <p:cViewPr varScale="1">
        <p:scale>
          <a:sx n="88" d="100"/>
          <a:sy n="88" d="100"/>
        </p:scale>
        <p:origin x="-3672" y="-102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35"/>
    </mc:Choice>
    <mc:Fallback>
      <c:style val="35"/>
    </mc:Fallback>
  </mc:AlternateContent>
  <c:chart>
    <c:autoTitleDeleted val="0"/>
    <c:view3D>
      <c:rotX val="10"/>
      <c:rotY val="20"/>
      <c:depthPercent val="10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stacked"/>
        <c:varyColors val="0"/>
        <c:ser>
          <c:idx val="0"/>
          <c:order val="0"/>
          <c:tx>
            <c:strRef>
              <c:f>Лист1!$A$2</c:f>
              <c:strCache>
                <c:ptCount val="1"/>
                <c:pt idx="0">
                  <c:v>Налоговые доходы</c:v>
                </c:pt>
              </c:strCache>
            </c:strRef>
          </c:tx>
          <c:invertIfNegative val="0"/>
          <c:cat>
            <c:strRef>
              <c:f>Лист1!$B$1:$C$1</c:f>
              <c:strCache>
                <c:ptCount val="2"/>
                <c:pt idx="0">
                  <c:v>2016 год</c:v>
                </c:pt>
                <c:pt idx="1">
                  <c:v>2017 год</c:v>
                </c:pt>
              </c:strCache>
            </c:strRef>
          </c:cat>
          <c:val>
            <c:numRef>
              <c:f>Лист1!$B$2:$C$2</c:f>
              <c:numCache>
                <c:formatCode>General</c:formatCode>
                <c:ptCount val="2"/>
                <c:pt idx="0">
                  <c:v>222.4</c:v>
                </c:pt>
                <c:pt idx="1">
                  <c:v>209.6</c:v>
                </c:pt>
              </c:numCache>
            </c:numRef>
          </c:val>
        </c:ser>
        <c:ser>
          <c:idx val="1"/>
          <c:order val="1"/>
          <c:tx>
            <c:strRef>
              <c:f>Лист1!$A$3</c:f>
              <c:strCache>
                <c:ptCount val="1"/>
                <c:pt idx="0">
                  <c:v>Неналоговые доходы</c:v>
                </c:pt>
              </c:strCache>
            </c:strRef>
          </c:tx>
          <c:invertIfNegative val="0"/>
          <c:cat>
            <c:strRef>
              <c:f>Лист1!$B$1:$C$1</c:f>
              <c:strCache>
                <c:ptCount val="2"/>
                <c:pt idx="0">
                  <c:v>2016 год</c:v>
                </c:pt>
                <c:pt idx="1">
                  <c:v>2017 год</c:v>
                </c:pt>
              </c:strCache>
            </c:strRef>
          </c:cat>
          <c:val>
            <c:numRef>
              <c:f>Лист1!$B$3:$C$3</c:f>
              <c:numCache>
                <c:formatCode>General</c:formatCode>
                <c:ptCount val="2"/>
                <c:pt idx="0">
                  <c:v>22.4</c:v>
                </c:pt>
                <c:pt idx="1">
                  <c:v>20.5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36561408"/>
        <c:axId val="117127360"/>
        <c:axId val="0"/>
      </c:bar3DChart>
      <c:catAx>
        <c:axId val="3656140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117127360"/>
        <c:crosses val="autoZero"/>
        <c:auto val="1"/>
        <c:lblAlgn val="ctr"/>
        <c:lblOffset val="100"/>
        <c:noMultiLvlLbl val="0"/>
      </c:catAx>
      <c:valAx>
        <c:axId val="117127360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36561408"/>
        <c:crosses val="autoZero"/>
        <c:crossBetween val="between"/>
      </c:valAx>
    </c:plotArea>
    <c:legend>
      <c:legendPos val="b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6_1">
  <dgm:title val=""/>
  <dgm:desc val=""/>
  <dgm:catLst>
    <dgm:cat type="accent6" pri="11100"/>
  </dgm:catLst>
  <dgm:styleLbl name="node0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6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6">
        <a:alpha val="4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6_1">
  <dgm:title val=""/>
  <dgm:desc val=""/>
  <dgm:catLst>
    <dgm:cat type="accent6" pri="11100"/>
  </dgm:catLst>
  <dgm:styleLbl name="node0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6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6">
        <a:alpha val="4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6_1">
  <dgm:title val=""/>
  <dgm:desc val=""/>
  <dgm:catLst>
    <dgm:cat type="accent6" pri="11100"/>
  </dgm:catLst>
  <dgm:styleLbl name="node0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6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6">
        <a:alpha val="4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6_1">
  <dgm:title val=""/>
  <dgm:desc val=""/>
  <dgm:catLst>
    <dgm:cat type="accent6" pri="11100"/>
  </dgm:catLst>
  <dgm:styleLbl name="node0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6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6">
        <a:alpha val="4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6_1">
  <dgm:title val=""/>
  <dgm:desc val=""/>
  <dgm:catLst>
    <dgm:cat type="accent6" pri="11100"/>
  </dgm:catLst>
  <dgm:styleLbl name="node0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6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6">
        <a:alpha val="4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D760EBB-D412-4500-9084-BE64E28EB056}" type="doc">
      <dgm:prSet loTypeId="urn:microsoft.com/office/officeart/2005/8/layout/hierarchy4" loCatId="hierarchy" qsTypeId="urn:microsoft.com/office/officeart/2005/8/quickstyle/3d2" qsCatId="3D" csTypeId="urn:microsoft.com/office/officeart/2005/8/colors/accent6_1" csCatId="accent6" phldr="1"/>
      <dgm:spPr/>
      <dgm:t>
        <a:bodyPr/>
        <a:lstStyle/>
        <a:p>
          <a:endParaRPr lang="ru-RU"/>
        </a:p>
      </dgm:t>
    </dgm:pt>
    <dgm:pt modelId="{DBFF325D-62DF-48F6-B940-D262D7211A7C}">
      <dgm:prSet phldrT="[Текст]"/>
      <dgm:spPr>
        <a:gradFill rotWithShape="0"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16200000" scaled="0"/>
        </a:gradFill>
      </dgm:spPr>
      <dgm:t>
        <a:bodyPr/>
        <a:lstStyle/>
        <a:p>
          <a:r>
            <a:rPr lang="ru-RU" b="1" cap="none" spc="0" dirty="0" smtClean="0">
              <a:ln w="18000">
                <a:noFill/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rPr>
            <a:t>СУЩНОСТЬ БЮДЖЕТА</a:t>
          </a:r>
          <a:r>
            <a:rPr lang="ru-RU" dirty="0" smtClean="0"/>
            <a:t/>
          </a:r>
          <a:br>
            <a:rPr lang="ru-RU" dirty="0" smtClean="0"/>
          </a:br>
          <a:r>
            <a:rPr lang="ru-RU" dirty="0" smtClean="0"/>
            <a:t>форма образования и расходования  денежных средств, </a:t>
          </a:r>
          <a:br>
            <a:rPr lang="ru-RU" dirty="0" smtClean="0"/>
          </a:br>
          <a:r>
            <a:rPr lang="ru-RU" dirty="0" smtClean="0"/>
            <a:t>предназначенная для финансового обеспечения  задач и функций</a:t>
          </a:r>
          <a:br>
            <a:rPr lang="ru-RU" dirty="0" smtClean="0"/>
          </a:br>
          <a:r>
            <a:rPr lang="ru-RU" dirty="0" smtClean="0"/>
            <a:t> органов местного самоуправления</a:t>
          </a:r>
          <a:endParaRPr lang="ru-RU" dirty="0"/>
        </a:p>
      </dgm:t>
    </dgm:pt>
    <dgm:pt modelId="{D705B9D2-594F-437A-8FDC-77BB2C296F98}" type="parTrans" cxnId="{5F60DA23-D936-4C62-9018-B77B84CE281A}">
      <dgm:prSet/>
      <dgm:spPr/>
      <dgm:t>
        <a:bodyPr/>
        <a:lstStyle/>
        <a:p>
          <a:endParaRPr lang="ru-RU"/>
        </a:p>
      </dgm:t>
    </dgm:pt>
    <dgm:pt modelId="{6506FA2C-F143-4B53-BC6A-150EC5553A4D}" type="sibTrans" cxnId="{5F60DA23-D936-4C62-9018-B77B84CE281A}">
      <dgm:prSet/>
      <dgm:spPr/>
      <dgm:t>
        <a:bodyPr/>
        <a:lstStyle/>
        <a:p>
          <a:endParaRPr lang="ru-RU"/>
        </a:p>
      </dgm:t>
    </dgm:pt>
    <dgm:pt modelId="{104B30F1-4A4C-441C-8933-A71C97976C12}">
      <dgm:prSet phldrT="[Текст]"/>
      <dgm:spPr>
        <a:gradFill rotWithShape="0"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16200000" scaled="0"/>
        </a:gradFill>
      </dgm:spPr>
      <dgm:t>
        <a:bodyPr anchor="t" anchorCtr="0"/>
        <a:lstStyle/>
        <a:p>
          <a:r>
            <a:rPr lang="ru-RU" b="1" cap="none" spc="0" dirty="0" smtClean="0">
              <a:ln w="18000">
                <a:noFill/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rPr>
            <a:t>ДОХОДЫ</a:t>
          </a:r>
          <a:r>
            <a:rPr lang="ru-RU" b="1" cap="none" spc="0" dirty="0" smtClean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rPr>
            <a:t>:</a:t>
          </a:r>
          <a:r>
            <a:rPr lang="ru-RU" dirty="0" smtClean="0"/>
            <a:t/>
          </a:r>
          <a:br>
            <a:rPr lang="ru-RU" dirty="0" smtClean="0"/>
          </a:br>
          <a:r>
            <a:rPr lang="ru-RU" dirty="0" smtClean="0"/>
            <a:t>поступающие в бюджет денежные средства (налоги юридических и физических лиц, штрафы, платежи и сборы, финансовая помощь)</a:t>
          </a:r>
          <a:endParaRPr lang="ru-RU" dirty="0"/>
        </a:p>
      </dgm:t>
    </dgm:pt>
    <dgm:pt modelId="{B6BADC57-CA44-440A-9836-5AD5F76C0E6E}" type="parTrans" cxnId="{8DA2C4F9-00EA-4C8C-A948-5F0B986C672C}">
      <dgm:prSet/>
      <dgm:spPr/>
      <dgm:t>
        <a:bodyPr/>
        <a:lstStyle/>
        <a:p>
          <a:endParaRPr lang="ru-RU"/>
        </a:p>
      </dgm:t>
    </dgm:pt>
    <dgm:pt modelId="{D57FD2B8-F3C6-4384-8426-F9F0B082C371}" type="sibTrans" cxnId="{8DA2C4F9-00EA-4C8C-A948-5F0B986C672C}">
      <dgm:prSet/>
      <dgm:spPr/>
      <dgm:t>
        <a:bodyPr/>
        <a:lstStyle/>
        <a:p>
          <a:endParaRPr lang="ru-RU"/>
        </a:p>
      </dgm:t>
    </dgm:pt>
    <dgm:pt modelId="{C4EE411D-CDD2-41B9-A807-6724DCDD0229}">
      <dgm:prSet phldrT="[Текст]"/>
      <dgm:spPr>
        <a:gradFill rotWithShape="0"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16200000" scaled="0"/>
        </a:gradFill>
      </dgm:spPr>
      <dgm:t>
        <a:bodyPr anchor="t" anchorCtr="0"/>
        <a:lstStyle/>
        <a:p>
          <a:r>
            <a:rPr lang="ru-RU" b="1" cap="none" spc="0" dirty="0" smtClean="0">
              <a:ln w="18000">
                <a:noFill/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rPr>
            <a:t>РАСХОДЫ</a:t>
          </a:r>
          <a:r>
            <a:rPr lang="ru-RU" b="1" cap="none" spc="0" dirty="0" smtClean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rPr>
            <a:t>:</a:t>
          </a:r>
          <a:r>
            <a:rPr lang="ru-RU" dirty="0" smtClean="0"/>
            <a:t/>
          </a:r>
          <a:br>
            <a:rPr lang="ru-RU" dirty="0" smtClean="0"/>
          </a:br>
          <a:r>
            <a:rPr lang="ru-RU" dirty="0" smtClean="0"/>
            <a:t>выплачиваемые из бюджета денежные средства</a:t>
          </a:r>
          <a:br>
            <a:rPr lang="ru-RU" dirty="0" smtClean="0"/>
          </a:br>
          <a:r>
            <a:rPr lang="ru-RU" dirty="0" smtClean="0"/>
            <a:t>(содержание муниципальных учреждений)</a:t>
          </a:r>
          <a:endParaRPr lang="ru-RU" dirty="0"/>
        </a:p>
      </dgm:t>
    </dgm:pt>
    <dgm:pt modelId="{7AEA6CBF-9F0B-418D-BDEA-80B327C1054E}" type="parTrans" cxnId="{3104A9D4-1600-45C2-9D0B-96C8AB4BCC9C}">
      <dgm:prSet/>
      <dgm:spPr/>
      <dgm:t>
        <a:bodyPr/>
        <a:lstStyle/>
        <a:p>
          <a:endParaRPr lang="ru-RU"/>
        </a:p>
      </dgm:t>
    </dgm:pt>
    <dgm:pt modelId="{C33476DD-E804-4B9A-83BF-F02A6E9AF039}" type="sibTrans" cxnId="{3104A9D4-1600-45C2-9D0B-96C8AB4BCC9C}">
      <dgm:prSet/>
      <dgm:spPr/>
      <dgm:t>
        <a:bodyPr/>
        <a:lstStyle/>
        <a:p>
          <a:endParaRPr lang="ru-RU"/>
        </a:p>
      </dgm:t>
    </dgm:pt>
    <dgm:pt modelId="{3793BBBC-A1B8-4815-BEFF-B0A7B3CB7635}" type="pres">
      <dgm:prSet presAssocID="{0D760EBB-D412-4500-9084-BE64E28EB056}" presName="Name0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A03A2B6D-F3FC-4DF5-BB61-197934929DE4}" type="pres">
      <dgm:prSet presAssocID="{DBFF325D-62DF-48F6-B940-D262D7211A7C}" presName="vertOne" presStyleCnt="0"/>
      <dgm:spPr/>
    </dgm:pt>
    <dgm:pt modelId="{4F117571-8296-4F8C-8A69-748F4B360DF1}" type="pres">
      <dgm:prSet presAssocID="{DBFF325D-62DF-48F6-B940-D262D7211A7C}" presName="txOne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E8ADAC20-505B-4CC7-AE41-3B73A6AE27BC}" type="pres">
      <dgm:prSet presAssocID="{DBFF325D-62DF-48F6-B940-D262D7211A7C}" presName="parTransOne" presStyleCnt="0"/>
      <dgm:spPr/>
    </dgm:pt>
    <dgm:pt modelId="{172BB490-CE34-41AA-B8FA-C476AFF9F504}" type="pres">
      <dgm:prSet presAssocID="{DBFF325D-62DF-48F6-B940-D262D7211A7C}" presName="horzOne" presStyleCnt="0"/>
      <dgm:spPr/>
    </dgm:pt>
    <dgm:pt modelId="{216D8BA1-4144-4781-B8F6-DA2F135B1EAF}" type="pres">
      <dgm:prSet presAssocID="{104B30F1-4A4C-441C-8933-A71C97976C12}" presName="vertTwo" presStyleCnt="0"/>
      <dgm:spPr/>
    </dgm:pt>
    <dgm:pt modelId="{661F05CC-9865-4F58-9B6C-632099E1DEEF}" type="pres">
      <dgm:prSet presAssocID="{104B30F1-4A4C-441C-8933-A71C97976C12}" presName="txTwo" presStyleLbl="node2" presStyleIdx="0" presStyleCnt="2" custLinFactNeighborX="-77" custLinFactNeighborY="-83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247A186C-148D-4F5A-B880-F789A18E3D10}" type="pres">
      <dgm:prSet presAssocID="{104B30F1-4A4C-441C-8933-A71C97976C12}" presName="horzTwo" presStyleCnt="0"/>
      <dgm:spPr/>
    </dgm:pt>
    <dgm:pt modelId="{17A918F4-F60C-46C2-82D5-09D6FEF0630E}" type="pres">
      <dgm:prSet presAssocID="{D57FD2B8-F3C6-4384-8426-F9F0B082C371}" presName="sibSpaceTwo" presStyleCnt="0"/>
      <dgm:spPr/>
    </dgm:pt>
    <dgm:pt modelId="{070310F1-14EB-47CE-99AE-4BFD627F5C0B}" type="pres">
      <dgm:prSet presAssocID="{C4EE411D-CDD2-41B9-A807-6724DCDD0229}" presName="vertTwo" presStyleCnt="0"/>
      <dgm:spPr/>
    </dgm:pt>
    <dgm:pt modelId="{D9A9D40D-EAD3-4DE5-A6DD-11DC61F1CC73}" type="pres">
      <dgm:prSet presAssocID="{C4EE411D-CDD2-41B9-A807-6724DCDD0229}" presName="txTwo" presStyleLbl="node2" presStyleIdx="1" presStyleCnt="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A588C988-E1E0-4AC6-A01F-04120A0874C7}" type="pres">
      <dgm:prSet presAssocID="{C4EE411D-CDD2-41B9-A807-6724DCDD0229}" presName="horzTwo" presStyleCnt="0"/>
      <dgm:spPr/>
    </dgm:pt>
  </dgm:ptLst>
  <dgm:cxnLst>
    <dgm:cxn modelId="{6049AF97-5D44-442F-BC37-E5C5BE3EE14D}" type="presOf" srcId="{DBFF325D-62DF-48F6-B940-D262D7211A7C}" destId="{4F117571-8296-4F8C-8A69-748F4B360DF1}" srcOrd="0" destOrd="0" presId="urn:microsoft.com/office/officeart/2005/8/layout/hierarchy4"/>
    <dgm:cxn modelId="{52CED29A-8B6E-4F8A-B3F2-A387F8E17D69}" type="presOf" srcId="{104B30F1-4A4C-441C-8933-A71C97976C12}" destId="{661F05CC-9865-4F58-9B6C-632099E1DEEF}" srcOrd="0" destOrd="0" presId="urn:microsoft.com/office/officeart/2005/8/layout/hierarchy4"/>
    <dgm:cxn modelId="{6FDEC665-5C5F-4512-84D6-26697446DF9E}" type="presOf" srcId="{C4EE411D-CDD2-41B9-A807-6724DCDD0229}" destId="{D9A9D40D-EAD3-4DE5-A6DD-11DC61F1CC73}" srcOrd="0" destOrd="0" presId="urn:microsoft.com/office/officeart/2005/8/layout/hierarchy4"/>
    <dgm:cxn modelId="{3104A9D4-1600-45C2-9D0B-96C8AB4BCC9C}" srcId="{DBFF325D-62DF-48F6-B940-D262D7211A7C}" destId="{C4EE411D-CDD2-41B9-A807-6724DCDD0229}" srcOrd="1" destOrd="0" parTransId="{7AEA6CBF-9F0B-418D-BDEA-80B327C1054E}" sibTransId="{C33476DD-E804-4B9A-83BF-F02A6E9AF039}"/>
    <dgm:cxn modelId="{8DA2C4F9-00EA-4C8C-A948-5F0B986C672C}" srcId="{DBFF325D-62DF-48F6-B940-D262D7211A7C}" destId="{104B30F1-4A4C-441C-8933-A71C97976C12}" srcOrd="0" destOrd="0" parTransId="{B6BADC57-CA44-440A-9836-5AD5F76C0E6E}" sibTransId="{D57FD2B8-F3C6-4384-8426-F9F0B082C371}"/>
    <dgm:cxn modelId="{095AAA07-9E2B-41AE-B071-6C3E71190B26}" type="presOf" srcId="{0D760EBB-D412-4500-9084-BE64E28EB056}" destId="{3793BBBC-A1B8-4815-BEFF-B0A7B3CB7635}" srcOrd="0" destOrd="0" presId="urn:microsoft.com/office/officeart/2005/8/layout/hierarchy4"/>
    <dgm:cxn modelId="{5F60DA23-D936-4C62-9018-B77B84CE281A}" srcId="{0D760EBB-D412-4500-9084-BE64E28EB056}" destId="{DBFF325D-62DF-48F6-B940-D262D7211A7C}" srcOrd="0" destOrd="0" parTransId="{D705B9D2-594F-437A-8FDC-77BB2C296F98}" sibTransId="{6506FA2C-F143-4B53-BC6A-150EC5553A4D}"/>
    <dgm:cxn modelId="{BFEF605C-8B18-4196-9F5A-616E3D202C99}" type="presParOf" srcId="{3793BBBC-A1B8-4815-BEFF-B0A7B3CB7635}" destId="{A03A2B6D-F3FC-4DF5-BB61-197934929DE4}" srcOrd="0" destOrd="0" presId="urn:microsoft.com/office/officeart/2005/8/layout/hierarchy4"/>
    <dgm:cxn modelId="{938CDDBF-FE06-4AAB-980D-79C98EBCFD46}" type="presParOf" srcId="{A03A2B6D-F3FC-4DF5-BB61-197934929DE4}" destId="{4F117571-8296-4F8C-8A69-748F4B360DF1}" srcOrd="0" destOrd="0" presId="urn:microsoft.com/office/officeart/2005/8/layout/hierarchy4"/>
    <dgm:cxn modelId="{FBF48E6D-8167-40CC-80C0-90816B818833}" type="presParOf" srcId="{A03A2B6D-F3FC-4DF5-BB61-197934929DE4}" destId="{E8ADAC20-505B-4CC7-AE41-3B73A6AE27BC}" srcOrd="1" destOrd="0" presId="urn:microsoft.com/office/officeart/2005/8/layout/hierarchy4"/>
    <dgm:cxn modelId="{903B225F-E326-405D-AD06-54C5064B1464}" type="presParOf" srcId="{A03A2B6D-F3FC-4DF5-BB61-197934929DE4}" destId="{172BB490-CE34-41AA-B8FA-C476AFF9F504}" srcOrd="2" destOrd="0" presId="urn:microsoft.com/office/officeart/2005/8/layout/hierarchy4"/>
    <dgm:cxn modelId="{55E334A4-40E4-476C-BC67-63530405C9C7}" type="presParOf" srcId="{172BB490-CE34-41AA-B8FA-C476AFF9F504}" destId="{216D8BA1-4144-4781-B8F6-DA2F135B1EAF}" srcOrd="0" destOrd="0" presId="urn:microsoft.com/office/officeart/2005/8/layout/hierarchy4"/>
    <dgm:cxn modelId="{96B28CC2-5DB3-4523-91E6-2ACFDE62F30B}" type="presParOf" srcId="{216D8BA1-4144-4781-B8F6-DA2F135B1EAF}" destId="{661F05CC-9865-4F58-9B6C-632099E1DEEF}" srcOrd="0" destOrd="0" presId="urn:microsoft.com/office/officeart/2005/8/layout/hierarchy4"/>
    <dgm:cxn modelId="{7BF58BC4-0C1E-487A-AB8A-5E4ED5CA3D43}" type="presParOf" srcId="{216D8BA1-4144-4781-B8F6-DA2F135B1EAF}" destId="{247A186C-148D-4F5A-B880-F789A18E3D10}" srcOrd="1" destOrd="0" presId="urn:microsoft.com/office/officeart/2005/8/layout/hierarchy4"/>
    <dgm:cxn modelId="{BE9176BD-BCBD-4B0F-9BCB-60418B75E987}" type="presParOf" srcId="{172BB490-CE34-41AA-B8FA-C476AFF9F504}" destId="{17A918F4-F60C-46C2-82D5-09D6FEF0630E}" srcOrd="1" destOrd="0" presId="urn:microsoft.com/office/officeart/2005/8/layout/hierarchy4"/>
    <dgm:cxn modelId="{012F5CD5-7786-4406-AC81-0E3D4A54ED5E}" type="presParOf" srcId="{172BB490-CE34-41AA-B8FA-C476AFF9F504}" destId="{070310F1-14EB-47CE-99AE-4BFD627F5C0B}" srcOrd="2" destOrd="0" presId="urn:microsoft.com/office/officeart/2005/8/layout/hierarchy4"/>
    <dgm:cxn modelId="{B3144B7E-BDBA-44D5-9413-3019BF4BAB85}" type="presParOf" srcId="{070310F1-14EB-47CE-99AE-4BFD627F5C0B}" destId="{D9A9D40D-EAD3-4DE5-A6DD-11DC61F1CC73}" srcOrd="0" destOrd="0" presId="urn:microsoft.com/office/officeart/2005/8/layout/hierarchy4"/>
    <dgm:cxn modelId="{E2368576-CF84-4B67-9E5C-67A9D91F604B}" type="presParOf" srcId="{070310F1-14EB-47CE-99AE-4BFD627F5C0B}" destId="{A588C988-E1E0-4AC6-A01F-04120A0874C7}" srcOrd="1" destOrd="0" presId="urn:microsoft.com/office/officeart/2005/8/layout/hierarchy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1AF09B9B-A4A8-48FE-9132-2C25F5777684}" type="doc">
      <dgm:prSet loTypeId="urn:microsoft.com/office/officeart/2005/8/layout/hierarchy4" loCatId="hierarchy" qsTypeId="urn:microsoft.com/office/officeart/2005/8/quickstyle/simple3" qsCatId="simple" csTypeId="urn:microsoft.com/office/officeart/2005/8/colors/accent6_1" csCatId="accent6" phldr="1"/>
      <dgm:spPr/>
      <dgm:t>
        <a:bodyPr/>
        <a:lstStyle/>
        <a:p>
          <a:endParaRPr lang="ru-RU"/>
        </a:p>
      </dgm:t>
    </dgm:pt>
    <dgm:pt modelId="{DE0EB5AB-2147-436D-8F20-BB8D9E22195D}">
      <dgm:prSet phldrT="[Текст]"/>
      <dgm:spPr>
        <a:gradFill rotWithShape="0"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16200000" scaled="0"/>
        </a:gradFill>
      </dgm:spPr>
      <dgm:t>
        <a:bodyPr>
          <a:scene3d>
            <a:camera prst="orthographicFront"/>
            <a:lightRig rig="soft" dir="tl">
              <a:rot lat="0" lon="0" rev="0"/>
            </a:lightRig>
          </a:scene3d>
          <a:sp3d contourW="25400" prstMaterial="matte">
            <a:bevelT w="25400" h="55880" prst="artDeco"/>
            <a:contourClr>
              <a:schemeClr val="accent2">
                <a:tint val="20000"/>
              </a:schemeClr>
            </a:contourClr>
          </a:sp3d>
        </a:bodyPr>
        <a:lstStyle/>
        <a:p>
          <a:r>
            <a:rPr lang="ru-RU" b="1" cap="none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rPr>
            <a:t>Основные принципы организации бюджетной системы</a:t>
          </a:r>
          <a:endParaRPr lang="ru-RU" b="1" cap="none" spc="50" dirty="0">
            <a:ln w="11430"/>
            <a:gradFill>
              <a:gsLst>
                <a:gs pos="25000">
                  <a:schemeClr val="accent2">
                    <a:satMod val="155000"/>
                  </a:schemeClr>
                </a:gs>
                <a:gs pos="100000">
                  <a:schemeClr val="accent2">
                    <a:shade val="45000"/>
                    <a:satMod val="165000"/>
                  </a:schemeClr>
                </a:gs>
              </a:gsLst>
              <a:lin ang="5400000"/>
            </a:gradFill>
            <a:effectLst>
              <a:outerShdw blurRad="76200" dist="50800" dir="5400000" algn="tl" rotWithShape="0">
                <a:srgbClr val="000000">
                  <a:alpha val="65000"/>
                </a:srgbClr>
              </a:outerShdw>
            </a:effectLst>
          </a:endParaRPr>
        </a:p>
      </dgm:t>
    </dgm:pt>
    <dgm:pt modelId="{E1CBDFAB-6985-49F8-8A71-CD3E8F54F6C1}" type="parTrans" cxnId="{D1D6D53C-2E0D-450B-9E1D-D00D678B8696}">
      <dgm:prSet/>
      <dgm:spPr/>
      <dgm:t>
        <a:bodyPr/>
        <a:lstStyle/>
        <a:p>
          <a:endParaRPr lang="ru-RU"/>
        </a:p>
      </dgm:t>
    </dgm:pt>
    <dgm:pt modelId="{16EAAEE9-5180-43F7-A238-3C909B64706B}" type="sibTrans" cxnId="{D1D6D53C-2E0D-450B-9E1D-D00D678B8696}">
      <dgm:prSet/>
      <dgm:spPr/>
      <dgm:t>
        <a:bodyPr/>
        <a:lstStyle/>
        <a:p>
          <a:endParaRPr lang="ru-RU"/>
        </a:p>
      </dgm:t>
    </dgm:pt>
    <dgm:pt modelId="{CA27A5B1-7567-4C62-AE80-2B02DE614DDC}">
      <dgm:prSet phldrT="[Текст]" custT="1"/>
      <dgm:spPr>
        <a:gradFill rotWithShape="0"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16200000" scaled="0"/>
        </a:gradFill>
      </dgm:spPr>
      <dgm:t>
        <a:bodyPr anchor="t" anchorCtr="0"/>
        <a:lstStyle/>
        <a:p>
          <a:r>
            <a:rPr lang="ru-RU" sz="1200" b="1" dirty="0" smtClean="0"/>
            <a:t>Принцип единства бюджетной системы</a:t>
          </a:r>
          <a:endParaRPr lang="ru-RU" sz="1200" b="1" dirty="0"/>
        </a:p>
      </dgm:t>
    </dgm:pt>
    <dgm:pt modelId="{35633974-4EDC-4AC2-80D3-EEB9885B6A58}" type="parTrans" cxnId="{ACED45EF-AF8C-4E0A-A88C-D893D91FD17C}">
      <dgm:prSet/>
      <dgm:spPr/>
      <dgm:t>
        <a:bodyPr/>
        <a:lstStyle/>
        <a:p>
          <a:endParaRPr lang="ru-RU"/>
        </a:p>
      </dgm:t>
    </dgm:pt>
    <dgm:pt modelId="{7199152D-7F6E-47C9-A1C3-A119034FF8BE}" type="sibTrans" cxnId="{ACED45EF-AF8C-4E0A-A88C-D893D91FD17C}">
      <dgm:prSet/>
      <dgm:spPr/>
      <dgm:t>
        <a:bodyPr/>
        <a:lstStyle/>
        <a:p>
          <a:endParaRPr lang="ru-RU"/>
        </a:p>
      </dgm:t>
    </dgm:pt>
    <dgm:pt modelId="{365A63D2-55D2-4B1E-B06C-E017388FD499}">
      <dgm:prSet phldrT="[Текст]" custT="1"/>
      <dgm:spPr>
        <a:gradFill rotWithShape="0"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16200000" scaled="0"/>
        </a:gradFill>
      </dgm:spPr>
      <dgm:t>
        <a:bodyPr anchor="t" anchorCtr="0"/>
        <a:lstStyle/>
        <a:p>
          <a:r>
            <a:rPr lang="ru-RU" sz="1200" b="1" dirty="0" smtClean="0"/>
            <a:t>Принцип разграничения доходов и расходов между уровнями бюджетной системы</a:t>
          </a:r>
          <a:endParaRPr lang="ru-RU" sz="1200" b="1" dirty="0"/>
        </a:p>
      </dgm:t>
    </dgm:pt>
    <dgm:pt modelId="{7F32334F-0BD5-4C74-82F1-E8CB66D61E8F}" type="parTrans" cxnId="{5DF8AC9E-45BC-4A42-979D-D394FC0E7E5E}">
      <dgm:prSet/>
      <dgm:spPr/>
      <dgm:t>
        <a:bodyPr/>
        <a:lstStyle/>
        <a:p>
          <a:endParaRPr lang="ru-RU"/>
        </a:p>
      </dgm:t>
    </dgm:pt>
    <dgm:pt modelId="{35310B46-0473-409C-97E2-B87CD72CB3A9}" type="sibTrans" cxnId="{5DF8AC9E-45BC-4A42-979D-D394FC0E7E5E}">
      <dgm:prSet/>
      <dgm:spPr/>
      <dgm:t>
        <a:bodyPr/>
        <a:lstStyle/>
        <a:p>
          <a:endParaRPr lang="ru-RU"/>
        </a:p>
      </dgm:t>
    </dgm:pt>
    <dgm:pt modelId="{CB4BCA09-CD76-457A-8A6A-D3E406AC27DF}">
      <dgm:prSet/>
      <dgm:spPr>
        <a:gradFill rotWithShape="0"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16200000" scaled="0"/>
        </a:gradFill>
      </dgm:spPr>
      <dgm:t>
        <a:bodyPr anchor="t" anchorCtr="0"/>
        <a:lstStyle/>
        <a:p>
          <a:r>
            <a:rPr lang="ru-RU" b="1" dirty="0" smtClean="0"/>
            <a:t>Принцип </a:t>
          </a:r>
          <a:r>
            <a:rPr lang="ru-RU" b="1" dirty="0" err="1" smtClean="0"/>
            <a:t>самосто</a:t>
          </a:r>
          <a:r>
            <a:rPr lang="ru-RU" b="1" dirty="0" smtClean="0"/>
            <a:t>- </a:t>
          </a:r>
          <a:r>
            <a:rPr lang="ru-RU" b="1" dirty="0" err="1" smtClean="0"/>
            <a:t>ятельности</a:t>
          </a:r>
          <a:r>
            <a:rPr lang="ru-RU" b="1" dirty="0" smtClean="0"/>
            <a:t> бюджета</a:t>
          </a:r>
          <a:endParaRPr lang="ru-RU" b="1" dirty="0"/>
        </a:p>
      </dgm:t>
    </dgm:pt>
    <dgm:pt modelId="{133A9241-35D6-4F00-8AA4-6F5EFB8FD701}" type="parTrans" cxnId="{519E06D9-67D5-4E73-A43D-FDE2DFDEDE74}">
      <dgm:prSet/>
      <dgm:spPr/>
      <dgm:t>
        <a:bodyPr/>
        <a:lstStyle/>
        <a:p>
          <a:endParaRPr lang="ru-RU"/>
        </a:p>
      </dgm:t>
    </dgm:pt>
    <dgm:pt modelId="{9177E431-632F-4797-BEF4-24C22F125B9B}" type="sibTrans" cxnId="{519E06D9-67D5-4E73-A43D-FDE2DFDEDE74}">
      <dgm:prSet/>
      <dgm:spPr/>
      <dgm:t>
        <a:bodyPr/>
        <a:lstStyle/>
        <a:p>
          <a:endParaRPr lang="ru-RU"/>
        </a:p>
      </dgm:t>
    </dgm:pt>
    <dgm:pt modelId="{83087B29-2A99-425C-8300-351C7F71DADD}">
      <dgm:prSet/>
      <dgm:spPr>
        <a:gradFill rotWithShape="0"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16200000" scaled="0"/>
        </a:gradFill>
      </dgm:spPr>
      <dgm:t>
        <a:bodyPr anchor="t" anchorCtr="0"/>
        <a:lstStyle/>
        <a:p>
          <a:r>
            <a:rPr lang="ru-RU" b="1" dirty="0" smtClean="0"/>
            <a:t>Принцип </a:t>
          </a:r>
          <a:r>
            <a:rPr lang="ru-RU" b="1" dirty="0" err="1" smtClean="0"/>
            <a:t>сбалансиро-ванности</a:t>
          </a:r>
          <a:r>
            <a:rPr lang="ru-RU" b="1" dirty="0" smtClean="0"/>
            <a:t> бюджета</a:t>
          </a:r>
          <a:endParaRPr lang="ru-RU" b="1" dirty="0"/>
        </a:p>
      </dgm:t>
    </dgm:pt>
    <dgm:pt modelId="{29399050-01A7-4CD9-9475-AAA5B6E5B808}" type="parTrans" cxnId="{CB687D9C-14E6-40A4-A8C7-7358785005CB}">
      <dgm:prSet/>
      <dgm:spPr/>
      <dgm:t>
        <a:bodyPr/>
        <a:lstStyle/>
        <a:p>
          <a:endParaRPr lang="ru-RU"/>
        </a:p>
      </dgm:t>
    </dgm:pt>
    <dgm:pt modelId="{8F8EEBDD-904D-4B5B-AD02-B1D07FCC5375}" type="sibTrans" cxnId="{CB687D9C-14E6-40A4-A8C7-7358785005CB}">
      <dgm:prSet/>
      <dgm:spPr/>
      <dgm:t>
        <a:bodyPr/>
        <a:lstStyle/>
        <a:p>
          <a:endParaRPr lang="ru-RU"/>
        </a:p>
      </dgm:t>
    </dgm:pt>
    <dgm:pt modelId="{CA151A24-734E-4BC2-9A4D-D741A1C18CC0}">
      <dgm:prSet/>
      <dgm:spPr>
        <a:gradFill rotWithShape="0"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16200000" scaled="0"/>
        </a:gradFill>
      </dgm:spPr>
      <dgm:t>
        <a:bodyPr anchor="t" anchorCtr="0"/>
        <a:lstStyle/>
        <a:p>
          <a:r>
            <a:rPr lang="ru-RU" b="1" dirty="0" smtClean="0"/>
            <a:t>Принцип </a:t>
          </a:r>
          <a:r>
            <a:rPr lang="ru-RU" b="1" dirty="0" err="1" smtClean="0"/>
            <a:t>достовер</a:t>
          </a:r>
          <a:r>
            <a:rPr lang="ru-RU" b="1" dirty="0" smtClean="0"/>
            <a:t>- </a:t>
          </a:r>
          <a:r>
            <a:rPr lang="ru-RU" b="1" dirty="0" err="1" smtClean="0"/>
            <a:t>ности</a:t>
          </a:r>
          <a:r>
            <a:rPr lang="ru-RU" b="1" dirty="0" smtClean="0"/>
            <a:t/>
          </a:r>
          <a:br>
            <a:rPr lang="ru-RU" b="1" dirty="0" smtClean="0"/>
          </a:br>
          <a:r>
            <a:rPr lang="ru-RU" b="1" dirty="0" smtClean="0"/>
            <a:t>бюджета</a:t>
          </a:r>
          <a:endParaRPr lang="ru-RU" b="1" dirty="0"/>
        </a:p>
      </dgm:t>
    </dgm:pt>
    <dgm:pt modelId="{794B47BA-795A-4682-B10E-B3976A0D12C0}" type="parTrans" cxnId="{C10623B9-4F77-4A4A-9F97-CAC768158AC5}">
      <dgm:prSet/>
      <dgm:spPr/>
      <dgm:t>
        <a:bodyPr/>
        <a:lstStyle/>
        <a:p>
          <a:endParaRPr lang="ru-RU"/>
        </a:p>
      </dgm:t>
    </dgm:pt>
    <dgm:pt modelId="{ED9174BE-F74E-4F32-ABA0-1A0039FD9DFA}" type="sibTrans" cxnId="{C10623B9-4F77-4A4A-9F97-CAC768158AC5}">
      <dgm:prSet/>
      <dgm:spPr/>
      <dgm:t>
        <a:bodyPr/>
        <a:lstStyle/>
        <a:p>
          <a:endParaRPr lang="ru-RU"/>
        </a:p>
      </dgm:t>
    </dgm:pt>
    <dgm:pt modelId="{CB4D20D4-003E-43C2-B1B4-CA937AF1067F}">
      <dgm:prSet/>
      <dgm:spPr>
        <a:gradFill rotWithShape="0"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16200000" scaled="0"/>
        </a:gradFill>
      </dgm:spPr>
      <dgm:t>
        <a:bodyPr anchor="t" anchorCtr="0"/>
        <a:lstStyle/>
        <a:p>
          <a:r>
            <a:rPr lang="ru-RU" b="1" dirty="0" smtClean="0"/>
            <a:t>Принцип гласности бюджета</a:t>
          </a:r>
          <a:endParaRPr lang="ru-RU" b="1" dirty="0"/>
        </a:p>
      </dgm:t>
    </dgm:pt>
    <dgm:pt modelId="{8B74E54E-8284-4DBC-ACB9-B1E7BEE44586}" type="parTrans" cxnId="{CE7FA5DE-739A-490D-B5B4-5E0710B9F083}">
      <dgm:prSet/>
      <dgm:spPr/>
      <dgm:t>
        <a:bodyPr/>
        <a:lstStyle/>
        <a:p>
          <a:endParaRPr lang="ru-RU"/>
        </a:p>
      </dgm:t>
    </dgm:pt>
    <dgm:pt modelId="{5620744C-990F-44A9-9999-481E8F8A12C1}" type="sibTrans" cxnId="{CE7FA5DE-739A-490D-B5B4-5E0710B9F083}">
      <dgm:prSet/>
      <dgm:spPr/>
      <dgm:t>
        <a:bodyPr/>
        <a:lstStyle/>
        <a:p>
          <a:endParaRPr lang="ru-RU"/>
        </a:p>
      </dgm:t>
    </dgm:pt>
    <dgm:pt modelId="{849B8F58-991A-4930-BC84-6FD64912543A}" type="pres">
      <dgm:prSet presAssocID="{1AF09B9B-A4A8-48FE-9132-2C25F5777684}" presName="Name0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E5C76299-D3DA-44E9-87B9-BC2FD1E114AF}" type="pres">
      <dgm:prSet presAssocID="{DE0EB5AB-2147-436D-8F20-BB8D9E22195D}" presName="vertOne" presStyleCnt="0"/>
      <dgm:spPr/>
    </dgm:pt>
    <dgm:pt modelId="{B7AA6931-EC5E-4A0B-8610-BDA310943578}" type="pres">
      <dgm:prSet presAssocID="{DE0EB5AB-2147-436D-8F20-BB8D9E22195D}" presName="txOne" presStyleLbl="node0" presStyleIdx="0" presStyleCnt="1" custScaleY="15210" custLinFactY="-14343" custLinFactNeighborX="-1150" custLinFactNeighborY="-10000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9CB7B833-2F92-4990-8B78-C9F3DA1607E0}" type="pres">
      <dgm:prSet presAssocID="{DE0EB5AB-2147-436D-8F20-BB8D9E22195D}" presName="parTransOne" presStyleCnt="0"/>
      <dgm:spPr/>
    </dgm:pt>
    <dgm:pt modelId="{B7388EB7-407C-499C-8C98-D2745544E054}" type="pres">
      <dgm:prSet presAssocID="{DE0EB5AB-2147-436D-8F20-BB8D9E22195D}" presName="horzOne" presStyleCnt="0"/>
      <dgm:spPr/>
    </dgm:pt>
    <dgm:pt modelId="{B6F45021-C619-4B55-837E-39AFF803D3B5}" type="pres">
      <dgm:prSet presAssocID="{CA27A5B1-7567-4C62-AE80-2B02DE614DDC}" presName="vertTwo" presStyleCnt="0"/>
      <dgm:spPr/>
    </dgm:pt>
    <dgm:pt modelId="{4C261DD2-005A-47A7-866B-35C4CA15FB10}" type="pres">
      <dgm:prSet presAssocID="{CA27A5B1-7567-4C62-AE80-2B02DE614DDC}" presName="txTwo" presStyleLbl="node2" presStyleIdx="0" presStyleCnt="6" custScaleY="48514" custLinFactNeighborX="-510" custLinFactNeighborY="-18566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EE72583B-09E8-42C1-B460-E2348B2BB6D5}" type="pres">
      <dgm:prSet presAssocID="{CA27A5B1-7567-4C62-AE80-2B02DE614DDC}" presName="horzTwo" presStyleCnt="0"/>
      <dgm:spPr/>
    </dgm:pt>
    <dgm:pt modelId="{20C95560-191E-4542-AFE4-F90E1FAD1CC7}" type="pres">
      <dgm:prSet presAssocID="{7199152D-7F6E-47C9-A1C3-A119034FF8BE}" presName="sibSpaceTwo" presStyleCnt="0"/>
      <dgm:spPr/>
    </dgm:pt>
    <dgm:pt modelId="{75BFC9B1-967B-4465-880B-8CBDDE5D7B5A}" type="pres">
      <dgm:prSet presAssocID="{365A63D2-55D2-4B1E-B06C-E017388FD499}" presName="vertTwo" presStyleCnt="0"/>
      <dgm:spPr/>
    </dgm:pt>
    <dgm:pt modelId="{4ED6E9ED-CBEC-4DF1-9858-EDF94203607E}" type="pres">
      <dgm:prSet presAssocID="{365A63D2-55D2-4B1E-B06C-E017388FD499}" presName="txTwo" presStyleLbl="node2" presStyleIdx="1" presStyleCnt="6" custScaleY="48599" custLinFactNeighborX="-510" custLinFactNeighborY="-18566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AFC73608-2368-4032-AFDD-F9BC624CB3B1}" type="pres">
      <dgm:prSet presAssocID="{365A63D2-55D2-4B1E-B06C-E017388FD499}" presName="horzTwo" presStyleCnt="0"/>
      <dgm:spPr/>
    </dgm:pt>
    <dgm:pt modelId="{5446DBDE-5316-479E-B489-C55B6A2E1EB7}" type="pres">
      <dgm:prSet presAssocID="{35310B46-0473-409C-97E2-B87CD72CB3A9}" presName="sibSpaceTwo" presStyleCnt="0"/>
      <dgm:spPr/>
    </dgm:pt>
    <dgm:pt modelId="{1D23A4EF-7AF3-4090-A346-DDD22D3FBC94}" type="pres">
      <dgm:prSet presAssocID="{CB4BCA09-CD76-457A-8A6A-D3E406AC27DF}" presName="vertTwo" presStyleCnt="0"/>
      <dgm:spPr/>
    </dgm:pt>
    <dgm:pt modelId="{BE211FE9-E9A6-43E4-8FDE-04120A67CD69}" type="pres">
      <dgm:prSet presAssocID="{CB4BCA09-CD76-457A-8A6A-D3E406AC27DF}" presName="txTwo" presStyleLbl="node2" presStyleIdx="2" presStyleCnt="6" custScaleY="49745" custLinFactNeighborX="-3311" custLinFactNeighborY="-1881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04F58E7B-822C-4E17-87E2-D11EBF0A060F}" type="pres">
      <dgm:prSet presAssocID="{CB4BCA09-CD76-457A-8A6A-D3E406AC27DF}" presName="horzTwo" presStyleCnt="0"/>
      <dgm:spPr/>
    </dgm:pt>
    <dgm:pt modelId="{961BE3D3-0FE6-4EFB-993E-23A38460B4EB}" type="pres">
      <dgm:prSet presAssocID="{9177E431-632F-4797-BEF4-24C22F125B9B}" presName="sibSpaceTwo" presStyleCnt="0"/>
      <dgm:spPr/>
    </dgm:pt>
    <dgm:pt modelId="{3357964C-D0FC-4555-8A5F-B5F82BC2428B}" type="pres">
      <dgm:prSet presAssocID="{83087B29-2A99-425C-8300-351C7F71DADD}" presName="vertTwo" presStyleCnt="0"/>
      <dgm:spPr/>
    </dgm:pt>
    <dgm:pt modelId="{95955CA0-1753-464F-AB05-05BA0F43ADA0}" type="pres">
      <dgm:prSet presAssocID="{83087B29-2A99-425C-8300-351C7F71DADD}" presName="txTwo" presStyleLbl="node2" presStyleIdx="3" presStyleCnt="6" custScaleY="49745" custLinFactNeighborX="-510" custLinFactNeighborY="-18566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5E8FB1C4-FB61-4593-894A-40B39E3D187B}" type="pres">
      <dgm:prSet presAssocID="{83087B29-2A99-425C-8300-351C7F71DADD}" presName="horzTwo" presStyleCnt="0"/>
      <dgm:spPr/>
    </dgm:pt>
    <dgm:pt modelId="{365C78B4-6CFB-462D-8413-D4B876058CAA}" type="pres">
      <dgm:prSet presAssocID="{8F8EEBDD-904D-4B5B-AD02-B1D07FCC5375}" presName="sibSpaceTwo" presStyleCnt="0"/>
      <dgm:spPr/>
    </dgm:pt>
    <dgm:pt modelId="{4355276F-C47C-402C-AAD2-EFEB2D0A615B}" type="pres">
      <dgm:prSet presAssocID="{CA151A24-734E-4BC2-9A4D-D741A1C18CC0}" presName="vertTwo" presStyleCnt="0"/>
      <dgm:spPr/>
    </dgm:pt>
    <dgm:pt modelId="{C9B558B5-DCD5-4A8B-A46A-FADA94B8579B}" type="pres">
      <dgm:prSet presAssocID="{CA151A24-734E-4BC2-9A4D-D741A1C18CC0}" presName="txTwo" presStyleLbl="node2" presStyleIdx="4" presStyleCnt="6" custScaleY="49745" custLinFactNeighborX="-510" custLinFactNeighborY="-18566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24C3C017-B3B2-4651-8A22-4365A0E39262}" type="pres">
      <dgm:prSet presAssocID="{CA151A24-734E-4BC2-9A4D-D741A1C18CC0}" presName="horzTwo" presStyleCnt="0"/>
      <dgm:spPr/>
    </dgm:pt>
    <dgm:pt modelId="{1B1A9E83-6E8D-4A0F-BB22-ED0AE7522FEB}" type="pres">
      <dgm:prSet presAssocID="{ED9174BE-F74E-4F32-ABA0-1A0039FD9DFA}" presName="sibSpaceTwo" presStyleCnt="0"/>
      <dgm:spPr/>
    </dgm:pt>
    <dgm:pt modelId="{EA44932A-3E35-46FD-BC47-4B29A0914451}" type="pres">
      <dgm:prSet presAssocID="{CB4D20D4-003E-43C2-B1B4-CA937AF1067F}" presName="vertTwo" presStyleCnt="0"/>
      <dgm:spPr/>
    </dgm:pt>
    <dgm:pt modelId="{0C34D002-E2D6-47EF-AFE6-8A18B75E3906}" type="pres">
      <dgm:prSet presAssocID="{CB4D20D4-003E-43C2-B1B4-CA937AF1067F}" presName="txTwo" presStyleLbl="node2" presStyleIdx="5" presStyleCnt="6" custScaleY="49745" custLinFactNeighborX="-510" custLinFactNeighborY="-18566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26C4D7EE-C31F-4A0F-825C-30060304A0F9}" type="pres">
      <dgm:prSet presAssocID="{CB4D20D4-003E-43C2-B1B4-CA937AF1067F}" presName="horzTwo" presStyleCnt="0"/>
      <dgm:spPr/>
    </dgm:pt>
  </dgm:ptLst>
  <dgm:cxnLst>
    <dgm:cxn modelId="{AE6F8D7F-E241-4A4E-ABE9-B2263AAF32C8}" type="presOf" srcId="{CB4D20D4-003E-43C2-B1B4-CA937AF1067F}" destId="{0C34D002-E2D6-47EF-AFE6-8A18B75E3906}" srcOrd="0" destOrd="0" presId="urn:microsoft.com/office/officeart/2005/8/layout/hierarchy4"/>
    <dgm:cxn modelId="{93E0216C-478E-4205-BE38-ED40B5C3B220}" type="presOf" srcId="{83087B29-2A99-425C-8300-351C7F71DADD}" destId="{95955CA0-1753-464F-AB05-05BA0F43ADA0}" srcOrd="0" destOrd="0" presId="urn:microsoft.com/office/officeart/2005/8/layout/hierarchy4"/>
    <dgm:cxn modelId="{CB687D9C-14E6-40A4-A8C7-7358785005CB}" srcId="{DE0EB5AB-2147-436D-8F20-BB8D9E22195D}" destId="{83087B29-2A99-425C-8300-351C7F71DADD}" srcOrd="3" destOrd="0" parTransId="{29399050-01A7-4CD9-9475-AAA5B6E5B808}" sibTransId="{8F8EEBDD-904D-4B5B-AD02-B1D07FCC5375}"/>
    <dgm:cxn modelId="{25331171-F9EE-4472-8D06-1B9052B3E934}" type="presOf" srcId="{CA151A24-734E-4BC2-9A4D-D741A1C18CC0}" destId="{C9B558B5-DCD5-4A8B-A46A-FADA94B8579B}" srcOrd="0" destOrd="0" presId="urn:microsoft.com/office/officeart/2005/8/layout/hierarchy4"/>
    <dgm:cxn modelId="{0030305A-FC81-467A-B68F-5BBD4FFBF7ED}" type="presOf" srcId="{365A63D2-55D2-4B1E-B06C-E017388FD499}" destId="{4ED6E9ED-CBEC-4DF1-9858-EDF94203607E}" srcOrd="0" destOrd="0" presId="urn:microsoft.com/office/officeart/2005/8/layout/hierarchy4"/>
    <dgm:cxn modelId="{519E06D9-67D5-4E73-A43D-FDE2DFDEDE74}" srcId="{DE0EB5AB-2147-436D-8F20-BB8D9E22195D}" destId="{CB4BCA09-CD76-457A-8A6A-D3E406AC27DF}" srcOrd="2" destOrd="0" parTransId="{133A9241-35D6-4F00-8AA4-6F5EFB8FD701}" sibTransId="{9177E431-632F-4797-BEF4-24C22F125B9B}"/>
    <dgm:cxn modelId="{D1D6D53C-2E0D-450B-9E1D-D00D678B8696}" srcId="{1AF09B9B-A4A8-48FE-9132-2C25F5777684}" destId="{DE0EB5AB-2147-436D-8F20-BB8D9E22195D}" srcOrd="0" destOrd="0" parTransId="{E1CBDFAB-6985-49F8-8A71-CD3E8F54F6C1}" sibTransId="{16EAAEE9-5180-43F7-A238-3C909B64706B}"/>
    <dgm:cxn modelId="{ACED45EF-AF8C-4E0A-A88C-D893D91FD17C}" srcId="{DE0EB5AB-2147-436D-8F20-BB8D9E22195D}" destId="{CA27A5B1-7567-4C62-AE80-2B02DE614DDC}" srcOrd="0" destOrd="0" parTransId="{35633974-4EDC-4AC2-80D3-EEB9885B6A58}" sibTransId="{7199152D-7F6E-47C9-A1C3-A119034FF8BE}"/>
    <dgm:cxn modelId="{576075BF-17A1-4064-88BA-9844972F6C7B}" type="presOf" srcId="{CA27A5B1-7567-4C62-AE80-2B02DE614DDC}" destId="{4C261DD2-005A-47A7-866B-35C4CA15FB10}" srcOrd="0" destOrd="0" presId="urn:microsoft.com/office/officeart/2005/8/layout/hierarchy4"/>
    <dgm:cxn modelId="{CE7FA5DE-739A-490D-B5B4-5E0710B9F083}" srcId="{DE0EB5AB-2147-436D-8F20-BB8D9E22195D}" destId="{CB4D20D4-003E-43C2-B1B4-CA937AF1067F}" srcOrd="5" destOrd="0" parTransId="{8B74E54E-8284-4DBC-ACB9-B1E7BEE44586}" sibTransId="{5620744C-990F-44A9-9999-481E8F8A12C1}"/>
    <dgm:cxn modelId="{C10623B9-4F77-4A4A-9F97-CAC768158AC5}" srcId="{DE0EB5AB-2147-436D-8F20-BB8D9E22195D}" destId="{CA151A24-734E-4BC2-9A4D-D741A1C18CC0}" srcOrd="4" destOrd="0" parTransId="{794B47BA-795A-4682-B10E-B3976A0D12C0}" sibTransId="{ED9174BE-F74E-4F32-ABA0-1A0039FD9DFA}"/>
    <dgm:cxn modelId="{174D3381-2C86-4FE2-98E4-05300E74BEBC}" type="presOf" srcId="{1AF09B9B-A4A8-48FE-9132-2C25F5777684}" destId="{849B8F58-991A-4930-BC84-6FD64912543A}" srcOrd="0" destOrd="0" presId="urn:microsoft.com/office/officeart/2005/8/layout/hierarchy4"/>
    <dgm:cxn modelId="{5DF8AC9E-45BC-4A42-979D-D394FC0E7E5E}" srcId="{DE0EB5AB-2147-436D-8F20-BB8D9E22195D}" destId="{365A63D2-55D2-4B1E-B06C-E017388FD499}" srcOrd="1" destOrd="0" parTransId="{7F32334F-0BD5-4C74-82F1-E8CB66D61E8F}" sibTransId="{35310B46-0473-409C-97E2-B87CD72CB3A9}"/>
    <dgm:cxn modelId="{A06390C4-99D4-4150-9397-E0D6C20CD104}" type="presOf" srcId="{DE0EB5AB-2147-436D-8F20-BB8D9E22195D}" destId="{B7AA6931-EC5E-4A0B-8610-BDA310943578}" srcOrd="0" destOrd="0" presId="urn:microsoft.com/office/officeart/2005/8/layout/hierarchy4"/>
    <dgm:cxn modelId="{34CDF67D-A3DB-4431-A5BB-069E3876FD7F}" type="presOf" srcId="{CB4BCA09-CD76-457A-8A6A-D3E406AC27DF}" destId="{BE211FE9-E9A6-43E4-8FDE-04120A67CD69}" srcOrd="0" destOrd="0" presId="urn:microsoft.com/office/officeart/2005/8/layout/hierarchy4"/>
    <dgm:cxn modelId="{3B57601B-D904-412A-8538-9A47E757A66E}" type="presParOf" srcId="{849B8F58-991A-4930-BC84-6FD64912543A}" destId="{E5C76299-D3DA-44E9-87B9-BC2FD1E114AF}" srcOrd="0" destOrd="0" presId="urn:microsoft.com/office/officeart/2005/8/layout/hierarchy4"/>
    <dgm:cxn modelId="{C8FF04B1-C99C-4DCE-8CE6-0E5CACEFB06E}" type="presParOf" srcId="{E5C76299-D3DA-44E9-87B9-BC2FD1E114AF}" destId="{B7AA6931-EC5E-4A0B-8610-BDA310943578}" srcOrd="0" destOrd="0" presId="urn:microsoft.com/office/officeart/2005/8/layout/hierarchy4"/>
    <dgm:cxn modelId="{29B80691-C863-492F-A8BA-83D930048536}" type="presParOf" srcId="{E5C76299-D3DA-44E9-87B9-BC2FD1E114AF}" destId="{9CB7B833-2F92-4990-8B78-C9F3DA1607E0}" srcOrd="1" destOrd="0" presId="urn:microsoft.com/office/officeart/2005/8/layout/hierarchy4"/>
    <dgm:cxn modelId="{8101F345-5BB4-471D-A438-D25023143C1D}" type="presParOf" srcId="{E5C76299-D3DA-44E9-87B9-BC2FD1E114AF}" destId="{B7388EB7-407C-499C-8C98-D2745544E054}" srcOrd="2" destOrd="0" presId="urn:microsoft.com/office/officeart/2005/8/layout/hierarchy4"/>
    <dgm:cxn modelId="{A12CB4D1-E13E-43BA-B52A-10149C85B01C}" type="presParOf" srcId="{B7388EB7-407C-499C-8C98-D2745544E054}" destId="{B6F45021-C619-4B55-837E-39AFF803D3B5}" srcOrd="0" destOrd="0" presId="urn:microsoft.com/office/officeart/2005/8/layout/hierarchy4"/>
    <dgm:cxn modelId="{D468D516-0DB2-4090-9E34-1242547BE662}" type="presParOf" srcId="{B6F45021-C619-4B55-837E-39AFF803D3B5}" destId="{4C261DD2-005A-47A7-866B-35C4CA15FB10}" srcOrd="0" destOrd="0" presId="urn:microsoft.com/office/officeart/2005/8/layout/hierarchy4"/>
    <dgm:cxn modelId="{5A37820D-6E2B-41BE-AB00-6213BC4A55CB}" type="presParOf" srcId="{B6F45021-C619-4B55-837E-39AFF803D3B5}" destId="{EE72583B-09E8-42C1-B460-E2348B2BB6D5}" srcOrd="1" destOrd="0" presId="urn:microsoft.com/office/officeart/2005/8/layout/hierarchy4"/>
    <dgm:cxn modelId="{6CDEEE9E-E8F3-46D3-BE0E-7526B444BF89}" type="presParOf" srcId="{B7388EB7-407C-499C-8C98-D2745544E054}" destId="{20C95560-191E-4542-AFE4-F90E1FAD1CC7}" srcOrd="1" destOrd="0" presId="urn:microsoft.com/office/officeart/2005/8/layout/hierarchy4"/>
    <dgm:cxn modelId="{D00EF964-A3A6-42F3-A380-FDCB6DB4F0D8}" type="presParOf" srcId="{B7388EB7-407C-499C-8C98-D2745544E054}" destId="{75BFC9B1-967B-4465-880B-8CBDDE5D7B5A}" srcOrd="2" destOrd="0" presId="urn:microsoft.com/office/officeart/2005/8/layout/hierarchy4"/>
    <dgm:cxn modelId="{5E7CEE64-04AB-4606-8686-98DF26FA91EB}" type="presParOf" srcId="{75BFC9B1-967B-4465-880B-8CBDDE5D7B5A}" destId="{4ED6E9ED-CBEC-4DF1-9858-EDF94203607E}" srcOrd="0" destOrd="0" presId="urn:microsoft.com/office/officeart/2005/8/layout/hierarchy4"/>
    <dgm:cxn modelId="{230A46D0-0619-4B82-BB28-55B98716B12B}" type="presParOf" srcId="{75BFC9B1-967B-4465-880B-8CBDDE5D7B5A}" destId="{AFC73608-2368-4032-AFDD-F9BC624CB3B1}" srcOrd="1" destOrd="0" presId="urn:microsoft.com/office/officeart/2005/8/layout/hierarchy4"/>
    <dgm:cxn modelId="{2512F210-852C-4181-B059-CEB0053E0328}" type="presParOf" srcId="{B7388EB7-407C-499C-8C98-D2745544E054}" destId="{5446DBDE-5316-479E-B489-C55B6A2E1EB7}" srcOrd="3" destOrd="0" presId="urn:microsoft.com/office/officeart/2005/8/layout/hierarchy4"/>
    <dgm:cxn modelId="{CF0B5AC3-9148-47B2-B28E-01C980C76944}" type="presParOf" srcId="{B7388EB7-407C-499C-8C98-D2745544E054}" destId="{1D23A4EF-7AF3-4090-A346-DDD22D3FBC94}" srcOrd="4" destOrd="0" presId="urn:microsoft.com/office/officeart/2005/8/layout/hierarchy4"/>
    <dgm:cxn modelId="{633C83F0-E6B3-4402-A56D-602022D21A63}" type="presParOf" srcId="{1D23A4EF-7AF3-4090-A346-DDD22D3FBC94}" destId="{BE211FE9-E9A6-43E4-8FDE-04120A67CD69}" srcOrd="0" destOrd="0" presId="urn:microsoft.com/office/officeart/2005/8/layout/hierarchy4"/>
    <dgm:cxn modelId="{622E28D8-6630-496D-86AF-42D6EC2E50E2}" type="presParOf" srcId="{1D23A4EF-7AF3-4090-A346-DDD22D3FBC94}" destId="{04F58E7B-822C-4E17-87E2-D11EBF0A060F}" srcOrd="1" destOrd="0" presId="urn:microsoft.com/office/officeart/2005/8/layout/hierarchy4"/>
    <dgm:cxn modelId="{21A0D79C-0674-4675-92BB-16074DA68313}" type="presParOf" srcId="{B7388EB7-407C-499C-8C98-D2745544E054}" destId="{961BE3D3-0FE6-4EFB-993E-23A38460B4EB}" srcOrd="5" destOrd="0" presId="urn:microsoft.com/office/officeart/2005/8/layout/hierarchy4"/>
    <dgm:cxn modelId="{73B8F38F-5E47-49F9-98ED-D6F9B12A2DD1}" type="presParOf" srcId="{B7388EB7-407C-499C-8C98-D2745544E054}" destId="{3357964C-D0FC-4555-8A5F-B5F82BC2428B}" srcOrd="6" destOrd="0" presId="urn:microsoft.com/office/officeart/2005/8/layout/hierarchy4"/>
    <dgm:cxn modelId="{774B019D-C579-4B94-AC44-28A35E586FE6}" type="presParOf" srcId="{3357964C-D0FC-4555-8A5F-B5F82BC2428B}" destId="{95955CA0-1753-464F-AB05-05BA0F43ADA0}" srcOrd="0" destOrd="0" presId="urn:microsoft.com/office/officeart/2005/8/layout/hierarchy4"/>
    <dgm:cxn modelId="{7B39BF36-2FC6-4E08-89E3-6AA988415A1E}" type="presParOf" srcId="{3357964C-D0FC-4555-8A5F-B5F82BC2428B}" destId="{5E8FB1C4-FB61-4593-894A-40B39E3D187B}" srcOrd="1" destOrd="0" presId="urn:microsoft.com/office/officeart/2005/8/layout/hierarchy4"/>
    <dgm:cxn modelId="{2AF68062-AC3B-4089-B497-AA703D443DC1}" type="presParOf" srcId="{B7388EB7-407C-499C-8C98-D2745544E054}" destId="{365C78B4-6CFB-462D-8413-D4B876058CAA}" srcOrd="7" destOrd="0" presId="urn:microsoft.com/office/officeart/2005/8/layout/hierarchy4"/>
    <dgm:cxn modelId="{DF1954BC-EB2E-4E65-8DBC-CC61F4D02409}" type="presParOf" srcId="{B7388EB7-407C-499C-8C98-D2745544E054}" destId="{4355276F-C47C-402C-AAD2-EFEB2D0A615B}" srcOrd="8" destOrd="0" presId="urn:microsoft.com/office/officeart/2005/8/layout/hierarchy4"/>
    <dgm:cxn modelId="{C38354A2-52AA-4266-9E15-C7C8FB6A41C6}" type="presParOf" srcId="{4355276F-C47C-402C-AAD2-EFEB2D0A615B}" destId="{C9B558B5-DCD5-4A8B-A46A-FADA94B8579B}" srcOrd="0" destOrd="0" presId="urn:microsoft.com/office/officeart/2005/8/layout/hierarchy4"/>
    <dgm:cxn modelId="{CA66C589-FB35-4550-A9F9-0E3D7D274EEC}" type="presParOf" srcId="{4355276F-C47C-402C-AAD2-EFEB2D0A615B}" destId="{24C3C017-B3B2-4651-8A22-4365A0E39262}" srcOrd="1" destOrd="0" presId="urn:microsoft.com/office/officeart/2005/8/layout/hierarchy4"/>
    <dgm:cxn modelId="{F7B4DEA3-30C2-42FB-9779-5BD774ED2BED}" type="presParOf" srcId="{B7388EB7-407C-499C-8C98-D2745544E054}" destId="{1B1A9E83-6E8D-4A0F-BB22-ED0AE7522FEB}" srcOrd="9" destOrd="0" presId="urn:microsoft.com/office/officeart/2005/8/layout/hierarchy4"/>
    <dgm:cxn modelId="{0F51581E-CAB8-4BFE-9071-274382DD7D3D}" type="presParOf" srcId="{B7388EB7-407C-499C-8C98-D2745544E054}" destId="{EA44932A-3E35-46FD-BC47-4B29A0914451}" srcOrd="10" destOrd="0" presId="urn:microsoft.com/office/officeart/2005/8/layout/hierarchy4"/>
    <dgm:cxn modelId="{EB813AFC-0BF3-4C0F-A05E-CC9E1C259EFB}" type="presParOf" srcId="{EA44932A-3E35-46FD-BC47-4B29A0914451}" destId="{0C34D002-E2D6-47EF-AFE6-8A18B75E3906}" srcOrd="0" destOrd="0" presId="urn:microsoft.com/office/officeart/2005/8/layout/hierarchy4"/>
    <dgm:cxn modelId="{66396B53-1DDD-4B1F-AF7B-A431EC67A88B}" type="presParOf" srcId="{EA44932A-3E35-46FD-BC47-4B29A0914451}" destId="{26C4D7EE-C31F-4A0F-825C-30060304A0F9}" srcOrd="1" destOrd="0" presId="urn:microsoft.com/office/officeart/2005/8/layout/hierarchy4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EF78CE74-69C5-45E2-A81B-0F30F01BC186}" type="doc">
      <dgm:prSet loTypeId="urn:microsoft.com/office/officeart/2005/8/layout/process1" loCatId="process" qsTypeId="urn:microsoft.com/office/officeart/2005/8/quickstyle/3d2" qsCatId="3D" csTypeId="urn:microsoft.com/office/officeart/2005/8/colors/accent6_1" csCatId="accent6" phldr="1"/>
      <dgm:spPr/>
    </dgm:pt>
    <dgm:pt modelId="{8434C368-323D-40AE-8D2E-57188FE8941E}">
      <dgm:prSet phldrT="[Текст]" custT="1"/>
      <dgm:spPr>
        <a:gradFill rotWithShape="0"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16200000" scaled="0"/>
        </a:gradFill>
      </dgm:spPr>
      <dgm:t>
        <a:bodyPr vert="vert270"/>
        <a:lstStyle/>
        <a:p>
          <a:r>
            <a:rPr lang="ru-RU" sz="1200" b="1" dirty="0" smtClean="0"/>
            <a:t>Формирование бюджета</a:t>
          </a:r>
          <a:endParaRPr lang="ru-RU" sz="1200" b="1" dirty="0"/>
        </a:p>
      </dgm:t>
    </dgm:pt>
    <dgm:pt modelId="{77124CB9-B430-41C2-9E0D-B1C00E1CBF93}" type="parTrans" cxnId="{715FDE9F-3D34-406B-8F6A-DC8CC539DE26}">
      <dgm:prSet/>
      <dgm:spPr/>
      <dgm:t>
        <a:bodyPr/>
        <a:lstStyle/>
        <a:p>
          <a:endParaRPr lang="ru-RU"/>
        </a:p>
      </dgm:t>
    </dgm:pt>
    <dgm:pt modelId="{642EFD2C-6413-4D91-A2A9-89D1A96A2572}" type="sibTrans" cxnId="{715FDE9F-3D34-406B-8F6A-DC8CC539DE26}">
      <dgm:prSet/>
      <dgm:spPr/>
      <dgm:t>
        <a:bodyPr/>
        <a:lstStyle/>
        <a:p>
          <a:endParaRPr lang="ru-RU"/>
        </a:p>
      </dgm:t>
    </dgm:pt>
    <dgm:pt modelId="{ED4474E2-DABE-4C31-96B7-915F7A943A2D}">
      <dgm:prSet phldrT="[Текст]" custT="1"/>
      <dgm:spPr>
        <a:gradFill rotWithShape="0"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16200000" scaled="0"/>
        </a:gradFill>
      </dgm:spPr>
      <dgm:t>
        <a:bodyPr vert="vert270"/>
        <a:lstStyle/>
        <a:p>
          <a:r>
            <a:rPr lang="ru-RU" sz="1200" b="1" dirty="0" smtClean="0"/>
            <a:t>Одобрение бюджета  главой муниципального  образования</a:t>
          </a:r>
          <a:endParaRPr lang="ru-RU" sz="1200" b="1" dirty="0"/>
        </a:p>
      </dgm:t>
    </dgm:pt>
    <dgm:pt modelId="{C54EF909-56BA-49B5-83DA-1645ECE83CA7}" type="parTrans" cxnId="{0F05C532-C30A-4087-BC68-8F35DF510D16}">
      <dgm:prSet/>
      <dgm:spPr/>
      <dgm:t>
        <a:bodyPr/>
        <a:lstStyle/>
        <a:p>
          <a:endParaRPr lang="ru-RU"/>
        </a:p>
      </dgm:t>
    </dgm:pt>
    <dgm:pt modelId="{867E6820-CD3C-46A0-BE16-3E79FA417CAA}" type="sibTrans" cxnId="{0F05C532-C30A-4087-BC68-8F35DF510D16}">
      <dgm:prSet/>
      <dgm:spPr/>
      <dgm:t>
        <a:bodyPr/>
        <a:lstStyle/>
        <a:p>
          <a:endParaRPr lang="ru-RU"/>
        </a:p>
      </dgm:t>
    </dgm:pt>
    <dgm:pt modelId="{ADD0F771-8080-4DD6-A58C-C75F42AB35DD}">
      <dgm:prSet phldrT="[Текст]" custT="1"/>
      <dgm:spPr>
        <a:gradFill rotWithShape="0"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16200000" scaled="0"/>
        </a:gradFill>
      </dgm:spPr>
      <dgm:t>
        <a:bodyPr vert="vert270"/>
        <a:lstStyle/>
        <a:p>
          <a:r>
            <a:rPr lang="ru-RU" sz="1000" b="1" dirty="0" smtClean="0"/>
            <a:t>Внесение бюджета главой муниципального образования в Совет МО ЩР</a:t>
          </a:r>
          <a:endParaRPr lang="ru-RU" sz="1000" b="1" dirty="0"/>
        </a:p>
      </dgm:t>
    </dgm:pt>
    <dgm:pt modelId="{B1F08AF4-3BB1-4BA7-8BF2-94AFFEC1ECE7}" type="parTrans" cxnId="{21123637-D869-4EA5-AD29-AED2C5C29A74}">
      <dgm:prSet/>
      <dgm:spPr/>
      <dgm:t>
        <a:bodyPr/>
        <a:lstStyle/>
        <a:p>
          <a:endParaRPr lang="ru-RU"/>
        </a:p>
      </dgm:t>
    </dgm:pt>
    <dgm:pt modelId="{C2687301-6964-4D2C-9DD4-DAB5C86B1EC1}" type="sibTrans" cxnId="{21123637-D869-4EA5-AD29-AED2C5C29A74}">
      <dgm:prSet/>
      <dgm:spPr/>
      <dgm:t>
        <a:bodyPr/>
        <a:lstStyle/>
        <a:p>
          <a:endParaRPr lang="ru-RU"/>
        </a:p>
      </dgm:t>
    </dgm:pt>
    <dgm:pt modelId="{A9700F12-85EC-40AE-93DA-565C878F7C5C}">
      <dgm:prSet custT="1"/>
      <dgm:spPr>
        <a:gradFill rotWithShape="0"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16200000" scaled="0"/>
        </a:gradFill>
      </dgm:spPr>
      <dgm:t>
        <a:bodyPr vert="vert270"/>
        <a:lstStyle/>
        <a:p>
          <a:r>
            <a:rPr lang="ru-RU" sz="1200" b="1" dirty="0" smtClean="0"/>
            <a:t>Рассмотрение </a:t>
          </a:r>
          <a:br>
            <a:rPr lang="ru-RU" sz="1200" b="1" dirty="0" smtClean="0"/>
          </a:br>
          <a:r>
            <a:rPr lang="ru-RU" sz="1200" b="1" dirty="0" smtClean="0"/>
            <a:t>Советом МО ЩР</a:t>
          </a:r>
          <a:endParaRPr lang="ru-RU" sz="1200" b="1" dirty="0"/>
        </a:p>
      </dgm:t>
    </dgm:pt>
    <dgm:pt modelId="{A48A7F73-4F15-468B-910F-B12A7E813753}" type="parTrans" cxnId="{15E04957-68C5-404E-AC7C-69239778CA17}">
      <dgm:prSet/>
      <dgm:spPr/>
      <dgm:t>
        <a:bodyPr/>
        <a:lstStyle/>
        <a:p>
          <a:endParaRPr lang="ru-RU"/>
        </a:p>
      </dgm:t>
    </dgm:pt>
    <dgm:pt modelId="{4A0B4259-3B9D-4BB9-9B75-BFAB517F9D70}" type="sibTrans" cxnId="{15E04957-68C5-404E-AC7C-69239778CA17}">
      <dgm:prSet/>
      <dgm:spPr/>
      <dgm:t>
        <a:bodyPr/>
        <a:lstStyle/>
        <a:p>
          <a:endParaRPr lang="ru-RU"/>
        </a:p>
      </dgm:t>
    </dgm:pt>
    <dgm:pt modelId="{F303BC17-E4C6-4D67-A2E2-40C312C1C9DA}">
      <dgm:prSet custT="1"/>
      <dgm:spPr>
        <a:gradFill rotWithShape="0"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16200000" scaled="0"/>
        </a:gradFill>
      </dgm:spPr>
      <dgm:t>
        <a:bodyPr vert="vert270"/>
        <a:lstStyle/>
        <a:p>
          <a:r>
            <a:rPr lang="ru-RU" sz="1200" b="1" dirty="0" smtClean="0"/>
            <a:t>Принятие </a:t>
          </a:r>
          <a:br>
            <a:rPr lang="ru-RU" sz="1200" b="1" dirty="0" smtClean="0"/>
          </a:br>
          <a:r>
            <a:rPr lang="ru-RU" sz="1200" b="1" dirty="0" smtClean="0"/>
            <a:t>Советом МО  ЩР</a:t>
          </a:r>
          <a:endParaRPr lang="ru-RU" sz="1200" b="1" dirty="0"/>
        </a:p>
      </dgm:t>
    </dgm:pt>
    <dgm:pt modelId="{71FAF6E7-8D4B-41E6-92ED-36E412426CCF}" type="parTrans" cxnId="{81207B17-8171-458F-A5F2-470BB88A3D55}">
      <dgm:prSet/>
      <dgm:spPr/>
      <dgm:t>
        <a:bodyPr/>
        <a:lstStyle/>
        <a:p>
          <a:endParaRPr lang="ru-RU"/>
        </a:p>
      </dgm:t>
    </dgm:pt>
    <dgm:pt modelId="{58A6E277-0BF8-4806-81FC-993F802EEF48}" type="sibTrans" cxnId="{81207B17-8171-458F-A5F2-470BB88A3D55}">
      <dgm:prSet/>
      <dgm:spPr/>
      <dgm:t>
        <a:bodyPr/>
        <a:lstStyle/>
        <a:p>
          <a:endParaRPr lang="ru-RU"/>
        </a:p>
      </dgm:t>
    </dgm:pt>
    <dgm:pt modelId="{B949C410-8669-4F1E-91B4-C3DECF716520}">
      <dgm:prSet custT="1"/>
      <dgm:spPr>
        <a:gradFill rotWithShape="0"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16200000" scaled="0"/>
        </a:gradFill>
      </dgm:spPr>
      <dgm:t>
        <a:bodyPr vert="vert270"/>
        <a:lstStyle/>
        <a:p>
          <a:r>
            <a:rPr lang="ru-RU" sz="1200" b="1" dirty="0" smtClean="0"/>
            <a:t>Подписание главой муниципального образования</a:t>
          </a:r>
          <a:endParaRPr lang="ru-RU" sz="1200" b="1" dirty="0"/>
        </a:p>
      </dgm:t>
    </dgm:pt>
    <dgm:pt modelId="{6F6FECB6-CFAB-43AE-93B4-730138CEA55E}" type="parTrans" cxnId="{DC4F73DF-FF18-437D-B583-D63158F59A93}">
      <dgm:prSet/>
      <dgm:spPr/>
      <dgm:t>
        <a:bodyPr/>
        <a:lstStyle/>
        <a:p>
          <a:endParaRPr lang="ru-RU"/>
        </a:p>
      </dgm:t>
    </dgm:pt>
    <dgm:pt modelId="{6486A221-8388-435F-92BB-C01F54BECB2E}" type="sibTrans" cxnId="{DC4F73DF-FF18-437D-B583-D63158F59A93}">
      <dgm:prSet/>
      <dgm:spPr/>
      <dgm:t>
        <a:bodyPr/>
        <a:lstStyle/>
        <a:p>
          <a:endParaRPr lang="ru-RU"/>
        </a:p>
      </dgm:t>
    </dgm:pt>
    <dgm:pt modelId="{ECE9199B-E9BC-461A-8E61-EC2E2DA2B2A6}" type="pres">
      <dgm:prSet presAssocID="{EF78CE74-69C5-45E2-A81B-0F30F01BC186}" presName="Name0" presStyleCnt="0">
        <dgm:presLayoutVars>
          <dgm:dir/>
          <dgm:resizeHandles val="exact"/>
        </dgm:presLayoutVars>
      </dgm:prSet>
      <dgm:spPr/>
    </dgm:pt>
    <dgm:pt modelId="{3EB40C48-3596-4C03-B4B3-3928ABA86111}" type="pres">
      <dgm:prSet presAssocID="{8434C368-323D-40AE-8D2E-57188FE8941E}" presName="node" presStyleLbl="node1" presStyleIdx="0" presStyleCnt="6" custScaleY="30461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7290768-FA3E-4EA7-8078-9F45111A4539}" type="pres">
      <dgm:prSet presAssocID="{642EFD2C-6413-4D91-A2A9-89D1A96A2572}" presName="sibTrans" presStyleLbl="sibTrans2D1" presStyleIdx="0" presStyleCnt="5"/>
      <dgm:spPr/>
      <dgm:t>
        <a:bodyPr/>
        <a:lstStyle/>
        <a:p>
          <a:endParaRPr lang="ru-RU"/>
        </a:p>
      </dgm:t>
    </dgm:pt>
    <dgm:pt modelId="{5224A21C-6E56-4313-8000-6FDFFE631AA5}" type="pres">
      <dgm:prSet presAssocID="{642EFD2C-6413-4D91-A2A9-89D1A96A2572}" presName="connectorText" presStyleLbl="sibTrans2D1" presStyleIdx="0" presStyleCnt="5"/>
      <dgm:spPr/>
      <dgm:t>
        <a:bodyPr/>
        <a:lstStyle/>
        <a:p>
          <a:endParaRPr lang="ru-RU"/>
        </a:p>
      </dgm:t>
    </dgm:pt>
    <dgm:pt modelId="{679BC058-06FF-4AAD-BFAD-BBEC8487BF2D}" type="pres">
      <dgm:prSet presAssocID="{ED4474E2-DABE-4C31-96B7-915F7A943A2D}" presName="node" presStyleLbl="node1" presStyleIdx="1" presStyleCnt="6" custScaleY="304618" custLinFactNeighborX="3545" custLinFactNeighborY="-716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D169B47-1E5D-4E70-B562-30A0AC8D2D07}" type="pres">
      <dgm:prSet presAssocID="{867E6820-CD3C-46A0-BE16-3E79FA417CAA}" presName="sibTrans" presStyleLbl="sibTrans2D1" presStyleIdx="1" presStyleCnt="5"/>
      <dgm:spPr/>
      <dgm:t>
        <a:bodyPr/>
        <a:lstStyle/>
        <a:p>
          <a:endParaRPr lang="ru-RU"/>
        </a:p>
      </dgm:t>
    </dgm:pt>
    <dgm:pt modelId="{C5F6483E-29B8-4CD6-A518-5424D4A42A40}" type="pres">
      <dgm:prSet presAssocID="{867E6820-CD3C-46A0-BE16-3E79FA417CAA}" presName="connectorText" presStyleLbl="sibTrans2D1" presStyleIdx="1" presStyleCnt="5"/>
      <dgm:spPr/>
      <dgm:t>
        <a:bodyPr/>
        <a:lstStyle/>
        <a:p>
          <a:endParaRPr lang="ru-RU"/>
        </a:p>
      </dgm:t>
    </dgm:pt>
    <dgm:pt modelId="{000577DF-93B9-4105-BFB9-3527CE4DA65F}" type="pres">
      <dgm:prSet presAssocID="{ADD0F771-8080-4DD6-A58C-C75F42AB35DD}" presName="node" presStyleLbl="node1" presStyleIdx="2" presStyleCnt="6" custScaleY="304618" custLinFactNeighborX="3545" custLinFactNeighborY="-716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BF569BE-F740-4EEF-97F3-A9D272E005AC}" type="pres">
      <dgm:prSet presAssocID="{C2687301-6964-4D2C-9DD4-DAB5C86B1EC1}" presName="sibTrans" presStyleLbl="sibTrans2D1" presStyleIdx="2" presStyleCnt="5"/>
      <dgm:spPr/>
      <dgm:t>
        <a:bodyPr/>
        <a:lstStyle/>
        <a:p>
          <a:endParaRPr lang="ru-RU"/>
        </a:p>
      </dgm:t>
    </dgm:pt>
    <dgm:pt modelId="{9238340B-3915-481B-965D-021C18A64022}" type="pres">
      <dgm:prSet presAssocID="{C2687301-6964-4D2C-9DD4-DAB5C86B1EC1}" presName="connectorText" presStyleLbl="sibTrans2D1" presStyleIdx="2" presStyleCnt="5"/>
      <dgm:spPr/>
      <dgm:t>
        <a:bodyPr/>
        <a:lstStyle/>
        <a:p>
          <a:endParaRPr lang="ru-RU"/>
        </a:p>
      </dgm:t>
    </dgm:pt>
    <dgm:pt modelId="{EC400C97-B790-4752-B465-78DB4D002557}" type="pres">
      <dgm:prSet presAssocID="{A9700F12-85EC-40AE-93DA-565C878F7C5C}" presName="node" presStyleLbl="node1" presStyleIdx="3" presStyleCnt="6" custScaleY="304618" custLinFactNeighborX="3545" custLinFactNeighborY="-716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6B7CF69-1E6F-4C16-9623-EE3B23C42761}" type="pres">
      <dgm:prSet presAssocID="{4A0B4259-3B9D-4BB9-9B75-BFAB517F9D70}" presName="sibTrans" presStyleLbl="sibTrans2D1" presStyleIdx="3" presStyleCnt="5"/>
      <dgm:spPr/>
      <dgm:t>
        <a:bodyPr/>
        <a:lstStyle/>
        <a:p>
          <a:endParaRPr lang="ru-RU"/>
        </a:p>
      </dgm:t>
    </dgm:pt>
    <dgm:pt modelId="{A87AF9CC-4276-438F-8B9C-EEAAB9BB8D27}" type="pres">
      <dgm:prSet presAssocID="{4A0B4259-3B9D-4BB9-9B75-BFAB517F9D70}" presName="connectorText" presStyleLbl="sibTrans2D1" presStyleIdx="3" presStyleCnt="5"/>
      <dgm:spPr/>
      <dgm:t>
        <a:bodyPr/>
        <a:lstStyle/>
        <a:p>
          <a:endParaRPr lang="ru-RU"/>
        </a:p>
      </dgm:t>
    </dgm:pt>
    <dgm:pt modelId="{46397D70-6F00-4889-9BB1-6CA86DA856EB}" type="pres">
      <dgm:prSet presAssocID="{F303BC17-E4C6-4D67-A2E2-40C312C1C9DA}" presName="node" presStyleLbl="node1" presStyleIdx="4" presStyleCnt="6" custScaleY="304618" custLinFactNeighborX="3545" custLinFactNeighborY="-716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AA3A1B7-E1C6-4B73-BFAD-04E8A7056C29}" type="pres">
      <dgm:prSet presAssocID="{58A6E277-0BF8-4806-81FC-993F802EEF48}" presName="sibTrans" presStyleLbl="sibTrans2D1" presStyleIdx="4" presStyleCnt="5"/>
      <dgm:spPr/>
      <dgm:t>
        <a:bodyPr/>
        <a:lstStyle/>
        <a:p>
          <a:endParaRPr lang="ru-RU"/>
        </a:p>
      </dgm:t>
    </dgm:pt>
    <dgm:pt modelId="{2A913ABB-050B-4F40-BC59-1F9E41D6EE28}" type="pres">
      <dgm:prSet presAssocID="{58A6E277-0BF8-4806-81FC-993F802EEF48}" presName="connectorText" presStyleLbl="sibTrans2D1" presStyleIdx="4" presStyleCnt="5"/>
      <dgm:spPr/>
      <dgm:t>
        <a:bodyPr/>
        <a:lstStyle/>
        <a:p>
          <a:endParaRPr lang="ru-RU"/>
        </a:p>
      </dgm:t>
    </dgm:pt>
    <dgm:pt modelId="{2920A985-7DA8-4E34-A84F-1467B039E08A}" type="pres">
      <dgm:prSet presAssocID="{B949C410-8669-4F1E-91B4-C3DECF716520}" presName="node" presStyleLbl="node1" presStyleIdx="5" presStyleCnt="6" custScaleY="304618" custLinFactNeighborX="3545" custLinFactNeighborY="-716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1F6550E-0A0D-482C-BC05-7B42ABC9182A}" type="presOf" srcId="{F303BC17-E4C6-4D67-A2E2-40C312C1C9DA}" destId="{46397D70-6F00-4889-9BB1-6CA86DA856EB}" srcOrd="0" destOrd="0" presId="urn:microsoft.com/office/officeart/2005/8/layout/process1"/>
    <dgm:cxn modelId="{34B56055-092F-4CEB-AC64-133A5E43186D}" type="presOf" srcId="{B949C410-8669-4F1E-91B4-C3DECF716520}" destId="{2920A985-7DA8-4E34-A84F-1467B039E08A}" srcOrd="0" destOrd="0" presId="urn:microsoft.com/office/officeart/2005/8/layout/process1"/>
    <dgm:cxn modelId="{21123637-D869-4EA5-AD29-AED2C5C29A74}" srcId="{EF78CE74-69C5-45E2-A81B-0F30F01BC186}" destId="{ADD0F771-8080-4DD6-A58C-C75F42AB35DD}" srcOrd="2" destOrd="0" parTransId="{B1F08AF4-3BB1-4BA7-8BF2-94AFFEC1ECE7}" sibTransId="{C2687301-6964-4D2C-9DD4-DAB5C86B1EC1}"/>
    <dgm:cxn modelId="{DC596295-3FEC-4437-B3F6-39D78BDCAEA5}" type="presOf" srcId="{EF78CE74-69C5-45E2-A81B-0F30F01BC186}" destId="{ECE9199B-E9BC-461A-8E61-EC2E2DA2B2A6}" srcOrd="0" destOrd="0" presId="urn:microsoft.com/office/officeart/2005/8/layout/process1"/>
    <dgm:cxn modelId="{7B8E045B-BD94-432D-A785-162CF833BCBF}" type="presOf" srcId="{4A0B4259-3B9D-4BB9-9B75-BFAB517F9D70}" destId="{86B7CF69-1E6F-4C16-9623-EE3B23C42761}" srcOrd="0" destOrd="0" presId="urn:microsoft.com/office/officeart/2005/8/layout/process1"/>
    <dgm:cxn modelId="{0F05C532-C30A-4087-BC68-8F35DF510D16}" srcId="{EF78CE74-69C5-45E2-A81B-0F30F01BC186}" destId="{ED4474E2-DABE-4C31-96B7-915F7A943A2D}" srcOrd="1" destOrd="0" parTransId="{C54EF909-56BA-49B5-83DA-1645ECE83CA7}" sibTransId="{867E6820-CD3C-46A0-BE16-3E79FA417CAA}"/>
    <dgm:cxn modelId="{81207B17-8171-458F-A5F2-470BB88A3D55}" srcId="{EF78CE74-69C5-45E2-A81B-0F30F01BC186}" destId="{F303BC17-E4C6-4D67-A2E2-40C312C1C9DA}" srcOrd="4" destOrd="0" parTransId="{71FAF6E7-8D4B-41E6-92ED-36E412426CCF}" sibTransId="{58A6E277-0BF8-4806-81FC-993F802EEF48}"/>
    <dgm:cxn modelId="{CB5C136D-13AE-403B-B058-EE57B205E8A1}" type="presOf" srcId="{C2687301-6964-4D2C-9DD4-DAB5C86B1EC1}" destId="{9238340B-3915-481B-965D-021C18A64022}" srcOrd="1" destOrd="0" presId="urn:microsoft.com/office/officeart/2005/8/layout/process1"/>
    <dgm:cxn modelId="{8B6F7D39-8D4F-491B-9053-66EF0A293C42}" type="presOf" srcId="{867E6820-CD3C-46A0-BE16-3E79FA417CAA}" destId="{0D169B47-1E5D-4E70-B562-30A0AC8D2D07}" srcOrd="0" destOrd="0" presId="urn:microsoft.com/office/officeart/2005/8/layout/process1"/>
    <dgm:cxn modelId="{715FDE9F-3D34-406B-8F6A-DC8CC539DE26}" srcId="{EF78CE74-69C5-45E2-A81B-0F30F01BC186}" destId="{8434C368-323D-40AE-8D2E-57188FE8941E}" srcOrd="0" destOrd="0" parTransId="{77124CB9-B430-41C2-9E0D-B1C00E1CBF93}" sibTransId="{642EFD2C-6413-4D91-A2A9-89D1A96A2572}"/>
    <dgm:cxn modelId="{DC4F73DF-FF18-437D-B583-D63158F59A93}" srcId="{EF78CE74-69C5-45E2-A81B-0F30F01BC186}" destId="{B949C410-8669-4F1E-91B4-C3DECF716520}" srcOrd="5" destOrd="0" parTransId="{6F6FECB6-CFAB-43AE-93B4-730138CEA55E}" sibTransId="{6486A221-8388-435F-92BB-C01F54BECB2E}"/>
    <dgm:cxn modelId="{61DAA591-7DEB-48EA-987B-F1716D5D7EA2}" type="presOf" srcId="{ED4474E2-DABE-4C31-96B7-915F7A943A2D}" destId="{679BC058-06FF-4AAD-BFAD-BBEC8487BF2D}" srcOrd="0" destOrd="0" presId="urn:microsoft.com/office/officeart/2005/8/layout/process1"/>
    <dgm:cxn modelId="{15E04957-68C5-404E-AC7C-69239778CA17}" srcId="{EF78CE74-69C5-45E2-A81B-0F30F01BC186}" destId="{A9700F12-85EC-40AE-93DA-565C878F7C5C}" srcOrd="3" destOrd="0" parTransId="{A48A7F73-4F15-468B-910F-B12A7E813753}" sibTransId="{4A0B4259-3B9D-4BB9-9B75-BFAB517F9D70}"/>
    <dgm:cxn modelId="{A0BAF5A6-1BB7-4BD6-951C-8F99AADA8F33}" type="presOf" srcId="{4A0B4259-3B9D-4BB9-9B75-BFAB517F9D70}" destId="{A87AF9CC-4276-438F-8B9C-EEAAB9BB8D27}" srcOrd="1" destOrd="0" presId="urn:microsoft.com/office/officeart/2005/8/layout/process1"/>
    <dgm:cxn modelId="{7C4772DA-1FAE-4331-997A-63A3FEFAF41B}" type="presOf" srcId="{58A6E277-0BF8-4806-81FC-993F802EEF48}" destId="{1AA3A1B7-E1C6-4B73-BFAD-04E8A7056C29}" srcOrd="0" destOrd="0" presId="urn:microsoft.com/office/officeart/2005/8/layout/process1"/>
    <dgm:cxn modelId="{CD74749E-F199-4264-A274-000176BB7017}" type="presOf" srcId="{ADD0F771-8080-4DD6-A58C-C75F42AB35DD}" destId="{000577DF-93B9-4105-BFB9-3527CE4DA65F}" srcOrd="0" destOrd="0" presId="urn:microsoft.com/office/officeart/2005/8/layout/process1"/>
    <dgm:cxn modelId="{F85ABFBE-9CBA-4033-927E-CC8117563ECF}" type="presOf" srcId="{A9700F12-85EC-40AE-93DA-565C878F7C5C}" destId="{EC400C97-B790-4752-B465-78DB4D002557}" srcOrd="0" destOrd="0" presId="urn:microsoft.com/office/officeart/2005/8/layout/process1"/>
    <dgm:cxn modelId="{F0941D9B-88AD-4831-A07F-7C15F4346FAA}" type="presOf" srcId="{642EFD2C-6413-4D91-A2A9-89D1A96A2572}" destId="{87290768-FA3E-4EA7-8078-9F45111A4539}" srcOrd="0" destOrd="0" presId="urn:microsoft.com/office/officeart/2005/8/layout/process1"/>
    <dgm:cxn modelId="{2A192329-2460-4DE6-B8AB-6B264B83EDFF}" type="presOf" srcId="{58A6E277-0BF8-4806-81FC-993F802EEF48}" destId="{2A913ABB-050B-4F40-BC59-1F9E41D6EE28}" srcOrd="1" destOrd="0" presId="urn:microsoft.com/office/officeart/2005/8/layout/process1"/>
    <dgm:cxn modelId="{E10C118A-8DDB-41C4-B819-57F8D98BA134}" type="presOf" srcId="{642EFD2C-6413-4D91-A2A9-89D1A96A2572}" destId="{5224A21C-6E56-4313-8000-6FDFFE631AA5}" srcOrd="1" destOrd="0" presId="urn:microsoft.com/office/officeart/2005/8/layout/process1"/>
    <dgm:cxn modelId="{C05976DB-8157-4A5A-BA15-8CAF970923C4}" type="presOf" srcId="{C2687301-6964-4D2C-9DD4-DAB5C86B1EC1}" destId="{EBF569BE-F740-4EEF-97F3-A9D272E005AC}" srcOrd="0" destOrd="0" presId="urn:microsoft.com/office/officeart/2005/8/layout/process1"/>
    <dgm:cxn modelId="{AFC06DBB-5895-4104-A289-446A7E69D644}" type="presOf" srcId="{867E6820-CD3C-46A0-BE16-3E79FA417CAA}" destId="{C5F6483E-29B8-4CD6-A518-5424D4A42A40}" srcOrd="1" destOrd="0" presId="urn:microsoft.com/office/officeart/2005/8/layout/process1"/>
    <dgm:cxn modelId="{C245F8BD-B7E1-4A25-9C03-CECE7300A0F2}" type="presOf" srcId="{8434C368-323D-40AE-8D2E-57188FE8941E}" destId="{3EB40C48-3596-4C03-B4B3-3928ABA86111}" srcOrd="0" destOrd="0" presId="urn:microsoft.com/office/officeart/2005/8/layout/process1"/>
    <dgm:cxn modelId="{0FEACB3A-6543-44BC-9CB9-8F2518A675B7}" type="presParOf" srcId="{ECE9199B-E9BC-461A-8E61-EC2E2DA2B2A6}" destId="{3EB40C48-3596-4C03-B4B3-3928ABA86111}" srcOrd="0" destOrd="0" presId="urn:microsoft.com/office/officeart/2005/8/layout/process1"/>
    <dgm:cxn modelId="{4AD2BF74-51B5-4EBE-8665-EDFA40C1C546}" type="presParOf" srcId="{ECE9199B-E9BC-461A-8E61-EC2E2DA2B2A6}" destId="{87290768-FA3E-4EA7-8078-9F45111A4539}" srcOrd="1" destOrd="0" presId="urn:microsoft.com/office/officeart/2005/8/layout/process1"/>
    <dgm:cxn modelId="{D3EBE0AD-FC3B-4AB9-BB9E-2956FB44CB47}" type="presParOf" srcId="{87290768-FA3E-4EA7-8078-9F45111A4539}" destId="{5224A21C-6E56-4313-8000-6FDFFE631AA5}" srcOrd="0" destOrd="0" presId="urn:microsoft.com/office/officeart/2005/8/layout/process1"/>
    <dgm:cxn modelId="{427C84AF-1053-4693-8B7A-E1664F66A64A}" type="presParOf" srcId="{ECE9199B-E9BC-461A-8E61-EC2E2DA2B2A6}" destId="{679BC058-06FF-4AAD-BFAD-BBEC8487BF2D}" srcOrd="2" destOrd="0" presId="urn:microsoft.com/office/officeart/2005/8/layout/process1"/>
    <dgm:cxn modelId="{6DE5F6A7-905A-4576-B0DB-6CA3FED36FEA}" type="presParOf" srcId="{ECE9199B-E9BC-461A-8E61-EC2E2DA2B2A6}" destId="{0D169B47-1E5D-4E70-B562-30A0AC8D2D07}" srcOrd="3" destOrd="0" presId="urn:microsoft.com/office/officeart/2005/8/layout/process1"/>
    <dgm:cxn modelId="{5FC030D3-D00F-4156-8DE2-A696D752895C}" type="presParOf" srcId="{0D169B47-1E5D-4E70-B562-30A0AC8D2D07}" destId="{C5F6483E-29B8-4CD6-A518-5424D4A42A40}" srcOrd="0" destOrd="0" presId="urn:microsoft.com/office/officeart/2005/8/layout/process1"/>
    <dgm:cxn modelId="{9247501D-8520-4D06-BC86-A3E956A827CB}" type="presParOf" srcId="{ECE9199B-E9BC-461A-8E61-EC2E2DA2B2A6}" destId="{000577DF-93B9-4105-BFB9-3527CE4DA65F}" srcOrd="4" destOrd="0" presId="urn:microsoft.com/office/officeart/2005/8/layout/process1"/>
    <dgm:cxn modelId="{8966137B-24DF-495D-9087-72D213D58DC6}" type="presParOf" srcId="{ECE9199B-E9BC-461A-8E61-EC2E2DA2B2A6}" destId="{EBF569BE-F740-4EEF-97F3-A9D272E005AC}" srcOrd="5" destOrd="0" presId="urn:microsoft.com/office/officeart/2005/8/layout/process1"/>
    <dgm:cxn modelId="{A418F081-87AA-4D87-AAFC-8A62CEF43F11}" type="presParOf" srcId="{EBF569BE-F740-4EEF-97F3-A9D272E005AC}" destId="{9238340B-3915-481B-965D-021C18A64022}" srcOrd="0" destOrd="0" presId="urn:microsoft.com/office/officeart/2005/8/layout/process1"/>
    <dgm:cxn modelId="{F9E8AD64-2D1E-4F75-A601-20F66702BE83}" type="presParOf" srcId="{ECE9199B-E9BC-461A-8E61-EC2E2DA2B2A6}" destId="{EC400C97-B790-4752-B465-78DB4D002557}" srcOrd="6" destOrd="0" presId="urn:microsoft.com/office/officeart/2005/8/layout/process1"/>
    <dgm:cxn modelId="{62A4DBA7-1726-4FD2-A973-DC7E5A0D34B2}" type="presParOf" srcId="{ECE9199B-E9BC-461A-8E61-EC2E2DA2B2A6}" destId="{86B7CF69-1E6F-4C16-9623-EE3B23C42761}" srcOrd="7" destOrd="0" presId="urn:microsoft.com/office/officeart/2005/8/layout/process1"/>
    <dgm:cxn modelId="{1B5BAB76-A916-492D-A398-29A305DD6152}" type="presParOf" srcId="{86B7CF69-1E6F-4C16-9623-EE3B23C42761}" destId="{A87AF9CC-4276-438F-8B9C-EEAAB9BB8D27}" srcOrd="0" destOrd="0" presId="urn:microsoft.com/office/officeart/2005/8/layout/process1"/>
    <dgm:cxn modelId="{7E48BF5B-7351-4884-B3E1-B5613884A041}" type="presParOf" srcId="{ECE9199B-E9BC-461A-8E61-EC2E2DA2B2A6}" destId="{46397D70-6F00-4889-9BB1-6CA86DA856EB}" srcOrd="8" destOrd="0" presId="urn:microsoft.com/office/officeart/2005/8/layout/process1"/>
    <dgm:cxn modelId="{7181DD4F-3876-4229-B8FC-D65FDCC68A64}" type="presParOf" srcId="{ECE9199B-E9BC-461A-8E61-EC2E2DA2B2A6}" destId="{1AA3A1B7-E1C6-4B73-BFAD-04E8A7056C29}" srcOrd="9" destOrd="0" presId="urn:microsoft.com/office/officeart/2005/8/layout/process1"/>
    <dgm:cxn modelId="{01065E8B-989E-404F-8875-21A7DBEE6D39}" type="presParOf" srcId="{1AA3A1B7-E1C6-4B73-BFAD-04E8A7056C29}" destId="{2A913ABB-050B-4F40-BC59-1F9E41D6EE28}" srcOrd="0" destOrd="0" presId="urn:microsoft.com/office/officeart/2005/8/layout/process1"/>
    <dgm:cxn modelId="{3A50F71D-3F39-43C1-80AE-0137B22DD2B8}" type="presParOf" srcId="{ECE9199B-E9BC-461A-8E61-EC2E2DA2B2A6}" destId="{2920A985-7DA8-4E34-A84F-1467B039E08A}" srcOrd="10" destOrd="0" presId="urn:microsoft.com/office/officeart/2005/8/layout/process1"/>
  </dgm:cxnLst>
  <dgm:bg>
    <a:noFill/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EF78CE74-69C5-45E2-A81B-0F30F01BC186}" type="doc">
      <dgm:prSet loTypeId="urn:microsoft.com/office/officeart/2005/8/layout/process1" loCatId="process" qsTypeId="urn:microsoft.com/office/officeart/2005/8/quickstyle/3d2" qsCatId="3D" csTypeId="urn:microsoft.com/office/officeart/2005/8/colors/accent6_1" csCatId="accent6" phldr="1"/>
      <dgm:spPr/>
    </dgm:pt>
    <dgm:pt modelId="{8434C368-323D-40AE-8D2E-57188FE8941E}">
      <dgm:prSet phldrT="[Текст]" custT="1"/>
      <dgm:spPr>
        <a:gradFill rotWithShape="0"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16200000" scaled="0"/>
        </a:gradFill>
      </dgm:spPr>
      <dgm:t>
        <a:bodyPr vert="vert270"/>
        <a:lstStyle/>
        <a:p>
          <a:r>
            <a:rPr lang="ru-RU" sz="1200" b="1" dirty="0" smtClean="0"/>
            <a:t>Заключение контрактов, договоров, соглашений</a:t>
          </a:r>
          <a:endParaRPr lang="ru-RU" sz="1200" b="1" dirty="0"/>
        </a:p>
      </dgm:t>
    </dgm:pt>
    <dgm:pt modelId="{77124CB9-B430-41C2-9E0D-B1C00E1CBF93}" type="parTrans" cxnId="{715FDE9F-3D34-406B-8F6A-DC8CC539DE26}">
      <dgm:prSet/>
      <dgm:spPr/>
      <dgm:t>
        <a:bodyPr/>
        <a:lstStyle/>
        <a:p>
          <a:endParaRPr lang="ru-RU"/>
        </a:p>
      </dgm:t>
    </dgm:pt>
    <dgm:pt modelId="{642EFD2C-6413-4D91-A2A9-89D1A96A2572}" type="sibTrans" cxnId="{715FDE9F-3D34-406B-8F6A-DC8CC539DE26}">
      <dgm:prSet/>
      <dgm:spPr/>
      <dgm:t>
        <a:bodyPr/>
        <a:lstStyle/>
        <a:p>
          <a:endParaRPr lang="ru-RU"/>
        </a:p>
      </dgm:t>
    </dgm:pt>
    <dgm:pt modelId="{ED4474E2-DABE-4C31-96B7-915F7A943A2D}">
      <dgm:prSet phldrT="[Текст]" custT="1"/>
      <dgm:spPr>
        <a:gradFill rotWithShape="0"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16200000" scaled="0"/>
        </a:gradFill>
      </dgm:spPr>
      <dgm:t>
        <a:bodyPr vert="vert270"/>
        <a:lstStyle/>
        <a:p>
          <a:r>
            <a:rPr lang="ru-RU" sz="1200" b="1" dirty="0" smtClean="0"/>
            <a:t>Социальные выплаты</a:t>
          </a:r>
          <a:endParaRPr lang="ru-RU" sz="1200" b="1" dirty="0"/>
        </a:p>
      </dgm:t>
    </dgm:pt>
    <dgm:pt modelId="{C54EF909-56BA-49B5-83DA-1645ECE83CA7}" type="parTrans" cxnId="{0F05C532-C30A-4087-BC68-8F35DF510D16}">
      <dgm:prSet/>
      <dgm:spPr/>
      <dgm:t>
        <a:bodyPr/>
        <a:lstStyle/>
        <a:p>
          <a:endParaRPr lang="ru-RU"/>
        </a:p>
      </dgm:t>
    </dgm:pt>
    <dgm:pt modelId="{867E6820-CD3C-46A0-BE16-3E79FA417CAA}" type="sibTrans" cxnId="{0F05C532-C30A-4087-BC68-8F35DF510D16}">
      <dgm:prSet/>
      <dgm:spPr/>
      <dgm:t>
        <a:bodyPr/>
        <a:lstStyle/>
        <a:p>
          <a:endParaRPr lang="ru-RU"/>
        </a:p>
      </dgm:t>
    </dgm:pt>
    <dgm:pt modelId="{ADD0F771-8080-4DD6-A58C-C75F42AB35DD}">
      <dgm:prSet phldrT="[Текст]" custT="1"/>
      <dgm:spPr>
        <a:gradFill rotWithShape="0"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16200000" scaled="0"/>
        </a:gradFill>
      </dgm:spPr>
      <dgm:t>
        <a:bodyPr vert="vert270"/>
        <a:lstStyle/>
        <a:p>
          <a:r>
            <a:rPr lang="ru-RU" sz="1000" b="1" dirty="0" smtClean="0"/>
            <a:t>Оплата труда</a:t>
          </a:r>
          <a:endParaRPr lang="ru-RU" sz="1000" b="1" dirty="0"/>
        </a:p>
      </dgm:t>
    </dgm:pt>
    <dgm:pt modelId="{B1F08AF4-3BB1-4BA7-8BF2-94AFFEC1ECE7}" type="parTrans" cxnId="{21123637-D869-4EA5-AD29-AED2C5C29A74}">
      <dgm:prSet/>
      <dgm:spPr/>
      <dgm:t>
        <a:bodyPr/>
        <a:lstStyle/>
        <a:p>
          <a:endParaRPr lang="ru-RU"/>
        </a:p>
      </dgm:t>
    </dgm:pt>
    <dgm:pt modelId="{C2687301-6964-4D2C-9DD4-DAB5C86B1EC1}" type="sibTrans" cxnId="{21123637-D869-4EA5-AD29-AED2C5C29A74}">
      <dgm:prSet/>
      <dgm:spPr/>
      <dgm:t>
        <a:bodyPr/>
        <a:lstStyle/>
        <a:p>
          <a:endParaRPr lang="ru-RU"/>
        </a:p>
      </dgm:t>
    </dgm:pt>
    <dgm:pt modelId="{A9700F12-85EC-40AE-93DA-565C878F7C5C}">
      <dgm:prSet custT="1"/>
      <dgm:spPr>
        <a:gradFill rotWithShape="0"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16200000" scaled="0"/>
        </a:gradFill>
      </dgm:spPr>
      <dgm:t>
        <a:bodyPr vert="vert270"/>
        <a:lstStyle/>
        <a:p>
          <a:r>
            <a:rPr lang="ru-RU" sz="1200" b="1" dirty="0" smtClean="0"/>
            <a:t>Оплата иных расходов</a:t>
          </a:r>
          <a:endParaRPr lang="ru-RU" sz="1200" b="1" dirty="0"/>
        </a:p>
      </dgm:t>
    </dgm:pt>
    <dgm:pt modelId="{A48A7F73-4F15-468B-910F-B12A7E813753}" type="parTrans" cxnId="{15E04957-68C5-404E-AC7C-69239778CA17}">
      <dgm:prSet/>
      <dgm:spPr/>
      <dgm:t>
        <a:bodyPr/>
        <a:lstStyle/>
        <a:p>
          <a:endParaRPr lang="ru-RU"/>
        </a:p>
      </dgm:t>
    </dgm:pt>
    <dgm:pt modelId="{4A0B4259-3B9D-4BB9-9B75-BFAB517F9D70}" type="sibTrans" cxnId="{15E04957-68C5-404E-AC7C-69239778CA17}">
      <dgm:prSet/>
      <dgm:spPr/>
      <dgm:t>
        <a:bodyPr/>
        <a:lstStyle/>
        <a:p>
          <a:endParaRPr lang="ru-RU"/>
        </a:p>
      </dgm:t>
    </dgm:pt>
    <dgm:pt modelId="{ECE9199B-E9BC-461A-8E61-EC2E2DA2B2A6}" type="pres">
      <dgm:prSet presAssocID="{EF78CE74-69C5-45E2-A81B-0F30F01BC186}" presName="Name0" presStyleCnt="0">
        <dgm:presLayoutVars>
          <dgm:dir/>
          <dgm:resizeHandles val="exact"/>
        </dgm:presLayoutVars>
      </dgm:prSet>
      <dgm:spPr/>
    </dgm:pt>
    <dgm:pt modelId="{3EB40C48-3596-4C03-B4B3-3928ABA86111}" type="pres">
      <dgm:prSet presAssocID="{8434C368-323D-40AE-8D2E-57188FE8941E}" presName="node" presStyleLbl="node1" presStyleIdx="0" presStyleCnt="4" custScaleY="30461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7290768-FA3E-4EA7-8078-9F45111A4539}" type="pres">
      <dgm:prSet presAssocID="{642EFD2C-6413-4D91-A2A9-89D1A96A2572}" presName="sibTrans" presStyleLbl="sibTrans2D1" presStyleIdx="0" presStyleCnt="3"/>
      <dgm:spPr/>
      <dgm:t>
        <a:bodyPr/>
        <a:lstStyle/>
        <a:p>
          <a:endParaRPr lang="ru-RU"/>
        </a:p>
      </dgm:t>
    </dgm:pt>
    <dgm:pt modelId="{5224A21C-6E56-4313-8000-6FDFFE631AA5}" type="pres">
      <dgm:prSet presAssocID="{642EFD2C-6413-4D91-A2A9-89D1A96A2572}" presName="connectorText" presStyleLbl="sibTrans2D1" presStyleIdx="0" presStyleCnt="3"/>
      <dgm:spPr/>
      <dgm:t>
        <a:bodyPr/>
        <a:lstStyle/>
        <a:p>
          <a:endParaRPr lang="ru-RU"/>
        </a:p>
      </dgm:t>
    </dgm:pt>
    <dgm:pt modelId="{679BC058-06FF-4AAD-BFAD-BBEC8487BF2D}" type="pres">
      <dgm:prSet presAssocID="{ED4474E2-DABE-4C31-96B7-915F7A943A2D}" presName="node" presStyleLbl="node1" presStyleIdx="1" presStyleCnt="4" custScaleY="304618" custLinFactNeighborX="3545" custLinFactNeighborY="-716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D169B47-1E5D-4E70-B562-30A0AC8D2D07}" type="pres">
      <dgm:prSet presAssocID="{867E6820-CD3C-46A0-BE16-3E79FA417CAA}" presName="sibTrans" presStyleLbl="sibTrans2D1" presStyleIdx="1" presStyleCnt="3"/>
      <dgm:spPr/>
      <dgm:t>
        <a:bodyPr/>
        <a:lstStyle/>
        <a:p>
          <a:endParaRPr lang="ru-RU"/>
        </a:p>
      </dgm:t>
    </dgm:pt>
    <dgm:pt modelId="{C5F6483E-29B8-4CD6-A518-5424D4A42A40}" type="pres">
      <dgm:prSet presAssocID="{867E6820-CD3C-46A0-BE16-3E79FA417CAA}" presName="connectorText" presStyleLbl="sibTrans2D1" presStyleIdx="1" presStyleCnt="3"/>
      <dgm:spPr/>
      <dgm:t>
        <a:bodyPr/>
        <a:lstStyle/>
        <a:p>
          <a:endParaRPr lang="ru-RU"/>
        </a:p>
      </dgm:t>
    </dgm:pt>
    <dgm:pt modelId="{000577DF-93B9-4105-BFB9-3527CE4DA65F}" type="pres">
      <dgm:prSet presAssocID="{ADD0F771-8080-4DD6-A58C-C75F42AB35DD}" presName="node" presStyleLbl="node1" presStyleIdx="2" presStyleCnt="4" custScaleY="304618" custLinFactNeighborX="3545" custLinFactNeighborY="-716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BF569BE-F740-4EEF-97F3-A9D272E005AC}" type="pres">
      <dgm:prSet presAssocID="{C2687301-6964-4D2C-9DD4-DAB5C86B1EC1}" presName="sibTrans" presStyleLbl="sibTrans2D1" presStyleIdx="2" presStyleCnt="3"/>
      <dgm:spPr/>
      <dgm:t>
        <a:bodyPr/>
        <a:lstStyle/>
        <a:p>
          <a:endParaRPr lang="ru-RU"/>
        </a:p>
      </dgm:t>
    </dgm:pt>
    <dgm:pt modelId="{9238340B-3915-481B-965D-021C18A64022}" type="pres">
      <dgm:prSet presAssocID="{C2687301-6964-4D2C-9DD4-DAB5C86B1EC1}" presName="connectorText" presStyleLbl="sibTrans2D1" presStyleIdx="2" presStyleCnt="3"/>
      <dgm:spPr/>
      <dgm:t>
        <a:bodyPr/>
        <a:lstStyle/>
        <a:p>
          <a:endParaRPr lang="ru-RU"/>
        </a:p>
      </dgm:t>
    </dgm:pt>
    <dgm:pt modelId="{EC400C97-B790-4752-B465-78DB4D002557}" type="pres">
      <dgm:prSet presAssocID="{A9700F12-85EC-40AE-93DA-565C878F7C5C}" presName="node" presStyleLbl="node1" presStyleIdx="3" presStyleCnt="4" custScaleY="304618" custLinFactNeighborX="3545" custLinFactNeighborY="-716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7865E29-7788-49BB-838F-0395F4B29601}" type="presOf" srcId="{642EFD2C-6413-4D91-A2A9-89D1A96A2572}" destId="{87290768-FA3E-4EA7-8078-9F45111A4539}" srcOrd="0" destOrd="0" presId="urn:microsoft.com/office/officeart/2005/8/layout/process1"/>
    <dgm:cxn modelId="{034C14BF-214D-46B6-BF61-0C7A3B601A86}" type="presOf" srcId="{ADD0F771-8080-4DD6-A58C-C75F42AB35DD}" destId="{000577DF-93B9-4105-BFB9-3527CE4DA65F}" srcOrd="0" destOrd="0" presId="urn:microsoft.com/office/officeart/2005/8/layout/process1"/>
    <dgm:cxn modelId="{EADCEFB8-74E5-47FC-A23C-538ABF156BEA}" type="presOf" srcId="{867E6820-CD3C-46A0-BE16-3E79FA417CAA}" destId="{C5F6483E-29B8-4CD6-A518-5424D4A42A40}" srcOrd="1" destOrd="0" presId="urn:microsoft.com/office/officeart/2005/8/layout/process1"/>
    <dgm:cxn modelId="{DD4A2A38-FE4B-470C-826D-74BCEB60862C}" type="presOf" srcId="{642EFD2C-6413-4D91-A2A9-89D1A96A2572}" destId="{5224A21C-6E56-4313-8000-6FDFFE631AA5}" srcOrd="1" destOrd="0" presId="urn:microsoft.com/office/officeart/2005/8/layout/process1"/>
    <dgm:cxn modelId="{715FDE9F-3D34-406B-8F6A-DC8CC539DE26}" srcId="{EF78CE74-69C5-45E2-A81B-0F30F01BC186}" destId="{8434C368-323D-40AE-8D2E-57188FE8941E}" srcOrd="0" destOrd="0" parTransId="{77124CB9-B430-41C2-9E0D-B1C00E1CBF93}" sibTransId="{642EFD2C-6413-4D91-A2A9-89D1A96A2572}"/>
    <dgm:cxn modelId="{C07AAB42-B772-40BF-AA8F-E2B3594EED87}" type="presOf" srcId="{ED4474E2-DABE-4C31-96B7-915F7A943A2D}" destId="{679BC058-06FF-4AAD-BFAD-BBEC8487BF2D}" srcOrd="0" destOrd="0" presId="urn:microsoft.com/office/officeart/2005/8/layout/process1"/>
    <dgm:cxn modelId="{21123637-D869-4EA5-AD29-AED2C5C29A74}" srcId="{EF78CE74-69C5-45E2-A81B-0F30F01BC186}" destId="{ADD0F771-8080-4DD6-A58C-C75F42AB35DD}" srcOrd="2" destOrd="0" parTransId="{B1F08AF4-3BB1-4BA7-8BF2-94AFFEC1ECE7}" sibTransId="{C2687301-6964-4D2C-9DD4-DAB5C86B1EC1}"/>
    <dgm:cxn modelId="{68BC1DC3-3122-4DA8-A52D-E1C09AFABD24}" type="presOf" srcId="{C2687301-6964-4D2C-9DD4-DAB5C86B1EC1}" destId="{9238340B-3915-481B-965D-021C18A64022}" srcOrd="1" destOrd="0" presId="urn:microsoft.com/office/officeart/2005/8/layout/process1"/>
    <dgm:cxn modelId="{D00E8E10-F1DE-49B3-86DE-9EA2E0C8EBCC}" type="presOf" srcId="{A9700F12-85EC-40AE-93DA-565C878F7C5C}" destId="{EC400C97-B790-4752-B465-78DB4D002557}" srcOrd="0" destOrd="0" presId="urn:microsoft.com/office/officeart/2005/8/layout/process1"/>
    <dgm:cxn modelId="{15E04957-68C5-404E-AC7C-69239778CA17}" srcId="{EF78CE74-69C5-45E2-A81B-0F30F01BC186}" destId="{A9700F12-85EC-40AE-93DA-565C878F7C5C}" srcOrd="3" destOrd="0" parTransId="{A48A7F73-4F15-468B-910F-B12A7E813753}" sibTransId="{4A0B4259-3B9D-4BB9-9B75-BFAB517F9D70}"/>
    <dgm:cxn modelId="{2EC3BF52-05A4-409E-86AC-3A2182E1177F}" type="presOf" srcId="{C2687301-6964-4D2C-9DD4-DAB5C86B1EC1}" destId="{EBF569BE-F740-4EEF-97F3-A9D272E005AC}" srcOrd="0" destOrd="0" presId="urn:microsoft.com/office/officeart/2005/8/layout/process1"/>
    <dgm:cxn modelId="{0F05C532-C30A-4087-BC68-8F35DF510D16}" srcId="{EF78CE74-69C5-45E2-A81B-0F30F01BC186}" destId="{ED4474E2-DABE-4C31-96B7-915F7A943A2D}" srcOrd="1" destOrd="0" parTransId="{C54EF909-56BA-49B5-83DA-1645ECE83CA7}" sibTransId="{867E6820-CD3C-46A0-BE16-3E79FA417CAA}"/>
    <dgm:cxn modelId="{723396B6-936D-4807-8B88-58E50CD41F56}" type="presOf" srcId="{EF78CE74-69C5-45E2-A81B-0F30F01BC186}" destId="{ECE9199B-E9BC-461A-8E61-EC2E2DA2B2A6}" srcOrd="0" destOrd="0" presId="urn:microsoft.com/office/officeart/2005/8/layout/process1"/>
    <dgm:cxn modelId="{3A986813-8984-45A6-BF97-088A1D402A28}" type="presOf" srcId="{8434C368-323D-40AE-8D2E-57188FE8941E}" destId="{3EB40C48-3596-4C03-B4B3-3928ABA86111}" srcOrd="0" destOrd="0" presId="urn:microsoft.com/office/officeart/2005/8/layout/process1"/>
    <dgm:cxn modelId="{A873953F-65B2-4A30-BB22-48670C1AAB8F}" type="presOf" srcId="{867E6820-CD3C-46A0-BE16-3E79FA417CAA}" destId="{0D169B47-1E5D-4E70-B562-30A0AC8D2D07}" srcOrd="0" destOrd="0" presId="urn:microsoft.com/office/officeart/2005/8/layout/process1"/>
    <dgm:cxn modelId="{FA135B3E-9985-4BDE-91B8-9485850CF2B6}" type="presParOf" srcId="{ECE9199B-E9BC-461A-8E61-EC2E2DA2B2A6}" destId="{3EB40C48-3596-4C03-B4B3-3928ABA86111}" srcOrd="0" destOrd="0" presId="urn:microsoft.com/office/officeart/2005/8/layout/process1"/>
    <dgm:cxn modelId="{25766702-43EF-47F4-AA7D-F9E5C02C4C8A}" type="presParOf" srcId="{ECE9199B-E9BC-461A-8E61-EC2E2DA2B2A6}" destId="{87290768-FA3E-4EA7-8078-9F45111A4539}" srcOrd="1" destOrd="0" presId="urn:microsoft.com/office/officeart/2005/8/layout/process1"/>
    <dgm:cxn modelId="{A5388AD2-372D-4C6C-8F83-68A8CE0618FF}" type="presParOf" srcId="{87290768-FA3E-4EA7-8078-9F45111A4539}" destId="{5224A21C-6E56-4313-8000-6FDFFE631AA5}" srcOrd="0" destOrd="0" presId="urn:microsoft.com/office/officeart/2005/8/layout/process1"/>
    <dgm:cxn modelId="{668DFA5B-5A47-4FE0-8B28-6A551961D01E}" type="presParOf" srcId="{ECE9199B-E9BC-461A-8E61-EC2E2DA2B2A6}" destId="{679BC058-06FF-4AAD-BFAD-BBEC8487BF2D}" srcOrd="2" destOrd="0" presId="urn:microsoft.com/office/officeart/2005/8/layout/process1"/>
    <dgm:cxn modelId="{8B62AB2F-120C-4FB9-8166-936A4FFB57A8}" type="presParOf" srcId="{ECE9199B-E9BC-461A-8E61-EC2E2DA2B2A6}" destId="{0D169B47-1E5D-4E70-B562-30A0AC8D2D07}" srcOrd="3" destOrd="0" presId="urn:microsoft.com/office/officeart/2005/8/layout/process1"/>
    <dgm:cxn modelId="{F39C4EC0-9FA8-4E5C-97E7-1BCCB68C7D7E}" type="presParOf" srcId="{0D169B47-1E5D-4E70-B562-30A0AC8D2D07}" destId="{C5F6483E-29B8-4CD6-A518-5424D4A42A40}" srcOrd="0" destOrd="0" presId="urn:microsoft.com/office/officeart/2005/8/layout/process1"/>
    <dgm:cxn modelId="{B6886B9B-6DF3-4170-96A0-AC76A742D392}" type="presParOf" srcId="{ECE9199B-E9BC-461A-8E61-EC2E2DA2B2A6}" destId="{000577DF-93B9-4105-BFB9-3527CE4DA65F}" srcOrd="4" destOrd="0" presId="urn:microsoft.com/office/officeart/2005/8/layout/process1"/>
    <dgm:cxn modelId="{C3EED1EE-8FBE-45CC-B5F3-E2C9F99C08CE}" type="presParOf" srcId="{ECE9199B-E9BC-461A-8E61-EC2E2DA2B2A6}" destId="{EBF569BE-F740-4EEF-97F3-A9D272E005AC}" srcOrd="5" destOrd="0" presId="urn:microsoft.com/office/officeart/2005/8/layout/process1"/>
    <dgm:cxn modelId="{E641E4DA-A8F3-4469-82CA-F2DC55CBEABD}" type="presParOf" srcId="{EBF569BE-F740-4EEF-97F3-A9D272E005AC}" destId="{9238340B-3915-481B-965D-021C18A64022}" srcOrd="0" destOrd="0" presId="urn:microsoft.com/office/officeart/2005/8/layout/process1"/>
    <dgm:cxn modelId="{536B7A54-E67D-42FA-BC6A-7BD7C7509A7E}" type="presParOf" srcId="{ECE9199B-E9BC-461A-8E61-EC2E2DA2B2A6}" destId="{EC400C97-B790-4752-B465-78DB4D002557}" srcOrd="6" destOrd="0" presId="urn:microsoft.com/office/officeart/2005/8/layout/process1"/>
  </dgm:cxnLst>
  <dgm:bg>
    <a:noFill/>
  </dgm:bg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EF78CE74-69C5-45E2-A81B-0F30F01BC186}" type="doc">
      <dgm:prSet loTypeId="urn:microsoft.com/office/officeart/2005/8/layout/process1" loCatId="process" qsTypeId="urn:microsoft.com/office/officeart/2005/8/quickstyle/3d2" qsCatId="3D" csTypeId="urn:microsoft.com/office/officeart/2005/8/colors/accent6_1" csCatId="accent6" phldr="1"/>
      <dgm:spPr/>
    </dgm:pt>
    <dgm:pt modelId="{8434C368-323D-40AE-8D2E-57188FE8941E}">
      <dgm:prSet phldrT="[Текст]" custT="1"/>
      <dgm:spPr>
        <a:gradFill rotWithShape="0"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16200000" scaled="0"/>
        </a:gradFill>
      </dgm:spPr>
      <dgm:t>
        <a:bodyPr vert="vert270"/>
        <a:lstStyle/>
        <a:p>
          <a:r>
            <a:rPr lang="ru-RU" sz="1200" b="1" dirty="0" smtClean="0"/>
            <a:t>Составление отчетности</a:t>
          </a:r>
          <a:endParaRPr lang="ru-RU" sz="1200" b="1" dirty="0"/>
        </a:p>
      </dgm:t>
    </dgm:pt>
    <dgm:pt modelId="{77124CB9-B430-41C2-9E0D-B1C00E1CBF93}" type="parTrans" cxnId="{715FDE9F-3D34-406B-8F6A-DC8CC539DE26}">
      <dgm:prSet/>
      <dgm:spPr/>
      <dgm:t>
        <a:bodyPr/>
        <a:lstStyle/>
        <a:p>
          <a:endParaRPr lang="ru-RU"/>
        </a:p>
      </dgm:t>
    </dgm:pt>
    <dgm:pt modelId="{642EFD2C-6413-4D91-A2A9-89D1A96A2572}" type="sibTrans" cxnId="{715FDE9F-3D34-406B-8F6A-DC8CC539DE26}">
      <dgm:prSet/>
      <dgm:spPr/>
      <dgm:t>
        <a:bodyPr/>
        <a:lstStyle/>
        <a:p>
          <a:endParaRPr lang="ru-RU"/>
        </a:p>
      </dgm:t>
    </dgm:pt>
    <dgm:pt modelId="{ED4474E2-DABE-4C31-96B7-915F7A943A2D}">
      <dgm:prSet phldrT="[Текст]" custT="1"/>
      <dgm:spPr>
        <a:gradFill rotWithShape="0"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16200000" scaled="0"/>
        </a:gradFill>
      </dgm:spPr>
      <dgm:t>
        <a:bodyPr vert="vert270"/>
        <a:lstStyle/>
        <a:p>
          <a:r>
            <a:rPr lang="ru-RU" sz="1200" b="1" dirty="0" smtClean="0"/>
            <a:t>Формирование решения Совета МО ЩР об исполнении бюджета МО ЩР</a:t>
          </a:r>
          <a:endParaRPr lang="ru-RU" sz="1200" b="1" dirty="0"/>
        </a:p>
      </dgm:t>
    </dgm:pt>
    <dgm:pt modelId="{C54EF909-56BA-49B5-83DA-1645ECE83CA7}" type="parTrans" cxnId="{0F05C532-C30A-4087-BC68-8F35DF510D16}">
      <dgm:prSet/>
      <dgm:spPr/>
      <dgm:t>
        <a:bodyPr/>
        <a:lstStyle/>
        <a:p>
          <a:endParaRPr lang="ru-RU"/>
        </a:p>
      </dgm:t>
    </dgm:pt>
    <dgm:pt modelId="{867E6820-CD3C-46A0-BE16-3E79FA417CAA}" type="sibTrans" cxnId="{0F05C532-C30A-4087-BC68-8F35DF510D16}">
      <dgm:prSet/>
      <dgm:spPr/>
      <dgm:t>
        <a:bodyPr/>
        <a:lstStyle/>
        <a:p>
          <a:endParaRPr lang="ru-RU"/>
        </a:p>
      </dgm:t>
    </dgm:pt>
    <dgm:pt modelId="{ADD0F771-8080-4DD6-A58C-C75F42AB35DD}">
      <dgm:prSet phldrT="[Текст]" custT="1"/>
      <dgm:spPr>
        <a:gradFill rotWithShape="0"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16200000" scaled="0"/>
        </a:gradFill>
      </dgm:spPr>
      <dgm:t>
        <a:bodyPr vert="vert270"/>
        <a:lstStyle/>
        <a:p>
          <a:r>
            <a:rPr lang="ru-RU" sz="1000" b="1" dirty="0" smtClean="0"/>
            <a:t>Одобрение решения об исполнении бюджета главой МО </a:t>
          </a:r>
          <a:r>
            <a:rPr lang="ru-RU" sz="1000" b="1" dirty="0" err="1" smtClean="0"/>
            <a:t>Щербиновский</a:t>
          </a:r>
          <a:r>
            <a:rPr lang="ru-RU" sz="1000" b="1" dirty="0" smtClean="0"/>
            <a:t> район</a:t>
          </a:r>
          <a:endParaRPr lang="ru-RU" sz="1000" b="1" dirty="0"/>
        </a:p>
      </dgm:t>
    </dgm:pt>
    <dgm:pt modelId="{B1F08AF4-3BB1-4BA7-8BF2-94AFFEC1ECE7}" type="parTrans" cxnId="{21123637-D869-4EA5-AD29-AED2C5C29A74}">
      <dgm:prSet/>
      <dgm:spPr/>
      <dgm:t>
        <a:bodyPr/>
        <a:lstStyle/>
        <a:p>
          <a:endParaRPr lang="ru-RU"/>
        </a:p>
      </dgm:t>
    </dgm:pt>
    <dgm:pt modelId="{C2687301-6964-4D2C-9DD4-DAB5C86B1EC1}" type="sibTrans" cxnId="{21123637-D869-4EA5-AD29-AED2C5C29A74}">
      <dgm:prSet/>
      <dgm:spPr/>
      <dgm:t>
        <a:bodyPr/>
        <a:lstStyle/>
        <a:p>
          <a:endParaRPr lang="ru-RU"/>
        </a:p>
      </dgm:t>
    </dgm:pt>
    <dgm:pt modelId="{A9700F12-85EC-40AE-93DA-565C878F7C5C}">
      <dgm:prSet custT="1"/>
      <dgm:spPr>
        <a:gradFill rotWithShape="0"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16200000" scaled="0"/>
        </a:gradFill>
      </dgm:spPr>
      <dgm:t>
        <a:bodyPr vert="vert270"/>
        <a:lstStyle/>
        <a:p>
          <a:r>
            <a:rPr lang="ru-RU" sz="1000" b="1" dirty="0" smtClean="0"/>
            <a:t>Внесение главой МО </a:t>
          </a:r>
          <a:r>
            <a:rPr lang="ru-RU" sz="1000" b="1" dirty="0" err="1" smtClean="0"/>
            <a:t>Щербиновский</a:t>
          </a:r>
          <a:r>
            <a:rPr lang="ru-RU" sz="1000" b="1" dirty="0" smtClean="0"/>
            <a:t> район решения об исполнении  </a:t>
          </a:r>
          <a:r>
            <a:rPr lang="ru-RU" sz="1000" b="1" dirty="0" err="1" smtClean="0"/>
            <a:t>бюдже-та</a:t>
          </a:r>
          <a:r>
            <a:rPr lang="ru-RU" sz="1000" b="1" dirty="0" smtClean="0"/>
            <a:t> в Совет МО ЩР</a:t>
          </a:r>
          <a:endParaRPr lang="ru-RU" sz="1000" b="1" dirty="0"/>
        </a:p>
      </dgm:t>
    </dgm:pt>
    <dgm:pt modelId="{A48A7F73-4F15-468B-910F-B12A7E813753}" type="parTrans" cxnId="{15E04957-68C5-404E-AC7C-69239778CA17}">
      <dgm:prSet/>
      <dgm:spPr/>
      <dgm:t>
        <a:bodyPr/>
        <a:lstStyle/>
        <a:p>
          <a:endParaRPr lang="ru-RU"/>
        </a:p>
      </dgm:t>
    </dgm:pt>
    <dgm:pt modelId="{4A0B4259-3B9D-4BB9-9B75-BFAB517F9D70}" type="sibTrans" cxnId="{15E04957-68C5-404E-AC7C-69239778CA17}">
      <dgm:prSet/>
      <dgm:spPr/>
      <dgm:t>
        <a:bodyPr/>
        <a:lstStyle/>
        <a:p>
          <a:endParaRPr lang="ru-RU"/>
        </a:p>
      </dgm:t>
    </dgm:pt>
    <dgm:pt modelId="{F303BC17-E4C6-4D67-A2E2-40C312C1C9DA}">
      <dgm:prSet custT="1"/>
      <dgm:spPr>
        <a:gradFill rotWithShape="0"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16200000" scaled="0"/>
        </a:gradFill>
      </dgm:spPr>
      <dgm:t>
        <a:bodyPr vert="vert270"/>
        <a:lstStyle/>
        <a:p>
          <a:r>
            <a:rPr lang="ru-RU" sz="1100" b="1" dirty="0" smtClean="0"/>
            <a:t>Проведение публичных слушаний по отчету об исполнении бюджета МО ЩР </a:t>
          </a:r>
          <a:endParaRPr lang="ru-RU" sz="1100" b="1" dirty="0"/>
        </a:p>
      </dgm:t>
    </dgm:pt>
    <dgm:pt modelId="{71FAF6E7-8D4B-41E6-92ED-36E412426CCF}" type="parTrans" cxnId="{81207B17-8171-458F-A5F2-470BB88A3D55}">
      <dgm:prSet/>
      <dgm:spPr/>
      <dgm:t>
        <a:bodyPr/>
        <a:lstStyle/>
        <a:p>
          <a:endParaRPr lang="ru-RU"/>
        </a:p>
      </dgm:t>
    </dgm:pt>
    <dgm:pt modelId="{58A6E277-0BF8-4806-81FC-993F802EEF48}" type="sibTrans" cxnId="{81207B17-8171-458F-A5F2-470BB88A3D55}">
      <dgm:prSet/>
      <dgm:spPr/>
      <dgm:t>
        <a:bodyPr/>
        <a:lstStyle/>
        <a:p>
          <a:endParaRPr lang="ru-RU"/>
        </a:p>
      </dgm:t>
    </dgm:pt>
    <dgm:pt modelId="{B949C410-8669-4F1E-91B4-C3DECF716520}">
      <dgm:prSet custT="1"/>
      <dgm:spPr>
        <a:gradFill rotWithShape="0"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16200000" scaled="0"/>
        </a:gradFill>
      </dgm:spPr>
      <dgm:t>
        <a:bodyPr vert="vert270"/>
        <a:lstStyle/>
        <a:p>
          <a:r>
            <a:rPr lang="ru-RU" sz="1200" b="1" dirty="0" smtClean="0"/>
            <a:t>Рассмотрение и принятие решения  об исполнении бюджета МО ЩР Советом МО ЩР</a:t>
          </a:r>
          <a:endParaRPr lang="ru-RU" sz="1200" b="1" dirty="0"/>
        </a:p>
      </dgm:t>
    </dgm:pt>
    <dgm:pt modelId="{6F6FECB6-CFAB-43AE-93B4-730138CEA55E}" type="parTrans" cxnId="{DC4F73DF-FF18-437D-B583-D63158F59A93}">
      <dgm:prSet/>
      <dgm:spPr/>
      <dgm:t>
        <a:bodyPr/>
        <a:lstStyle/>
        <a:p>
          <a:endParaRPr lang="ru-RU"/>
        </a:p>
      </dgm:t>
    </dgm:pt>
    <dgm:pt modelId="{6486A221-8388-435F-92BB-C01F54BECB2E}" type="sibTrans" cxnId="{DC4F73DF-FF18-437D-B583-D63158F59A93}">
      <dgm:prSet/>
      <dgm:spPr/>
      <dgm:t>
        <a:bodyPr/>
        <a:lstStyle/>
        <a:p>
          <a:endParaRPr lang="ru-RU"/>
        </a:p>
      </dgm:t>
    </dgm:pt>
    <dgm:pt modelId="{ECE9199B-E9BC-461A-8E61-EC2E2DA2B2A6}" type="pres">
      <dgm:prSet presAssocID="{EF78CE74-69C5-45E2-A81B-0F30F01BC186}" presName="Name0" presStyleCnt="0">
        <dgm:presLayoutVars>
          <dgm:dir/>
          <dgm:resizeHandles val="exact"/>
        </dgm:presLayoutVars>
      </dgm:prSet>
      <dgm:spPr/>
    </dgm:pt>
    <dgm:pt modelId="{3EB40C48-3596-4C03-B4B3-3928ABA86111}" type="pres">
      <dgm:prSet presAssocID="{8434C368-323D-40AE-8D2E-57188FE8941E}" presName="node" presStyleLbl="node1" presStyleIdx="0" presStyleCnt="6" custScaleY="304618" custLinFactNeighborX="-2297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7290768-FA3E-4EA7-8078-9F45111A4539}" type="pres">
      <dgm:prSet presAssocID="{642EFD2C-6413-4D91-A2A9-89D1A96A2572}" presName="sibTrans" presStyleLbl="sibTrans2D1" presStyleIdx="0" presStyleCnt="5"/>
      <dgm:spPr/>
      <dgm:t>
        <a:bodyPr/>
        <a:lstStyle/>
        <a:p>
          <a:endParaRPr lang="ru-RU"/>
        </a:p>
      </dgm:t>
    </dgm:pt>
    <dgm:pt modelId="{5224A21C-6E56-4313-8000-6FDFFE631AA5}" type="pres">
      <dgm:prSet presAssocID="{642EFD2C-6413-4D91-A2A9-89D1A96A2572}" presName="connectorText" presStyleLbl="sibTrans2D1" presStyleIdx="0" presStyleCnt="5"/>
      <dgm:spPr/>
      <dgm:t>
        <a:bodyPr/>
        <a:lstStyle/>
        <a:p>
          <a:endParaRPr lang="ru-RU"/>
        </a:p>
      </dgm:t>
    </dgm:pt>
    <dgm:pt modelId="{679BC058-06FF-4AAD-BFAD-BBEC8487BF2D}" type="pres">
      <dgm:prSet presAssocID="{ED4474E2-DABE-4C31-96B7-915F7A943A2D}" presName="node" presStyleLbl="node1" presStyleIdx="1" presStyleCnt="6" custScaleY="304618" custLinFactNeighborX="3545" custLinFactNeighborY="-716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D169B47-1E5D-4E70-B562-30A0AC8D2D07}" type="pres">
      <dgm:prSet presAssocID="{867E6820-CD3C-46A0-BE16-3E79FA417CAA}" presName="sibTrans" presStyleLbl="sibTrans2D1" presStyleIdx="1" presStyleCnt="5"/>
      <dgm:spPr/>
      <dgm:t>
        <a:bodyPr/>
        <a:lstStyle/>
        <a:p>
          <a:endParaRPr lang="ru-RU"/>
        </a:p>
      </dgm:t>
    </dgm:pt>
    <dgm:pt modelId="{C5F6483E-29B8-4CD6-A518-5424D4A42A40}" type="pres">
      <dgm:prSet presAssocID="{867E6820-CD3C-46A0-BE16-3E79FA417CAA}" presName="connectorText" presStyleLbl="sibTrans2D1" presStyleIdx="1" presStyleCnt="5"/>
      <dgm:spPr/>
      <dgm:t>
        <a:bodyPr/>
        <a:lstStyle/>
        <a:p>
          <a:endParaRPr lang="ru-RU"/>
        </a:p>
      </dgm:t>
    </dgm:pt>
    <dgm:pt modelId="{000577DF-93B9-4105-BFB9-3527CE4DA65F}" type="pres">
      <dgm:prSet presAssocID="{ADD0F771-8080-4DD6-A58C-C75F42AB35DD}" presName="node" presStyleLbl="node1" presStyleIdx="2" presStyleCnt="6" custScaleY="304618" custLinFactNeighborX="3545" custLinFactNeighborY="-716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BF569BE-F740-4EEF-97F3-A9D272E005AC}" type="pres">
      <dgm:prSet presAssocID="{C2687301-6964-4D2C-9DD4-DAB5C86B1EC1}" presName="sibTrans" presStyleLbl="sibTrans2D1" presStyleIdx="2" presStyleCnt="5"/>
      <dgm:spPr/>
      <dgm:t>
        <a:bodyPr/>
        <a:lstStyle/>
        <a:p>
          <a:endParaRPr lang="ru-RU"/>
        </a:p>
      </dgm:t>
    </dgm:pt>
    <dgm:pt modelId="{9238340B-3915-481B-965D-021C18A64022}" type="pres">
      <dgm:prSet presAssocID="{C2687301-6964-4D2C-9DD4-DAB5C86B1EC1}" presName="connectorText" presStyleLbl="sibTrans2D1" presStyleIdx="2" presStyleCnt="5"/>
      <dgm:spPr/>
      <dgm:t>
        <a:bodyPr/>
        <a:lstStyle/>
        <a:p>
          <a:endParaRPr lang="ru-RU"/>
        </a:p>
      </dgm:t>
    </dgm:pt>
    <dgm:pt modelId="{EC400C97-B790-4752-B465-78DB4D002557}" type="pres">
      <dgm:prSet presAssocID="{A9700F12-85EC-40AE-93DA-565C878F7C5C}" presName="node" presStyleLbl="node1" presStyleIdx="3" presStyleCnt="6" custScaleY="304618" custLinFactNeighborX="6235" custLinFactNeighborY="-1603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6B7CF69-1E6F-4C16-9623-EE3B23C42761}" type="pres">
      <dgm:prSet presAssocID="{4A0B4259-3B9D-4BB9-9B75-BFAB517F9D70}" presName="sibTrans" presStyleLbl="sibTrans2D1" presStyleIdx="3" presStyleCnt="5"/>
      <dgm:spPr/>
      <dgm:t>
        <a:bodyPr/>
        <a:lstStyle/>
        <a:p>
          <a:endParaRPr lang="ru-RU"/>
        </a:p>
      </dgm:t>
    </dgm:pt>
    <dgm:pt modelId="{A87AF9CC-4276-438F-8B9C-EEAAB9BB8D27}" type="pres">
      <dgm:prSet presAssocID="{4A0B4259-3B9D-4BB9-9B75-BFAB517F9D70}" presName="connectorText" presStyleLbl="sibTrans2D1" presStyleIdx="3" presStyleCnt="5"/>
      <dgm:spPr/>
      <dgm:t>
        <a:bodyPr/>
        <a:lstStyle/>
        <a:p>
          <a:endParaRPr lang="ru-RU"/>
        </a:p>
      </dgm:t>
    </dgm:pt>
    <dgm:pt modelId="{46397D70-6F00-4889-9BB1-6CA86DA856EB}" type="pres">
      <dgm:prSet presAssocID="{F303BC17-E4C6-4D67-A2E2-40C312C1C9DA}" presName="node" presStyleLbl="node1" presStyleIdx="4" presStyleCnt="6" custScaleY="304618" custLinFactNeighborX="3545" custLinFactNeighborY="-716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AA3A1B7-E1C6-4B73-BFAD-04E8A7056C29}" type="pres">
      <dgm:prSet presAssocID="{58A6E277-0BF8-4806-81FC-993F802EEF48}" presName="sibTrans" presStyleLbl="sibTrans2D1" presStyleIdx="4" presStyleCnt="5"/>
      <dgm:spPr/>
      <dgm:t>
        <a:bodyPr/>
        <a:lstStyle/>
        <a:p>
          <a:endParaRPr lang="ru-RU"/>
        </a:p>
      </dgm:t>
    </dgm:pt>
    <dgm:pt modelId="{2A913ABB-050B-4F40-BC59-1F9E41D6EE28}" type="pres">
      <dgm:prSet presAssocID="{58A6E277-0BF8-4806-81FC-993F802EEF48}" presName="connectorText" presStyleLbl="sibTrans2D1" presStyleIdx="4" presStyleCnt="5"/>
      <dgm:spPr/>
      <dgm:t>
        <a:bodyPr/>
        <a:lstStyle/>
        <a:p>
          <a:endParaRPr lang="ru-RU"/>
        </a:p>
      </dgm:t>
    </dgm:pt>
    <dgm:pt modelId="{2920A985-7DA8-4E34-A84F-1467B039E08A}" type="pres">
      <dgm:prSet presAssocID="{B949C410-8669-4F1E-91B4-C3DECF716520}" presName="node" presStyleLbl="node1" presStyleIdx="5" presStyleCnt="6" custScaleY="304618" custLinFactNeighborX="4496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15FDE9F-3D34-406B-8F6A-DC8CC539DE26}" srcId="{EF78CE74-69C5-45E2-A81B-0F30F01BC186}" destId="{8434C368-323D-40AE-8D2E-57188FE8941E}" srcOrd="0" destOrd="0" parTransId="{77124CB9-B430-41C2-9E0D-B1C00E1CBF93}" sibTransId="{642EFD2C-6413-4D91-A2A9-89D1A96A2572}"/>
    <dgm:cxn modelId="{15E04957-68C5-404E-AC7C-69239778CA17}" srcId="{EF78CE74-69C5-45E2-A81B-0F30F01BC186}" destId="{A9700F12-85EC-40AE-93DA-565C878F7C5C}" srcOrd="3" destOrd="0" parTransId="{A48A7F73-4F15-468B-910F-B12A7E813753}" sibTransId="{4A0B4259-3B9D-4BB9-9B75-BFAB517F9D70}"/>
    <dgm:cxn modelId="{21123637-D869-4EA5-AD29-AED2C5C29A74}" srcId="{EF78CE74-69C5-45E2-A81B-0F30F01BC186}" destId="{ADD0F771-8080-4DD6-A58C-C75F42AB35DD}" srcOrd="2" destOrd="0" parTransId="{B1F08AF4-3BB1-4BA7-8BF2-94AFFEC1ECE7}" sibTransId="{C2687301-6964-4D2C-9DD4-DAB5C86B1EC1}"/>
    <dgm:cxn modelId="{DBE0CE93-B871-47C0-81EA-8CA65A082663}" type="presOf" srcId="{642EFD2C-6413-4D91-A2A9-89D1A96A2572}" destId="{5224A21C-6E56-4313-8000-6FDFFE631AA5}" srcOrd="1" destOrd="0" presId="urn:microsoft.com/office/officeart/2005/8/layout/process1"/>
    <dgm:cxn modelId="{B070E9B9-1A44-4716-8CDA-A7A2F899DC36}" type="presOf" srcId="{ADD0F771-8080-4DD6-A58C-C75F42AB35DD}" destId="{000577DF-93B9-4105-BFB9-3527CE4DA65F}" srcOrd="0" destOrd="0" presId="urn:microsoft.com/office/officeart/2005/8/layout/process1"/>
    <dgm:cxn modelId="{1192E495-5B49-434D-80E1-CDB2201C5BA6}" type="presOf" srcId="{4A0B4259-3B9D-4BB9-9B75-BFAB517F9D70}" destId="{86B7CF69-1E6F-4C16-9623-EE3B23C42761}" srcOrd="0" destOrd="0" presId="urn:microsoft.com/office/officeart/2005/8/layout/process1"/>
    <dgm:cxn modelId="{198F7808-45FC-468D-AFD8-068502FF6F03}" type="presOf" srcId="{58A6E277-0BF8-4806-81FC-993F802EEF48}" destId="{1AA3A1B7-E1C6-4B73-BFAD-04E8A7056C29}" srcOrd="0" destOrd="0" presId="urn:microsoft.com/office/officeart/2005/8/layout/process1"/>
    <dgm:cxn modelId="{A652576B-0BA9-45C8-84B8-5C92C58DABE5}" type="presOf" srcId="{EF78CE74-69C5-45E2-A81B-0F30F01BC186}" destId="{ECE9199B-E9BC-461A-8E61-EC2E2DA2B2A6}" srcOrd="0" destOrd="0" presId="urn:microsoft.com/office/officeart/2005/8/layout/process1"/>
    <dgm:cxn modelId="{912F594A-5821-42FC-AE65-F9C54F71846F}" type="presOf" srcId="{4A0B4259-3B9D-4BB9-9B75-BFAB517F9D70}" destId="{A87AF9CC-4276-438F-8B9C-EEAAB9BB8D27}" srcOrd="1" destOrd="0" presId="urn:microsoft.com/office/officeart/2005/8/layout/process1"/>
    <dgm:cxn modelId="{4A8FAB18-1332-462F-B4BE-DB001ABBF195}" type="presOf" srcId="{A9700F12-85EC-40AE-93DA-565C878F7C5C}" destId="{EC400C97-B790-4752-B465-78DB4D002557}" srcOrd="0" destOrd="0" presId="urn:microsoft.com/office/officeart/2005/8/layout/process1"/>
    <dgm:cxn modelId="{04653B54-83FC-4B38-B9A1-FD39D1EC48A1}" type="presOf" srcId="{F303BC17-E4C6-4D67-A2E2-40C312C1C9DA}" destId="{46397D70-6F00-4889-9BB1-6CA86DA856EB}" srcOrd="0" destOrd="0" presId="urn:microsoft.com/office/officeart/2005/8/layout/process1"/>
    <dgm:cxn modelId="{643150A1-E2CC-40FF-A7DC-7D986BE39B7D}" type="presOf" srcId="{C2687301-6964-4D2C-9DD4-DAB5C86B1EC1}" destId="{EBF569BE-F740-4EEF-97F3-A9D272E005AC}" srcOrd="0" destOrd="0" presId="urn:microsoft.com/office/officeart/2005/8/layout/process1"/>
    <dgm:cxn modelId="{0F05C532-C30A-4087-BC68-8F35DF510D16}" srcId="{EF78CE74-69C5-45E2-A81B-0F30F01BC186}" destId="{ED4474E2-DABE-4C31-96B7-915F7A943A2D}" srcOrd="1" destOrd="0" parTransId="{C54EF909-56BA-49B5-83DA-1645ECE83CA7}" sibTransId="{867E6820-CD3C-46A0-BE16-3E79FA417CAA}"/>
    <dgm:cxn modelId="{18D06617-E769-4A03-9D75-F981D93C86A9}" type="presOf" srcId="{ED4474E2-DABE-4C31-96B7-915F7A943A2D}" destId="{679BC058-06FF-4AAD-BFAD-BBEC8487BF2D}" srcOrd="0" destOrd="0" presId="urn:microsoft.com/office/officeart/2005/8/layout/process1"/>
    <dgm:cxn modelId="{81207B17-8171-458F-A5F2-470BB88A3D55}" srcId="{EF78CE74-69C5-45E2-A81B-0F30F01BC186}" destId="{F303BC17-E4C6-4D67-A2E2-40C312C1C9DA}" srcOrd="4" destOrd="0" parTransId="{71FAF6E7-8D4B-41E6-92ED-36E412426CCF}" sibTransId="{58A6E277-0BF8-4806-81FC-993F802EEF48}"/>
    <dgm:cxn modelId="{6093C696-8178-418E-B6E5-603908A43587}" type="presOf" srcId="{867E6820-CD3C-46A0-BE16-3E79FA417CAA}" destId="{0D169B47-1E5D-4E70-B562-30A0AC8D2D07}" srcOrd="0" destOrd="0" presId="urn:microsoft.com/office/officeart/2005/8/layout/process1"/>
    <dgm:cxn modelId="{379F4F0C-0630-421A-BC95-D4D0644802FB}" type="presOf" srcId="{C2687301-6964-4D2C-9DD4-DAB5C86B1EC1}" destId="{9238340B-3915-481B-965D-021C18A64022}" srcOrd="1" destOrd="0" presId="urn:microsoft.com/office/officeart/2005/8/layout/process1"/>
    <dgm:cxn modelId="{154F9A4A-E6AD-4170-B79A-C37020B224E7}" type="presOf" srcId="{642EFD2C-6413-4D91-A2A9-89D1A96A2572}" destId="{87290768-FA3E-4EA7-8078-9F45111A4539}" srcOrd="0" destOrd="0" presId="urn:microsoft.com/office/officeart/2005/8/layout/process1"/>
    <dgm:cxn modelId="{3E48A6B7-66AA-41E9-892C-3B61BA5A66A5}" type="presOf" srcId="{867E6820-CD3C-46A0-BE16-3E79FA417CAA}" destId="{C5F6483E-29B8-4CD6-A518-5424D4A42A40}" srcOrd="1" destOrd="0" presId="urn:microsoft.com/office/officeart/2005/8/layout/process1"/>
    <dgm:cxn modelId="{C07AA6EA-A2AC-4BC0-B44D-569873C6F8FC}" type="presOf" srcId="{8434C368-323D-40AE-8D2E-57188FE8941E}" destId="{3EB40C48-3596-4C03-B4B3-3928ABA86111}" srcOrd="0" destOrd="0" presId="urn:microsoft.com/office/officeart/2005/8/layout/process1"/>
    <dgm:cxn modelId="{DC4F73DF-FF18-437D-B583-D63158F59A93}" srcId="{EF78CE74-69C5-45E2-A81B-0F30F01BC186}" destId="{B949C410-8669-4F1E-91B4-C3DECF716520}" srcOrd="5" destOrd="0" parTransId="{6F6FECB6-CFAB-43AE-93B4-730138CEA55E}" sibTransId="{6486A221-8388-435F-92BB-C01F54BECB2E}"/>
    <dgm:cxn modelId="{81FACE57-9717-4709-8DD5-421A85981020}" type="presOf" srcId="{58A6E277-0BF8-4806-81FC-993F802EEF48}" destId="{2A913ABB-050B-4F40-BC59-1F9E41D6EE28}" srcOrd="1" destOrd="0" presId="urn:microsoft.com/office/officeart/2005/8/layout/process1"/>
    <dgm:cxn modelId="{9DABE6E2-291F-4638-89E4-034C55C1AC5B}" type="presOf" srcId="{B949C410-8669-4F1E-91B4-C3DECF716520}" destId="{2920A985-7DA8-4E34-A84F-1467B039E08A}" srcOrd="0" destOrd="0" presId="urn:microsoft.com/office/officeart/2005/8/layout/process1"/>
    <dgm:cxn modelId="{CD7BBC5D-8E7A-4C06-B722-3415C46B8238}" type="presParOf" srcId="{ECE9199B-E9BC-461A-8E61-EC2E2DA2B2A6}" destId="{3EB40C48-3596-4C03-B4B3-3928ABA86111}" srcOrd="0" destOrd="0" presId="urn:microsoft.com/office/officeart/2005/8/layout/process1"/>
    <dgm:cxn modelId="{6AC447A2-27B3-4CB2-8FCA-F4864B5ADCBA}" type="presParOf" srcId="{ECE9199B-E9BC-461A-8E61-EC2E2DA2B2A6}" destId="{87290768-FA3E-4EA7-8078-9F45111A4539}" srcOrd="1" destOrd="0" presId="urn:microsoft.com/office/officeart/2005/8/layout/process1"/>
    <dgm:cxn modelId="{A1800377-651A-48AA-8660-4CEB540ED457}" type="presParOf" srcId="{87290768-FA3E-4EA7-8078-9F45111A4539}" destId="{5224A21C-6E56-4313-8000-6FDFFE631AA5}" srcOrd="0" destOrd="0" presId="urn:microsoft.com/office/officeart/2005/8/layout/process1"/>
    <dgm:cxn modelId="{3ABDCE36-717D-4546-A309-DFCC1F94D0E1}" type="presParOf" srcId="{ECE9199B-E9BC-461A-8E61-EC2E2DA2B2A6}" destId="{679BC058-06FF-4AAD-BFAD-BBEC8487BF2D}" srcOrd="2" destOrd="0" presId="urn:microsoft.com/office/officeart/2005/8/layout/process1"/>
    <dgm:cxn modelId="{40898FBC-EF08-4478-924A-BEB97FD468BD}" type="presParOf" srcId="{ECE9199B-E9BC-461A-8E61-EC2E2DA2B2A6}" destId="{0D169B47-1E5D-4E70-B562-30A0AC8D2D07}" srcOrd="3" destOrd="0" presId="urn:microsoft.com/office/officeart/2005/8/layout/process1"/>
    <dgm:cxn modelId="{B0B47CB6-E124-4840-8DB3-27CB15DC062D}" type="presParOf" srcId="{0D169B47-1E5D-4E70-B562-30A0AC8D2D07}" destId="{C5F6483E-29B8-4CD6-A518-5424D4A42A40}" srcOrd="0" destOrd="0" presId="urn:microsoft.com/office/officeart/2005/8/layout/process1"/>
    <dgm:cxn modelId="{AE5EA7C3-71BA-4CEA-B2AC-CE49FE032FEC}" type="presParOf" srcId="{ECE9199B-E9BC-461A-8E61-EC2E2DA2B2A6}" destId="{000577DF-93B9-4105-BFB9-3527CE4DA65F}" srcOrd="4" destOrd="0" presId="urn:microsoft.com/office/officeart/2005/8/layout/process1"/>
    <dgm:cxn modelId="{53E241C4-0608-425A-BD79-C1098E361FE2}" type="presParOf" srcId="{ECE9199B-E9BC-461A-8E61-EC2E2DA2B2A6}" destId="{EBF569BE-F740-4EEF-97F3-A9D272E005AC}" srcOrd="5" destOrd="0" presId="urn:microsoft.com/office/officeart/2005/8/layout/process1"/>
    <dgm:cxn modelId="{19F89D80-4C6C-4336-A372-94F382AC7420}" type="presParOf" srcId="{EBF569BE-F740-4EEF-97F3-A9D272E005AC}" destId="{9238340B-3915-481B-965D-021C18A64022}" srcOrd="0" destOrd="0" presId="urn:microsoft.com/office/officeart/2005/8/layout/process1"/>
    <dgm:cxn modelId="{7D919F46-30F5-46C7-ADED-77601B6EFDA1}" type="presParOf" srcId="{ECE9199B-E9BC-461A-8E61-EC2E2DA2B2A6}" destId="{EC400C97-B790-4752-B465-78DB4D002557}" srcOrd="6" destOrd="0" presId="urn:microsoft.com/office/officeart/2005/8/layout/process1"/>
    <dgm:cxn modelId="{E2DC97C3-47B1-4D58-8C1C-C74969223FED}" type="presParOf" srcId="{ECE9199B-E9BC-461A-8E61-EC2E2DA2B2A6}" destId="{86B7CF69-1E6F-4C16-9623-EE3B23C42761}" srcOrd="7" destOrd="0" presId="urn:microsoft.com/office/officeart/2005/8/layout/process1"/>
    <dgm:cxn modelId="{19C84035-F70C-4426-8864-CCFBDE10ACA3}" type="presParOf" srcId="{86B7CF69-1E6F-4C16-9623-EE3B23C42761}" destId="{A87AF9CC-4276-438F-8B9C-EEAAB9BB8D27}" srcOrd="0" destOrd="0" presId="urn:microsoft.com/office/officeart/2005/8/layout/process1"/>
    <dgm:cxn modelId="{5DDBFDAE-163B-44E6-B149-C36A6EE3C2CD}" type="presParOf" srcId="{ECE9199B-E9BC-461A-8E61-EC2E2DA2B2A6}" destId="{46397D70-6F00-4889-9BB1-6CA86DA856EB}" srcOrd="8" destOrd="0" presId="urn:microsoft.com/office/officeart/2005/8/layout/process1"/>
    <dgm:cxn modelId="{9EDEDA67-FC47-4C43-BDFE-A7D691536A2F}" type="presParOf" srcId="{ECE9199B-E9BC-461A-8E61-EC2E2DA2B2A6}" destId="{1AA3A1B7-E1C6-4B73-BFAD-04E8A7056C29}" srcOrd="9" destOrd="0" presId="urn:microsoft.com/office/officeart/2005/8/layout/process1"/>
    <dgm:cxn modelId="{E47728D1-EA56-4EF6-8066-3CA387EA3814}" type="presParOf" srcId="{1AA3A1B7-E1C6-4B73-BFAD-04E8A7056C29}" destId="{2A913ABB-050B-4F40-BC59-1F9E41D6EE28}" srcOrd="0" destOrd="0" presId="urn:microsoft.com/office/officeart/2005/8/layout/process1"/>
    <dgm:cxn modelId="{575412CE-7ECB-4F12-AE73-024E3E05B49A}" type="presParOf" srcId="{ECE9199B-E9BC-461A-8E61-EC2E2DA2B2A6}" destId="{2920A985-7DA8-4E34-A84F-1467B039E08A}" srcOrd="10" destOrd="0" presId="urn:microsoft.com/office/officeart/2005/8/layout/process1"/>
  </dgm:cxnLst>
  <dgm:bg>
    <a:noFill/>
  </dgm:bg>
  <dgm:whole/>
  <dgm:extLst>
    <a:ext uri="http://schemas.microsoft.com/office/drawing/2008/diagram">
      <dsp:dataModelExt xmlns:dsp="http://schemas.microsoft.com/office/drawing/2008/diagram" relId="rId1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F117571-8296-4F8C-8A69-748F4B360DF1}">
      <dsp:nvSpPr>
        <dsp:cNvPr id="0" name=""/>
        <dsp:cNvSpPr/>
      </dsp:nvSpPr>
      <dsp:spPr>
        <a:xfrm>
          <a:off x="2267" y="223"/>
          <a:ext cx="6139132" cy="1027270"/>
        </a:xfrm>
        <a:prstGeom prst="roundRect">
          <a:avLst>
            <a:gd name="adj" fmla="val 10000"/>
          </a:avLst>
        </a:prstGeom>
        <a:gradFill rotWithShape="0"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b="1" kern="1200" cap="none" spc="0" dirty="0" smtClean="0">
              <a:ln w="18000">
                <a:noFill/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rPr>
            <a:t>СУЩНОСТЬ БЮДЖЕТА</a:t>
          </a:r>
          <a:r>
            <a:rPr lang="ru-RU" sz="1500" kern="1200" dirty="0" smtClean="0"/>
            <a:t/>
          </a:r>
          <a:br>
            <a:rPr lang="ru-RU" sz="1500" kern="1200" dirty="0" smtClean="0"/>
          </a:br>
          <a:r>
            <a:rPr lang="ru-RU" sz="1500" kern="1200" dirty="0" smtClean="0"/>
            <a:t>форма образования и расходования  денежных средств, </a:t>
          </a:r>
          <a:br>
            <a:rPr lang="ru-RU" sz="1500" kern="1200" dirty="0" smtClean="0"/>
          </a:br>
          <a:r>
            <a:rPr lang="ru-RU" sz="1500" kern="1200" dirty="0" smtClean="0"/>
            <a:t>предназначенная для финансового обеспечения  задач и функций</a:t>
          </a:r>
          <a:br>
            <a:rPr lang="ru-RU" sz="1500" kern="1200" dirty="0" smtClean="0"/>
          </a:br>
          <a:r>
            <a:rPr lang="ru-RU" sz="1500" kern="1200" dirty="0" smtClean="0"/>
            <a:t> органов местного самоуправления</a:t>
          </a:r>
          <a:endParaRPr lang="ru-RU" sz="1500" kern="1200" dirty="0"/>
        </a:p>
      </dsp:txBody>
      <dsp:txXfrm>
        <a:off x="32355" y="30311"/>
        <a:ext cx="6078956" cy="967094"/>
      </dsp:txXfrm>
    </dsp:sp>
    <dsp:sp modelId="{661F05CC-9865-4F58-9B6C-632099E1DEEF}">
      <dsp:nvSpPr>
        <dsp:cNvPr id="0" name=""/>
        <dsp:cNvSpPr/>
      </dsp:nvSpPr>
      <dsp:spPr>
        <a:xfrm>
          <a:off x="0" y="1178506"/>
          <a:ext cx="2945840" cy="1027270"/>
        </a:xfrm>
        <a:prstGeom prst="roundRect">
          <a:avLst>
            <a:gd name="adj" fmla="val 10000"/>
          </a:avLst>
        </a:prstGeom>
        <a:gradFill rotWithShape="0"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t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cap="none" spc="0" dirty="0" smtClean="0">
              <a:ln w="18000">
                <a:noFill/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rPr>
            <a:t>ДОХОДЫ</a:t>
          </a:r>
          <a:r>
            <a:rPr lang="ru-RU" sz="1200" b="1" kern="1200" cap="none" spc="0" dirty="0" smtClean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rPr>
            <a:t>:</a:t>
          </a:r>
          <a:r>
            <a:rPr lang="ru-RU" sz="1200" kern="1200" dirty="0" smtClean="0"/>
            <a:t/>
          </a:r>
          <a:br>
            <a:rPr lang="ru-RU" sz="1200" kern="1200" dirty="0" smtClean="0"/>
          </a:br>
          <a:r>
            <a:rPr lang="ru-RU" sz="1200" kern="1200" dirty="0" smtClean="0"/>
            <a:t>поступающие в бюджет денежные средства (налоги юридических и физических лиц, штрафы, платежи и сборы, финансовая помощь)</a:t>
          </a:r>
          <a:endParaRPr lang="ru-RU" sz="1200" kern="1200" dirty="0"/>
        </a:p>
      </dsp:txBody>
      <dsp:txXfrm>
        <a:off x="30088" y="1208594"/>
        <a:ext cx="2885664" cy="967094"/>
      </dsp:txXfrm>
    </dsp:sp>
    <dsp:sp modelId="{D9A9D40D-EAD3-4DE5-A6DD-11DC61F1CC73}">
      <dsp:nvSpPr>
        <dsp:cNvPr id="0" name=""/>
        <dsp:cNvSpPr/>
      </dsp:nvSpPr>
      <dsp:spPr>
        <a:xfrm>
          <a:off x="3195559" y="1187084"/>
          <a:ext cx="2945840" cy="1027270"/>
        </a:xfrm>
        <a:prstGeom prst="roundRect">
          <a:avLst>
            <a:gd name="adj" fmla="val 10000"/>
          </a:avLst>
        </a:prstGeom>
        <a:gradFill rotWithShape="0"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t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cap="none" spc="0" dirty="0" smtClean="0">
              <a:ln w="18000">
                <a:noFill/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rPr>
            <a:t>РАСХОДЫ</a:t>
          </a:r>
          <a:r>
            <a:rPr lang="ru-RU" sz="1200" b="1" kern="1200" cap="none" spc="0" dirty="0" smtClean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rPr>
            <a:t>:</a:t>
          </a:r>
          <a:r>
            <a:rPr lang="ru-RU" sz="1200" kern="1200" dirty="0" smtClean="0"/>
            <a:t/>
          </a:r>
          <a:br>
            <a:rPr lang="ru-RU" sz="1200" kern="1200" dirty="0" smtClean="0"/>
          </a:br>
          <a:r>
            <a:rPr lang="ru-RU" sz="1200" kern="1200" dirty="0" smtClean="0"/>
            <a:t>выплачиваемые из бюджета денежные средства</a:t>
          </a:r>
          <a:br>
            <a:rPr lang="ru-RU" sz="1200" kern="1200" dirty="0" smtClean="0"/>
          </a:br>
          <a:r>
            <a:rPr lang="ru-RU" sz="1200" kern="1200" dirty="0" smtClean="0"/>
            <a:t>(содержание муниципальных учреждений)</a:t>
          </a:r>
          <a:endParaRPr lang="ru-RU" sz="1200" kern="1200" dirty="0"/>
        </a:p>
      </dsp:txBody>
      <dsp:txXfrm>
        <a:off x="3225647" y="1217172"/>
        <a:ext cx="2885664" cy="967094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7AA6931-EC5E-4A0B-8610-BDA310943578}">
      <dsp:nvSpPr>
        <dsp:cNvPr id="0" name=""/>
        <dsp:cNvSpPr/>
      </dsp:nvSpPr>
      <dsp:spPr>
        <a:xfrm>
          <a:off x="0" y="0"/>
          <a:ext cx="6215045" cy="503443"/>
        </a:xfrm>
        <a:prstGeom prst="roundRect">
          <a:avLst>
            <a:gd name="adj" fmla="val 10000"/>
          </a:avLst>
        </a:prstGeom>
        <a:gradFill rotWithShape="0"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16200000" scaled="0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8580" tIns="68580" rIns="68580" bIns="68580" numCol="1" spcCol="1270" anchor="ctr" anchorCtr="0">
          <a:noAutofit/>
          <a:scene3d>
            <a:camera prst="orthographicFront"/>
            <a:lightRig rig="soft" dir="tl">
              <a:rot lat="0" lon="0" rev="0"/>
            </a:lightRig>
          </a:scene3d>
          <a:sp3d contourW="25400" prstMaterial="matte">
            <a:bevelT w="25400" h="55880" prst="artDeco"/>
            <a:contourClr>
              <a:schemeClr val="accent2">
                <a:tint val="20000"/>
              </a:schemeClr>
            </a:contourClr>
          </a:sp3d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cap="none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rPr>
            <a:t>Основные принципы организации бюджетной системы</a:t>
          </a:r>
          <a:endParaRPr lang="ru-RU" sz="1800" b="1" kern="1200" cap="none" spc="50" dirty="0">
            <a:ln w="11430"/>
            <a:gradFill>
              <a:gsLst>
                <a:gs pos="25000">
                  <a:schemeClr val="accent2">
                    <a:satMod val="155000"/>
                  </a:schemeClr>
                </a:gs>
                <a:gs pos="100000">
                  <a:schemeClr val="accent2">
                    <a:shade val="45000"/>
                    <a:satMod val="165000"/>
                  </a:schemeClr>
                </a:gs>
              </a:gsLst>
              <a:lin ang="5400000"/>
            </a:gradFill>
            <a:effectLst>
              <a:outerShdw blurRad="76200" dist="50800" dir="5400000" algn="tl" rotWithShape="0">
                <a:srgbClr val="000000">
                  <a:alpha val="65000"/>
                </a:srgbClr>
              </a:outerShdw>
            </a:effectLst>
          </a:endParaRPr>
        </a:p>
      </dsp:txBody>
      <dsp:txXfrm>
        <a:off x="14745" y="14745"/>
        <a:ext cx="6185555" cy="473953"/>
      </dsp:txXfrm>
    </dsp:sp>
    <dsp:sp modelId="{4C261DD2-005A-47A7-866B-35C4CA15FB10}">
      <dsp:nvSpPr>
        <dsp:cNvPr id="0" name=""/>
        <dsp:cNvSpPr/>
      </dsp:nvSpPr>
      <dsp:spPr>
        <a:xfrm>
          <a:off x="0" y="642927"/>
          <a:ext cx="968075" cy="1605789"/>
        </a:xfrm>
        <a:prstGeom prst="roundRect">
          <a:avLst>
            <a:gd name="adj" fmla="val 10000"/>
          </a:avLst>
        </a:prstGeom>
        <a:gradFill rotWithShape="0"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16200000" scaled="0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5720" tIns="45720" rIns="45720" bIns="45720" numCol="1" spcCol="1270" anchor="t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/>
            <a:t>Принцип единства бюджетной системы</a:t>
          </a:r>
          <a:endParaRPr lang="ru-RU" sz="1200" b="1" kern="1200" dirty="0"/>
        </a:p>
      </dsp:txBody>
      <dsp:txXfrm>
        <a:off x="28354" y="671281"/>
        <a:ext cx="911367" cy="1549081"/>
      </dsp:txXfrm>
    </dsp:sp>
    <dsp:sp modelId="{4ED6E9ED-CBEC-4DF1-9858-EDF94203607E}">
      <dsp:nvSpPr>
        <dsp:cNvPr id="0" name=""/>
        <dsp:cNvSpPr/>
      </dsp:nvSpPr>
      <dsp:spPr>
        <a:xfrm>
          <a:off x="1044487" y="642927"/>
          <a:ext cx="968075" cy="1608602"/>
        </a:xfrm>
        <a:prstGeom prst="roundRect">
          <a:avLst>
            <a:gd name="adj" fmla="val 10000"/>
          </a:avLst>
        </a:prstGeom>
        <a:gradFill rotWithShape="0"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16200000" scaled="0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5720" tIns="45720" rIns="45720" bIns="45720" numCol="1" spcCol="1270" anchor="t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/>
            <a:t>Принцип разграничения доходов и расходов между уровнями бюджетной системы</a:t>
          </a:r>
          <a:endParaRPr lang="ru-RU" sz="1200" b="1" kern="1200" dirty="0"/>
        </a:p>
      </dsp:txBody>
      <dsp:txXfrm>
        <a:off x="1072841" y="671281"/>
        <a:ext cx="911367" cy="1551894"/>
      </dsp:txXfrm>
    </dsp:sp>
    <dsp:sp modelId="{BE211FE9-E9A6-43E4-8FDE-04120A67CD69}">
      <dsp:nvSpPr>
        <dsp:cNvPr id="0" name=""/>
        <dsp:cNvSpPr/>
      </dsp:nvSpPr>
      <dsp:spPr>
        <a:xfrm>
          <a:off x="2066765" y="634751"/>
          <a:ext cx="968075" cy="1646534"/>
        </a:xfrm>
        <a:prstGeom prst="roundRect">
          <a:avLst>
            <a:gd name="adj" fmla="val 10000"/>
          </a:avLst>
        </a:prstGeom>
        <a:gradFill rotWithShape="0"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16200000" scaled="0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5720" tIns="45720" rIns="45720" bIns="45720" numCol="1" spcCol="1270" anchor="t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/>
            <a:t>Принцип </a:t>
          </a:r>
          <a:r>
            <a:rPr lang="ru-RU" sz="1200" b="1" kern="1200" dirty="0" err="1" smtClean="0"/>
            <a:t>самосто</a:t>
          </a:r>
          <a:r>
            <a:rPr lang="ru-RU" sz="1200" b="1" kern="1200" dirty="0" smtClean="0"/>
            <a:t>- </a:t>
          </a:r>
          <a:r>
            <a:rPr lang="ru-RU" sz="1200" b="1" kern="1200" dirty="0" err="1" smtClean="0"/>
            <a:t>ятельности</a:t>
          </a:r>
          <a:r>
            <a:rPr lang="ru-RU" sz="1200" b="1" kern="1200" dirty="0" smtClean="0"/>
            <a:t> бюджета</a:t>
          </a:r>
          <a:endParaRPr lang="ru-RU" sz="1200" b="1" kern="1200" dirty="0"/>
        </a:p>
      </dsp:txBody>
      <dsp:txXfrm>
        <a:off x="2095119" y="663105"/>
        <a:ext cx="911367" cy="1589826"/>
      </dsp:txXfrm>
    </dsp:sp>
    <dsp:sp modelId="{95955CA0-1753-464F-AB05-05BA0F43ADA0}">
      <dsp:nvSpPr>
        <dsp:cNvPr id="0" name=""/>
        <dsp:cNvSpPr/>
      </dsp:nvSpPr>
      <dsp:spPr>
        <a:xfrm>
          <a:off x="3143274" y="642927"/>
          <a:ext cx="968075" cy="1646534"/>
        </a:xfrm>
        <a:prstGeom prst="roundRect">
          <a:avLst>
            <a:gd name="adj" fmla="val 10000"/>
          </a:avLst>
        </a:prstGeom>
        <a:gradFill rotWithShape="0"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16200000" scaled="0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5720" tIns="45720" rIns="45720" bIns="45720" numCol="1" spcCol="1270" anchor="t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/>
            <a:t>Принцип </a:t>
          </a:r>
          <a:r>
            <a:rPr lang="ru-RU" sz="1200" b="1" kern="1200" dirty="0" err="1" smtClean="0"/>
            <a:t>сбалансиро-ванности</a:t>
          </a:r>
          <a:r>
            <a:rPr lang="ru-RU" sz="1200" b="1" kern="1200" dirty="0" smtClean="0"/>
            <a:t> бюджета</a:t>
          </a:r>
          <a:endParaRPr lang="ru-RU" sz="1200" b="1" kern="1200" dirty="0"/>
        </a:p>
      </dsp:txBody>
      <dsp:txXfrm>
        <a:off x="3171628" y="671281"/>
        <a:ext cx="911367" cy="1589826"/>
      </dsp:txXfrm>
    </dsp:sp>
    <dsp:sp modelId="{C9B558B5-DCD5-4A8B-A46A-FADA94B8579B}">
      <dsp:nvSpPr>
        <dsp:cNvPr id="0" name=""/>
        <dsp:cNvSpPr/>
      </dsp:nvSpPr>
      <dsp:spPr>
        <a:xfrm>
          <a:off x="4192668" y="642927"/>
          <a:ext cx="968075" cy="1646534"/>
        </a:xfrm>
        <a:prstGeom prst="roundRect">
          <a:avLst>
            <a:gd name="adj" fmla="val 10000"/>
          </a:avLst>
        </a:prstGeom>
        <a:gradFill rotWithShape="0"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16200000" scaled="0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5720" tIns="45720" rIns="45720" bIns="45720" numCol="1" spcCol="1270" anchor="t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/>
            <a:t>Принцип </a:t>
          </a:r>
          <a:r>
            <a:rPr lang="ru-RU" sz="1200" b="1" kern="1200" dirty="0" err="1" smtClean="0"/>
            <a:t>достовер</a:t>
          </a:r>
          <a:r>
            <a:rPr lang="ru-RU" sz="1200" b="1" kern="1200" dirty="0" smtClean="0"/>
            <a:t>- </a:t>
          </a:r>
          <a:r>
            <a:rPr lang="ru-RU" sz="1200" b="1" kern="1200" dirty="0" err="1" smtClean="0"/>
            <a:t>ности</a:t>
          </a:r>
          <a:r>
            <a:rPr lang="ru-RU" sz="1200" b="1" kern="1200" dirty="0" smtClean="0"/>
            <a:t/>
          </a:r>
          <a:br>
            <a:rPr lang="ru-RU" sz="1200" b="1" kern="1200" dirty="0" smtClean="0"/>
          </a:br>
          <a:r>
            <a:rPr lang="ru-RU" sz="1200" b="1" kern="1200" dirty="0" smtClean="0"/>
            <a:t>бюджета</a:t>
          </a:r>
          <a:endParaRPr lang="ru-RU" sz="1200" b="1" kern="1200" dirty="0"/>
        </a:p>
      </dsp:txBody>
      <dsp:txXfrm>
        <a:off x="4221022" y="671281"/>
        <a:ext cx="911367" cy="1589826"/>
      </dsp:txXfrm>
    </dsp:sp>
    <dsp:sp modelId="{0C34D002-E2D6-47EF-AFE6-8A18B75E3906}">
      <dsp:nvSpPr>
        <dsp:cNvPr id="0" name=""/>
        <dsp:cNvSpPr/>
      </dsp:nvSpPr>
      <dsp:spPr>
        <a:xfrm>
          <a:off x="5242062" y="642927"/>
          <a:ext cx="968075" cy="1646534"/>
        </a:xfrm>
        <a:prstGeom prst="roundRect">
          <a:avLst>
            <a:gd name="adj" fmla="val 10000"/>
          </a:avLst>
        </a:prstGeom>
        <a:gradFill rotWithShape="0"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16200000" scaled="0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5720" tIns="45720" rIns="45720" bIns="45720" numCol="1" spcCol="1270" anchor="t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/>
            <a:t>Принцип гласности бюджета</a:t>
          </a:r>
          <a:endParaRPr lang="ru-RU" sz="1200" b="1" kern="1200" dirty="0"/>
        </a:p>
      </dsp:txBody>
      <dsp:txXfrm>
        <a:off x="5270416" y="671281"/>
        <a:ext cx="911367" cy="1589826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EB40C48-3596-4C03-B4B3-3928ABA86111}">
      <dsp:nvSpPr>
        <dsp:cNvPr id="0" name=""/>
        <dsp:cNvSpPr/>
      </dsp:nvSpPr>
      <dsp:spPr>
        <a:xfrm>
          <a:off x="3104" y="0"/>
          <a:ext cx="793971" cy="1357322"/>
        </a:xfrm>
        <a:prstGeom prst="roundRect">
          <a:avLst>
            <a:gd name="adj" fmla="val 10000"/>
          </a:avLst>
        </a:prstGeom>
        <a:gradFill rotWithShape="0"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vert270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/>
            <a:t>Формирование бюджета</a:t>
          </a:r>
          <a:endParaRPr lang="ru-RU" sz="1200" b="1" kern="1200" dirty="0"/>
        </a:p>
      </dsp:txBody>
      <dsp:txXfrm>
        <a:off x="26359" y="23255"/>
        <a:ext cx="747461" cy="1310812"/>
      </dsp:txXfrm>
    </dsp:sp>
    <dsp:sp modelId="{87290768-FA3E-4EA7-8078-9F45111A4539}">
      <dsp:nvSpPr>
        <dsp:cNvPr id="0" name=""/>
        <dsp:cNvSpPr/>
      </dsp:nvSpPr>
      <dsp:spPr>
        <a:xfrm>
          <a:off x="879287" y="580208"/>
          <a:ext cx="174288" cy="196904"/>
        </a:xfrm>
        <a:prstGeom prst="rightArrow">
          <a:avLst>
            <a:gd name="adj1" fmla="val 60000"/>
            <a:gd name="adj2" fmla="val 50000"/>
          </a:avLst>
        </a:prstGeom>
        <a:solidFill>
          <a:schemeClr val="accent6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800" kern="1200"/>
        </a:p>
      </dsp:txBody>
      <dsp:txXfrm>
        <a:off x="879287" y="619589"/>
        <a:ext cx="122002" cy="118142"/>
      </dsp:txXfrm>
    </dsp:sp>
    <dsp:sp modelId="{679BC058-06FF-4AAD-BFAD-BBEC8487BF2D}">
      <dsp:nvSpPr>
        <dsp:cNvPr id="0" name=""/>
        <dsp:cNvSpPr/>
      </dsp:nvSpPr>
      <dsp:spPr>
        <a:xfrm>
          <a:off x="1125923" y="0"/>
          <a:ext cx="793971" cy="1357322"/>
        </a:xfrm>
        <a:prstGeom prst="roundRect">
          <a:avLst>
            <a:gd name="adj" fmla="val 10000"/>
          </a:avLst>
        </a:prstGeom>
        <a:gradFill rotWithShape="0"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vert270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/>
            <a:t>Одобрение бюджета  главой муниципального  образования</a:t>
          </a:r>
          <a:endParaRPr lang="ru-RU" sz="1200" b="1" kern="1200" dirty="0"/>
        </a:p>
      </dsp:txBody>
      <dsp:txXfrm>
        <a:off x="1149178" y="23255"/>
        <a:ext cx="747461" cy="1310812"/>
      </dsp:txXfrm>
    </dsp:sp>
    <dsp:sp modelId="{0D169B47-1E5D-4E70-B562-30A0AC8D2D07}">
      <dsp:nvSpPr>
        <dsp:cNvPr id="0" name=""/>
        <dsp:cNvSpPr/>
      </dsp:nvSpPr>
      <dsp:spPr>
        <a:xfrm>
          <a:off x="1999292" y="580208"/>
          <a:ext cx="168321" cy="196904"/>
        </a:xfrm>
        <a:prstGeom prst="rightArrow">
          <a:avLst>
            <a:gd name="adj1" fmla="val 60000"/>
            <a:gd name="adj2" fmla="val 50000"/>
          </a:avLst>
        </a:prstGeom>
        <a:solidFill>
          <a:schemeClr val="accent6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800" kern="1200"/>
        </a:p>
      </dsp:txBody>
      <dsp:txXfrm>
        <a:off x="1999292" y="619589"/>
        <a:ext cx="117825" cy="118142"/>
      </dsp:txXfrm>
    </dsp:sp>
    <dsp:sp modelId="{000577DF-93B9-4105-BFB9-3527CE4DA65F}">
      <dsp:nvSpPr>
        <dsp:cNvPr id="0" name=""/>
        <dsp:cNvSpPr/>
      </dsp:nvSpPr>
      <dsp:spPr>
        <a:xfrm>
          <a:off x="2237483" y="0"/>
          <a:ext cx="793971" cy="1357322"/>
        </a:xfrm>
        <a:prstGeom prst="roundRect">
          <a:avLst>
            <a:gd name="adj" fmla="val 10000"/>
          </a:avLst>
        </a:prstGeom>
        <a:gradFill rotWithShape="0"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vert270" wrap="square" lIns="38100" tIns="38100" rIns="38100" bIns="381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b="1" kern="1200" dirty="0" smtClean="0"/>
            <a:t>Внесение бюджета главой муниципального образования в Совет МО ЩР</a:t>
          </a:r>
          <a:endParaRPr lang="ru-RU" sz="1000" b="1" kern="1200" dirty="0"/>
        </a:p>
      </dsp:txBody>
      <dsp:txXfrm>
        <a:off x="2260738" y="23255"/>
        <a:ext cx="747461" cy="1310812"/>
      </dsp:txXfrm>
    </dsp:sp>
    <dsp:sp modelId="{EBF569BE-F740-4EEF-97F3-A9D272E005AC}">
      <dsp:nvSpPr>
        <dsp:cNvPr id="0" name=""/>
        <dsp:cNvSpPr/>
      </dsp:nvSpPr>
      <dsp:spPr>
        <a:xfrm>
          <a:off x="3110852" y="580208"/>
          <a:ext cx="168321" cy="196904"/>
        </a:xfrm>
        <a:prstGeom prst="rightArrow">
          <a:avLst>
            <a:gd name="adj1" fmla="val 60000"/>
            <a:gd name="adj2" fmla="val 50000"/>
          </a:avLst>
        </a:prstGeom>
        <a:solidFill>
          <a:schemeClr val="accent6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800" kern="1200"/>
        </a:p>
      </dsp:txBody>
      <dsp:txXfrm>
        <a:off x="3110852" y="619589"/>
        <a:ext cx="117825" cy="118142"/>
      </dsp:txXfrm>
    </dsp:sp>
    <dsp:sp modelId="{EC400C97-B790-4752-B465-78DB4D002557}">
      <dsp:nvSpPr>
        <dsp:cNvPr id="0" name=""/>
        <dsp:cNvSpPr/>
      </dsp:nvSpPr>
      <dsp:spPr>
        <a:xfrm>
          <a:off x="3349043" y="0"/>
          <a:ext cx="793971" cy="1357322"/>
        </a:xfrm>
        <a:prstGeom prst="roundRect">
          <a:avLst>
            <a:gd name="adj" fmla="val 10000"/>
          </a:avLst>
        </a:prstGeom>
        <a:gradFill rotWithShape="0"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vert270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/>
            <a:t>Рассмотрение </a:t>
          </a:r>
          <a:br>
            <a:rPr lang="ru-RU" sz="1200" b="1" kern="1200" dirty="0" smtClean="0"/>
          </a:br>
          <a:r>
            <a:rPr lang="ru-RU" sz="1200" b="1" kern="1200" dirty="0" smtClean="0"/>
            <a:t>Советом МО ЩР</a:t>
          </a:r>
          <a:endParaRPr lang="ru-RU" sz="1200" b="1" kern="1200" dirty="0"/>
        </a:p>
      </dsp:txBody>
      <dsp:txXfrm>
        <a:off x="3372298" y="23255"/>
        <a:ext cx="747461" cy="1310812"/>
      </dsp:txXfrm>
    </dsp:sp>
    <dsp:sp modelId="{86B7CF69-1E6F-4C16-9623-EE3B23C42761}">
      <dsp:nvSpPr>
        <dsp:cNvPr id="0" name=""/>
        <dsp:cNvSpPr/>
      </dsp:nvSpPr>
      <dsp:spPr>
        <a:xfrm>
          <a:off x="4222412" y="580208"/>
          <a:ext cx="168321" cy="196904"/>
        </a:xfrm>
        <a:prstGeom prst="rightArrow">
          <a:avLst>
            <a:gd name="adj1" fmla="val 60000"/>
            <a:gd name="adj2" fmla="val 50000"/>
          </a:avLst>
        </a:prstGeom>
        <a:solidFill>
          <a:schemeClr val="accent6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800" kern="1200"/>
        </a:p>
      </dsp:txBody>
      <dsp:txXfrm>
        <a:off x="4222412" y="619589"/>
        <a:ext cx="117825" cy="118142"/>
      </dsp:txXfrm>
    </dsp:sp>
    <dsp:sp modelId="{46397D70-6F00-4889-9BB1-6CA86DA856EB}">
      <dsp:nvSpPr>
        <dsp:cNvPr id="0" name=""/>
        <dsp:cNvSpPr/>
      </dsp:nvSpPr>
      <dsp:spPr>
        <a:xfrm>
          <a:off x="4460604" y="0"/>
          <a:ext cx="793971" cy="1357322"/>
        </a:xfrm>
        <a:prstGeom prst="roundRect">
          <a:avLst>
            <a:gd name="adj" fmla="val 10000"/>
          </a:avLst>
        </a:prstGeom>
        <a:gradFill rotWithShape="0"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vert270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/>
            <a:t>Принятие </a:t>
          </a:r>
          <a:br>
            <a:rPr lang="ru-RU" sz="1200" b="1" kern="1200" dirty="0" smtClean="0"/>
          </a:br>
          <a:r>
            <a:rPr lang="ru-RU" sz="1200" b="1" kern="1200" dirty="0" smtClean="0"/>
            <a:t>Советом МО  ЩР</a:t>
          </a:r>
          <a:endParaRPr lang="ru-RU" sz="1200" b="1" kern="1200" dirty="0"/>
        </a:p>
      </dsp:txBody>
      <dsp:txXfrm>
        <a:off x="4483859" y="23255"/>
        <a:ext cx="747461" cy="1310812"/>
      </dsp:txXfrm>
    </dsp:sp>
    <dsp:sp modelId="{1AA3A1B7-E1C6-4B73-BFAD-04E8A7056C29}">
      <dsp:nvSpPr>
        <dsp:cNvPr id="0" name=""/>
        <dsp:cNvSpPr/>
      </dsp:nvSpPr>
      <dsp:spPr>
        <a:xfrm>
          <a:off x="5331934" y="580208"/>
          <a:ext cx="164000" cy="196904"/>
        </a:xfrm>
        <a:prstGeom prst="rightArrow">
          <a:avLst>
            <a:gd name="adj1" fmla="val 60000"/>
            <a:gd name="adj2" fmla="val 50000"/>
          </a:avLst>
        </a:prstGeom>
        <a:solidFill>
          <a:schemeClr val="accent6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800" kern="1200"/>
        </a:p>
      </dsp:txBody>
      <dsp:txXfrm>
        <a:off x="5331934" y="619589"/>
        <a:ext cx="114800" cy="118142"/>
      </dsp:txXfrm>
    </dsp:sp>
    <dsp:sp modelId="{2920A985-7DA8-4E34-A84F-1467B039E08A}">
      <dsp:nvSpPr>
        <dsp:cNvPr id="0" name=""/>
        <dsp:cNvSpPr/>
      </dsp:nvSpPr>
      <dsp:spPr>
        <a:xfrm>
          <a:off x="5564010" y="0"/>
          <a:ext cx="793971" cy="1357322"/>
        </a:xfrm>
        <a:prstGeom prst="roundRect">
          <a:avLst>
            <a:gd name="adj" fmla="val 10000"/>
          </a:avLst>
        </a:prstGeom>
        <a:gradFill rotWithShape="0"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vert270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/>
            <a:t>Подписание главой муниципального образования</a:t>
          </a:r>
          <a:endParaRPr lang="ru-RU" sz="1200" b="1" kern="1200" dirty="0"/>
        </a:p>
      </dsp:txBody>
      <dsp:txXfrm>
        <a:off x="5587265" y="23255"/>
        <a:ext cx="747461" cy="1310812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EB40C48-3596-4C03-B4B3-3928ABA86111}">
      <dsp:nvSpPr>
        <dsp:cNvPr id="0" name=""/>
        <dsp:cNvSpPr/>
      </dsp:nvSpPr>
      <dsp:spPr>
        <a:xfrm>
          <a:off x="2480" y="0"/>
          <a:ext cx="1084354" cy="1357322"/>
        </a:xfrm>
        <a:prstGeom prst="roundRect">
          <a:avLst>
            <a:gd name="adj" fmla="val 10000"/>
          </a:avLst>
        </a:prstGeom>
        <a:gradFill rotWithShape="0"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vert270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/>
            <a:t>Заключение контрактов, договоров, соглашений</a:t>
          </a:r>
          <a:endParaRPr lang="ru-RU" sz="1200" b="1" kern="1200" dirty="0"/>
        </a:p>
      </dsp:txBody>
      <dsp:txXfrm>
        <a:off x="34240" y="31760"/>
        <a:ext cx="1020834" cy="1293802"/>
      </dsp:txXfrm>
    </dsp:sp>
    <dsp:sp modelId="{87290768-FA3E-4EA7-8078-9F45111A4539}">
      <dsp:nvSpPr>
        <dsp:cNvPr id="0" name=""/>
        <dsp:cNvSpPr/>
      </dsp:nvSpPr>
      <dsp:spPr>
        <a:xfrm>
          <a:off x="1199113" y="544201"/>
          <a:ext cx="238032" cy="268919"/>
        </a:xfrm>
        <a:prstGeom prst="rightArrow">
          <a:avLst>
            <a:gd name="adj1" fmla="val 60000"/>
            <a:gd name="adj2" fmla="val 50000"/>
          </a:avLst>
        </a:prstGeom>
        <a:solidFill>
          <a:schemeClr val="accent6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100" kern="1200"/>
        </a:p>
      </dsp:txBody>
      <dsp:txXfrm>
        <a:off x="1199113" y="597985"/>
        <a:ext cx="166622" cy="161351"/>
      </dsp:txXfrm>
    </dsp:sp>
    <dsp:sp modelId="{679BC058-06FF-4AAD-BFAD-BBEC8487BF2D}">
      <dsp:nvSpPr>
        <dsp:cNvPr id="0" name=""/>
        <dsp:cNvSpPr/>
      </dsp:nvSpPr>
      <dsp:spPr>
        <a:xfrm>
          <a:off x="1535952" y="0"/>
          <a:ext cx="1084354" cy="1357322"/>
        </a:xfrm>
        <a:prstGeom prst="roundRect">
          <a:avLst>
            <a:gd name="adj" fmla="val 10000"/>
          </a:avLst>
        </a:prstGeom>
        <a:gradFill rotWithShape="0"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vert270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/>
            <a:t>Социальные выплаты</a:t>
          </a:r>
          <a:endParaRPr lang="ru-RU" sz="1200" b="1" kern="1200" dirty="0"/>
        </a:p>
      </dsp:txBody>
      <dsp:txXfrm>
        <a:off x="1567712" y="31760"/>
        <a:ext cx="1020834" cy="1293802"/>
      </dsp:txXfrm>
    </dsp:sp>
    <dsp:sp modelId="{0D169B47-1E5D-4E70-B562-30A0AC8D2D07}">
      <dsp:nvSpPr>
        <dsp:cNvPr id="0" name=""/>
        <dsp:cNvSpPr/>
      </dsp:nvSpPr>
      <dsp:spPr>
        <a:xfrm>
          <a:off x="2728741" y="544201"/>
          <a:ext cx="229883" cy="268919"/>
        </a:xfrm>
        <a:prstGeom prst="rightArrow">
          <a:avLst>
            <a:gd name="adj1" fmla="val 60000"/>
            <a:gd name="adj2" fmla="val 50000"/>
          </a:avLst>
        </a:prstGeom>
        <a:solidFill>
          <a:schemeClr val="accent6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100" kern="1200"/>
        </a:p>
      </dsp:txBody>
      <dsp:txXfrm>
        <a:off x="2728741" y="597985"/>
        <a:ext cx="160918" cy="161351"/>
      </dsp:txXfrm>
    </dsp:sp>
    <dsp:sp modelId="{000577DF-93B9-4105-BFB9-3527CE4DA65F}">
      <dsp:nvSpPr>
        <dsp:cNvPr id="0" name=""/>
        <dsp:cNvSpPr/>
      </dsp:nvSpPr>
      <dsp:spPr>
        <a:xfrm>
          <a:off x="3054047" y="0"/>
          <a:ext cx="1084354" cy="1357322"/>
        </a:xfrm>
        <a:prstGeom prst="roundRect">
          <a:avLst>
            <a:gd name="adj" fmla="val 10000"/>
          </a:avLst>
        </a:prstGeom>
        <a:gradFill rotWithShape="0"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vert270" wrap="square" lIns="38100" tIns="38100" rIns="38100" bIns="381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b="1" kern="1200" dirty="0" smtClean="0"/>
            <a:t>Оплата труда</a:t>
          </a:r>
          <a:endParaRPr lang="ru-RU" sz="1000" b="1" kern="1200" dirty="0"/>
        </a:p>
      </dsp:txBody>
      <dsp:txXfrm>
        <a:off x="3085807" y="31760"/>
        <a:ext cx="1020834" cy="1293802"/>
      </dsp:txXfrm>
    </dsp:sp>
    <dsp:sp modelId="{EBF569BE-F740-4EEF-97F3-A9D272E005AC}">
      <dsp:nvSpPr>
        <dsp:cNvPr id="0" name=""/>
        <dsp:cNvSpPr/>
      </dsp:nvSpPr>
      <dsp:spPr>
        <a:xfrm>
          <a:off x="4243613" y="544201"/>
          <a:ext cx="223048" cy="268919"/>
        </a:xfrm>
        <a:prstGeom prst="rightArrow">
          <a:avLst>
            <a:gd name="adj1" fmla="val 60000"/>
            <a:gd name="adj2" fmla="val 50000"/>
          </a:avLst>
        </a:prstGeom>
        <a:solidFill>
          <a:schemeClr val="accent6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100" kern="1200"/>
        </a:p>
      </dsp:txBody>
      <dsp:txXfrm>
        <a:off x="4243613" y="597985"/>
        <a:ext cx="156134" cy="161351"/>
      </dsp:txXfrm>
    </dsp:sp>
    <dsp:sp modelId="{EC400C97-B790-4752-B465-78DB4D002557}">
      <dsp:nvSpPr>
        <dsp:cNvPr id="0" name=""/>
        <dsp:cNvSpPr/>
      </dsp:nvSpPr>
      <dsp:spPr>
        <a:xfrm>
          <a:off x="4559247" y="0"/>
          <a:ext cx="1084354" cy="1357322"/>
        </a:xfrm>
        <a:prstGeom prst="roundRect">
          <a:avLst>
            <a:gd name="adj" fmla="val 10000"/>
          </a:avLst>
        </a:prstGeom>
        <a:gradFill rotWithShape="0"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vert270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/>
            <a:t>Оплата иных расходов</a:t>
          </a:r>
          <a:endParaRPr lang="ru-RU" sz="1200" b="1" kern="1200" dirty="0"/>
        </a:p>
      </dsp:txBody>
      <dsp:txXfrm>
        <a:off x="4591007" y="31760"/>
        <a:ext cx="1020834" cy="1293802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EB40C48-3596-4C03-B4B3-3928ABA86111}">
      <dsp:nvSpPr>
        <dsp:cNvPr id="0" name=""/>
        <dsp:cNvSpPr/>
      </dsp:nvSpPr>
      <dsp:spPr>
        <a:xfrm>
          <a:off x="0" y="0"/>
          <a:ext cx="820734" cy="1428759"/>
        </a:xfrm>
        <a:prstGeom prst="roundRect">
          <a:avLst>
            <a:gd name="adj" fmla="val 10000"/>
          </a:avLst>
        </a:prstGeom>
        <a:gradFill rotWithShape="0"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vert270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/>
            <a:t>Составление отчетности</a:t>
          </a:r>
          <a:endParaRPr lang="ru-RU" sz="1200" b="1" kern="1200" dirty="0"/>
        </a:p>
      </dsp:txBody>
      <dsp:txXfrm>
        <a:off x="24038" y="24038"/>
        <a:ext cx="772658" cy="1380683"/>
      </dsp:txXfrm>
    </dsp:sp>
    <dsp:sp modelId="{87290768-FA3E-4EA7-8078-9F45111A4539}">
      <dsp:nvSpPr>
        <dsp:cNvPr id="0" name=""/>
        <dsp:cNvSpPr/>
      </dsp:nvSpPr>
      <dsp:spPr>
        <a:xfrm>
          <a:off x="906519" y="612608"/>
          <a:ext cx="181864" cy="203542"/>
        </a:xfrm>
        <a:prstGeom prst="rightArrow">
          <a:avLst>
            <a:gd name="adj1" fmla="val 60000"/>
            <a:gd name="adj2" fmla="val 50000"/>
          </a:avLst>
        </a:prstGeom>
        <a:solidFill>
          <a:schemeClr val="accent6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800" kern="1200"/>
        </a:p>
      </dsp:txBody>
      <dsp:txXfrm>
        <a:off x="906519" y="653316"/>
        <a:ext cx="127305" cy="122126"/>
      </dsp:txXfrm>
    </dsp:sp>
    <dsp:sp modelId="{679BC058-06FF-4AAD-BFAD-BBEC8487BF2D}">
      <dsp:nvSpPr>
        <dsp:cNvPr id="0" name=""/>
        <dsp:cNvSpPr/>
      </dsp:nvSpPr>
      <dsp:spPr>
        <a:xfrm>
          <a:off x="1163875" y="0"/>
          <a:ext cx="820734" cy="1428759"/>
        </a:xfrm>
        <a:prstGeom prst="roundRect">
          <a:avLst>
            <a:gd name="adj" fmla="val 10000"/>
          </a:avLst>
        </a:prstGeom>
        <a:gradFill rotWithShape="0"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vert270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/>
            <a:t>Формирование решения Совета МО ЩР об исполнении бюджета МО ЩР</a:t>
          </a:r>
          <a:endParaRPr lang="ru-RU" sz="1200" b="1" kern="1200" dirty="0"/>
        </a:p>
      </dsp:txBody>
      <dsp:txXfrm>
        <a:off x="1187913" y="24038"/>
        <a:ext cx="772658" cy="1380683"/>
      </dsp:txXfrm>
    </dsp:sp>
    <dsp:sp modelId="{0D169B47-1E5D-4E70-B562-30A0AC8D2D07}">
      <dsp:nvSpPr>
        <dsp:cNvPr id="0" name=""/>
        <dsp:cNvSpPr/>
      </dsp:nvSpPr>
      <dsp:spPr>
        <a:xfrm>
          <a:off x="2066683" y="612608"/>
          <a:ext cx="173995" cy="203542"/>
        </a:xfrm>
        <a:prstGeom prst="rightArrow">
          <a:avLst>
            <a:gd name="adj1" fmla="val 60000"/>
            <a:gd name="adj2" fmla="val 50000"/>
          </a:avLst>
        </a:prstGeom>
        <a:solidFill>
          <a:schemeClr val="accent6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800" kern="1200"/>
        </a:p>
      </dsp:txBody>
      <dsp:txXfrm>
        <a:off x="2066683" y="653316"/>
        <a:ext cx="121797" cy="122126"/>
      </dsp:txXfrm>
    </dsp:sp>
    <dsp:sp modelId="{000577DF-93B9-4105-BFB9-3527CE4DA65F}">
      <dsp:nvSpPr>
        <dsp:cNvPr id="0" name=""/>
        <dsp:cNvSpPr/>
      </dsp:nvSpPr>
      <dsp:spPr>
        <a:xfrm>
          <a:off x="2312904" y="0"/>
          <a:ext cx="820734" cy="1428759"/>
        </a:xfrm>
        <a:prstGeom prst="roundRect">
          <a:avLst>
            <a:gd name="adj" fmla="val 10000"/>
          </a:avLst>
        </a:prstGeom>
        <a:gradFill rotWithShape="0"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vert270" wrap="square" lIns="38100" tIns="38100" rIns="38100" bIns="381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b="1" kern="1200" dirty="0" smtClean="0"/>
            <a:t>Одобрение решения об исполнении бюджета главой МО </a:t>
          </a:r>
          <a:r>
            <a:rPr lang="ru-RU" sz="1000" b="1" kern="1200" dirty="0" err="1" smtClean="0"/>
            <a:t>Щербиновский</a:t>
          </a:r>
          <a:r>
            <a:rPr lang="ru-RU" sz="1000" b="1" kern="1200" dirty="0" smtClean="0"/>
            <a:t> район</a:t>
          </a:r>
          <a:endParaRPr lang="ru-RU" sz="1000" b="1" kern="1200" dirty="0"/>
        </a:p>
      </dsp:txBody>
      <dsp:txXfrm>
        <a:off x="2336942" y="24038"/>
        <a:ext cx="772658" cy="1380683"/>
      </dsp:txXfrm>
    </dsp:sp>
    <dsp:sp modelId="{EBF569BE-F740-4EEF-97F3-A9D272E005AC}">
      <dsp:nvSpPr>
        <dsp:cNvPr id="0" name=""/>
        <dsp:cNvSpPr/>
      </dsp:nvSpPr>
      <dsp:spPr>
        <a:xfrm>
          <a:off x="3217920" y="612608"/>
          <a:ext cx="178676" cy="203542"/>
        </a:xfrm>
        <a:prstGeom prst="rightArrow">
          <a:avLst>
            <a:gd name="adj1" fmla="val 60000"/>
            <a:gd name="adj2" fmla="val 50000"/>
          </a:avLst>
        </a:prstGeom>
        <a:solidFill>
          <a:schemeClr val="accent6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800" kern="1200"/>
        </a:p>
      </dsp:txBody>
      <dsp:txXfrm>
        <a:off x="3217920" y="653316"/>
        <a:ext cx="125073" cy="122126"/>
      </dsp:txXfrm>
    </dsp:sp>
    <dsp:sp modelId="{EC400C97-B790-4752-B465-78DB4D002557}">
      <dsp:nvSpPr>
        <dsp:cNvPr id="0" name=""/>
        <dsp:cNvSpPr/>
      </dsp:nvSpPr>
      <dsp:spPr>
        <a:xfrm>
          <a:off x="3470764" y="0"/>
          <a:ext cx="820734" cy="1428759"/>
        </a:xfrm>
        <a:prstGeom prst="roundRect">
          <a:avLst>
            <a:gd name="adj" fmla="val 10000"/>
          </a:avLst>
        </a:prstGeom>
        <a:gradFill rotWithShape="0"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vert270" wrap="square" lIns="38100" tIns="38100" rIns="38100" bIns="381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b="1" kern="1200" dirty="0" smtClean="0"/>
            <a:t>Внесение главой МО </a:t>
          </a:r>
          <a:r>
            <a:rPr lang="ru-RU" sz="1000" b="1" kern="1200" dirty="0" err="1" smtClean="0"/>
            <a:t>Щербиновский</a:t>
          </a:r>
          <a:r>
            <a:rPr lang="ru-RU" sz="1000" b="1" kern="1200" dirty="0" smtClean="0"/>
            <a:t> район решения об исполнении  </a:t>
          </a:r>
          <a:r>
            <a:rPr lang="ru-RU" sz="1000" b="1" kern="1200" dirty="0" err="1" smtClean="0"/>
            <a:t>бюдже-та</a:t>
          </a:r>
          <a:r>
            <a:rPr lang="ru-RU" sz="1000" b="1" kern="1200" dirty="0" smtClean="0"/>
            <a:t> в Совет МО ЩР</a:t>
          </a:r>
          <a:endParaRPr lang="ru-RU" sz="1000" b="1" kern="1200" dirty="0"/>
        </a:p>
      </dsp:txBody>
      <dsp:txXfrm>
        <a:off x="3494802" y="24038"/>
        <a:ext cx="772658" cy="1380683"/>
      </dsp:txXfrm>
    </dsp:sp>
    <dsp:sp modelId="{86B7CF69-1E6F-4C16-9623-EE3B23C42761}">
      <dsp:nvSpPr>
        <dsp:cNvPr id="0" name=""/>
        <dsp:cNvSpPr/>
      </dsp:nvSpPr>
      <dsp:spPr>
        <a:xfrm>
          <a:off x="4371364" y="612608"/>
          <a:ext cx="169315" cy="203542"/>
        </a:xfrm>
        <a:prstGeom prst="rightArrow">
          <a:avLst>
            <a:gd name="adj1" fmla="val 60000"/>
            <a:gd name="adj2" fmla="val 50000"/>
          </a:avLst>
        </a:prstGeom>
        <a:solidFill>
          <a:schemeClr val="accent6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800" kern="1200"/>
        </a:p>
      </dsp:txBody>
      <dsp:txXfrm>
        <a:off x="4371364" y="653316"/>
        <a:ext cx="118521" cy="122126"/>
      </dsp:txXfrm>
    </dsp:sp>
    <dsp:sp modelId="{46397D70-6F00-4889-9BB1-6CA86DA856EB}">
      <dsp:nvSpPr>
        <dsp:cNvPr id="0" name=""/>
        <dsp:cNvSpPr/>
      </dsp:nvSpPr>
      <dsp:spPr>
        <a:xfrm>
          <a:off x="4610961" y="0"/>
          <a:ext cx="820734" cy="1428759"/>
        </a:xfrm>
        <a:prstGeom prst="roundRect">
          <a:avLst>
            <a:gd name="adj" fmla="val 10000"/>
          </a:avLst>
        </a:prstGeom>
        <a:gradFill rotWithShape="0"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vert270" wrap="square" lIns="41910" tIns="41910" rIns="41910" bIns="4191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b="1" kern="1200" dirty="0" smtClean="0"/>
            <a:t>Проведение публичных слушаний по отчету об исполнении бюджета МО ЩР </a:t>
          </a:r>
          <a:endParaRPr lang="ru-RU" sz="1100" b="1" kern="1200" dirty="0"/>
        </a:p>
      </dsp:txBody>
      <dsp:txXfrm>
        <a:off x="4634999" y="24038"/>
        <a:ext cx="772658" cy="1380683"/>
      </dsp:txXfrm>
    </dsp:sp>
    <dsp:sp modelId="{1AA3A1B7-E1C6-4B73-BFAD-04E8A7056C29}">
      <dsp:nvSpPr>
        <dsp:cNvPr id="0" name=""/>
        <dsp:cNvSpPr/>
      </dsp:nvSpPr>
      <dsp:spPr>
        <a:xfrm>
          <a:off x="5511662" y="612608"/>
          <a:ext cx="169528" cy="203542"/>
        </a:xfrm>
        <a:prstGeom prst="rightArrow">
          <a:avLst>
            <a:gd name="adj1" fmla="val 60000"/>
            <a:gd name="adj2" fmla="val 50000"/>
          </a:avLst>
        </a:prstGeom>
        <a:solidFill>
          <a:schemeClr val="accent6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800" kern="1200"/>
        </a:p>
      </dsp:txBody>
      <dsp:txXfrm>
        <a:off x="5511662" y="653316"/>
        <a:ext cx="118670" cy="122126"/>
      </dsp:txXfrm>
    </dsp:sp>
    <dsp:sp modelId="{2920A985-7DA8-4E34-A84F-1467B039E08A}">
      <dsp:nvSpPr>
        <dsp:cNvPr id="0" name=""/>
        <dsp:cNvSpPr/>
      </dsp:nvSpPr>
      <dsp:spPr>
        <a:xfrm>
          <a:off x="5751561" y="0"/>
          <a:ext cx="820734" cy="1428759"/>
        </a:xfrm>
        <a:prstGeom prst="roundRect">
          <a:avLst>
            <a:gd name="adj" fmla="val 10000"/>
          </a:avLst>
        </a:prstGeom>
        <a:gradFill rotWithShape="0"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vert270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/>
            <a:t>Рассмотрение и принятие решения  об исполнении бюджета МО ЩР Советом МО ЩР</a:t>
          </a:r>
          <a:endParaRPr lang="ru-RU" sz="1200" b="1" kern="1200" dirty="0"/>
        </a:p>
      </dsp:txBody>
      <dsp:txXfrm>
        <a:off x="5775599" y="24038"/>
        <a:ext cx="772658" cy="138068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4">
  <dgm:title val=""/>
  <dgm:desc val=""/>
  <dgm:catLst>
    <dgm:cat type="hierarchy" pri="4000"/>
    <dgm:cat type="list" pri="24000"/>
    <dgm:cat type="relationship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/>
    </dgm:varLst>
    <dgm:choose name="Name1">
      <dgm:if name="Name2" func="var" arg="dir" op="equ" val="norm">
        <dgm:alg type="lin">
          <dgm:param type="linDir" val="fromL"/>
          <dgm:param type="nodeVertAlign" val="t"/>
        </dgm:alg>
      </dgm:if>
      <dgm:else name="Name3">
        <dgm:alg type="lin">
          <dgm:param type="linDir" val="fromR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vertOne" refType="w"/>
      <dgm:constr type="w" for="des" forName="horzOne" refType="w"/>
      <dgm:constr type="w" for="des" forName="txOne" refType="w"/>
      <dgm:constr type="w" for="des" forName="vertTwo" refType="w"/>
      <dgm:constr type="w" for="des" forName="horzTwo" refType="w"/>
      <dgm:constr type="w" for="des" forName="txTwo" refType="w"/>
      <dgm:constr type="w" for="des" forName="vertThree" refType="w"/>
      <dgm:constr type="w" for="des" forName="horzThree" refType="w"/>
      <dgm:constr type="w" for="des" forName="txThree" refType="w"/>
      <dgm:constr type="w" for="des" forName="vertFour" refType="w"/>
      <dgm:constr type="w" for="des" forName="horzFour" refType="w"/>
      <dgm:constr type="w" for="des" forName="txFour" refType="w"/>
      <dgm:constr type="h" for="des" ptType="node" op="equ"/>
      <dgm:constr type="h" for="des" forName="txOne" refType="h"/>
      <dgm:constr type="userH" for="des" ptType="node" refType="h" refFor="des" refForName="txOne"/>
      <dgm:constr type="primFontSz" for="des" forName="txOne" val="65"/>
      <dgm:constr type="primFontSz" for="des" forName="txTwo" val="65"/>
      <dgm:constr type="primFontSz" for="des" forName="txTwo" refType="primFontSz" refFor="des" refForName="txOne" op="lte"/>
      <dgm:constr type="primFontSz" for="des" forName="txThree" val="65"/>
      <dgm:constr type="primFontSz" for="des" forName="txThree" refType="primFontSz" refFor="des" refForName="txOne" op="lte"/>
      <dgm:constr type="primFontSz" for="des" forName="txThree" refType="primFontSz" refFor="des" refForName="txTwo" op="lte"/>
      <dgm:constr type="primFontSz" for="des" forName="txFour" val="65"/>
      <dgm:constr type="primFontSz" for="des" forName="txFour" refType="primFontSz" refFor="des" refForName="txOne" op="lte"/>
      <dgm:constr type="primFontSz" for="des" forName="txFour" refType="primFontSz" refFor="des" refForName="txTwo" op="lte"/>
      <dgm:constr type="primFontSz" for="des" forName="txFour" refType="primFontSz" refFor="des" refForName="txThree" op="lte"/>
      <dgm:constr type="w" for="des" forName="sibSpaceOne" refType="w" fact="0.168"/>
      <dgm:constr type="w" for="des" forName="sibSpaceTwo" refType="w" refFor="des" refForName="sibSpaceOne" op="equ" fact="0.5"/>
      <dgm:constr type="w" for="des" forName="sibSpaceThree" refType="w" refFor="des" refForName="sibSpaceTwo" op="equ" fact="0.5"/>
      <dgm:constr type="w" for="des" forName="sibSpaceFour" refType="w" refFor="des" refForName="sibSpaceThree" op="equ" fact="0.5"/>
      <dgm:constr type="h" for="des" forName="parTransOne" refType="w" fact="0.056"/>
      <dgm:constr type="h" for="des" forName="parTransTwo" refType="h" refFor="des" refForName="parTransOne" op="equ"/>
      <dgm:constr type="h" for="des" forName="parTransThree" refType="h" refFor="des" refForName="parTransTwo" op="equ"/>
      <dgm:constr type="h" for="des" forName="parTransFour" refType="h" refFor="des" refForName="parTransThree" op="equ"/>
    </dgm:constrLst>
    <dgm:ruleLst/>
    <dgm:forEach name="Name4" axis="ch" ptType="node">
      <dgm:layoutNode name="vertOne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txOne" refType="w" refFor="ch" refForName="horzOne" op="gte"/>
        </dgm:constrLst>
        <dgm:ruleLst/>
        <dgm:layoutNode name="txOne" styleLbl="node0">
          <dgm:varLst>
            <dgm:chPref val="3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5">
          <dgm:if name="Name6" axis="des" ptType="node" func="cnt" op="gt" val="0">
            <dgm:layoutNode name="parTrans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if>
          <dgm:else name="Name7"/>
        </dgm:choose>
        <dgm:layoutNode name="horzOne">
          <dgm:choose name="Name8">
            <dgm:if name="Name9" func="var" arg="dir" op="equ" val="norm">
              <dgm:alg type="lin">
                <dgm:param type="linDir" val="fromL"/>
                <dgm:param type="nodeVertAlign" val="t"/>
              </dgm:alg>
            </dgm:if>
            <dgm:else name="Name10">
              <dgm:alg type="lin">
                <dgm:param type="linDir" val="fromR"/>
                <dgm:param type="nodeVertAlign" val="t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>
            <dgm:rule type="w" val="INF" fact="NaN" max="NaN"/>
          </dgm:ruleLst>
          <dgm:forEach name="Name11" axis="ch" ptType="node">
            <dgm:layoutNode name="vertTwo">
              <dgm:alg type="lin">
                <dgm:param type="linDir" val="fromT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xTwo" refType="w" refFor="ch" refForName="horzTwo" op="gte"/>
              </dgm:constrLst>
              <dgm:ruleLst/>
              <dgm:layoutNode name="txTwo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userH"/>
                  <dgm:constr type="h" refType="userH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choose name="Name12">
                <dgm:if name="Name13" axis="des" ptType="node" func="cnt" op="gt" val="0">
                  <dgm:layoutNode name="parTrans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if>
                <dgm:else name="Name14"/>
              </dgm:choose>
              <dgm:layoutNode name="horzTwo">
                <dgm:choose name="Name15">
                  <dgm:if name="Name16" func="var" arg="dir" op="equ" val="norm">
                    <dgm:alg type="lin">
                      <dgm:param type="linDir" val="fromL"/>
                      <dgm:param type="nodeVertAlign" val="t"/>
                    </dgm:alg>
                  </dgm:if>
                  <dgm:else name="Name17">
                    <dgm:alg type="lin">
                      <dgm:param type="linDir" val="fromR"/>
                      <dgm:param type="nodeVertAlign" val="t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>
                  <dgm:rule type="w" val="INF" fact="NaN" max="NaN"/>
                </dgm:ruleLst>
                <dgm:forEach name="Name18" axis="ch" ptType="node">
                  <dgm:layoutNode name="vertThree">
                    <dgm:alg type="lin">
                      <dgm:param type="linDir" val="fromT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txThree" refType="w" refFor="ch" refForName="horzThree" op="gte"/>
                    </dgm:constrLst>
                    <dgm:ruleLst/>
                    <dgm:layoutNode name="txThree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userH"/>
                        <dgm:constr type="h" refType="userH"/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choose name="Name19">
                      <dgm:if name="Name20" axis="des" ptType="node" func="cnt" op="gt" val="0">
                        <dgm:layoutNode name="parTrans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if>
                      <dgm:else name="Name21"/>
                    </dgm:choose>
                    <dgm:layoutNode name="horzThree">
                      <dgm:choose name="Name22">
                        <dgm:if name="Name23" func="var" arg="dir" op="equ" val="norm">
                          <dgm:alg type="lin">
                            <dgm:param type="linDir" val="fromL"/>
                            <dgm:param type="nodeVertAlign" val="t"/>
                          </dgm:alg>
                        </dgm:if>
                        <dgm:else name="Name24">
                          <dgm:alg type="lin">
                            <dgm:param type="linDir" val="fromR"/>
                            <dgm:param type="nodeVertAlign" val="t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>
                        <dgm:rule type="w" val="INF" fact="NaN" max="NaN"/>
                      </dgm:ruleLst>
                      <dgm:forEach name="repeat" axis="ch" ptType="node">
                        <dgm:layoutNode name="vertFour">
                          <dgm:varLst>
                            <dgm:chPref val="3"/>
                          </dgm:varLst>
                          <dgm:alg type="lin">
                            <dgm:param type="linDir" val="fromT"/>
                          </dgm:alg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w" for="ch" forName="txFour" refType="w" refFor="ch" refForName="horzFour" op="gte"/>
                          </dgm:constrLst>
                          <dgm:ruleLst/>
                          <dgm:layoutNode name="txFour">
                            <dgm:varLst>
                              <dgm:chPref val="3"/>
                            </dgm:varLst>
                            <dgm:alg type="tx"/>
                            <dgm:shape xmlns:r="http://schemas.openxmlformats.org/officeDocument/2006/relationships" type="roundRect" r:blip="">
                              <dgm:adjLst>
                                <dgm:adj idx="1" val="0.1"/>
                              </dgm:adjLst>
                            </dgm:shape>
                            <dgm:presOf axis="self"/>
                            <dgm:constrLst>
                              <dgm:constr type="userH"/>
                              <dgm:constr type="h" refType="userH"/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choose name="Name25">
                            <dgm:if name="Name26" axis="des" ptType="node" func="cnt" op="gt" val="0">
                              <dgm:layoutNode name="parTrans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if>
                            <dgm:else name="Name27"/>
                          </dgm:choose>
                          <dgm:layoutNode name="horzFour">
                            <dgm:choose name="Name28">
                              <dgm:if name="Name29" func="var" arg="dir" op="equ" val="norm">
                                <dgm:alg type="lin">
                                  <dgm:param type="linDir" val="fromL"/>
                                  <dgm:param type="nodeVertAlign" val="t"/>
                                </dgm:alg>
                              </dgm:if>
                              <dgm:else name="Name30">
                                <dgm:alg type="lin">
                                  <dgm:param type="linDir" val="fromR"/>
                                  <dgm:param type="nodeVertAlign" val="t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>
                              <dgm:rule type="w" val="INF" fact="NaN" max="NaN"/>
                            </dgm:ruleLst>
                            <dgm:forEach name="Name31" ref="repeat"/>
                          </dgm:layoutNode>
                        </dgm:layoutNode>
                        <dgm:choose name="Name32">
                          <dgm:if name="Name33" axis="self" ptType="node" func="revPos" op="gte" val="2">
                            <dgm:forEach name="Name34" axis="followSib" ptType="sibTrans" cnt="1">
                              <dgm:layoutNode name="sibSpace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forEach>
                          </dgm:if>
                          <dgm:else name="Name35"/>
                        </dgm:choose>
                      </dgm:forEach>
                    </dgm:layoutNode>
                  </dgm:layoutNode>
                  <dgm:choose name="Name36">
                    <dgm:if name="Name37" axis="self" ptType="node" func="revPos" op="gte" val="2">
                      <dgm:forEach name="Name38" axis="followSib" ptType="sibTrans" cnt="1">
                        <dgm:layoutNode name="sibSpace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forEach>
                    </dgm:if>
                    <dgm:else name="Name39"/>
                  </dgm:choose>
                </dgm:forEach>
              </dgm:layoutNode>
            </dgm:layoutNode>
            <dgm:choose name="Name40">
              <dgm:if name="Name41" axis="self" ptType="node" func="revPos" op="gte" val="2">
                <dgm:forEach name="Name42" axis="followSib" ptType="sibTrans" cnt="1">
                  <dgm:layoutNode name="sibSpace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forEach>
              </dgm:if>
              <dgm:else name="Name43"/>
            </dgm:choose>
          </dgm:forEach>
        </dgm:layoutNode>
      </dgm:layoutNode>
      <dgm:choose name="Name44">
        <dgm:if name="Name45" axis="self" ptType="node" func="revPos" op="gte" val="2">
          <dgm:forEach name="Name46" axis="followSib" ptType="sibTrans" cnt="1">
            <dgm:layoutNode name="sibSpace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if>
        <dgm:else name="Name47"/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4">
  <dgm:title val=""/>
  <dgm:desc val=""/>
  <dgm:catLst>
    <dgm:cat type="hierarchy" pri="4000"/>
    <dgm:cat type="list" pri="24000"/>
    <dgm:cat type="relationship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/>
    </dgm:varLst>
    <dgm:choose name="Name1">
      <dgm:if name="Name2" func="var" arg="dir" op="equ" val="norm">
        <dgm:alg type="lin">
          <dgm:param type="linDir" val="fromL"/>
          <dgm:param type="nodeVertAlign" val="t"/>
        </dgm:alg>
      </dgm:if>
      <dgm:else name="Name3">
        <dgm:alg type="lin">
          <dgm:param type="linDir" val="fromR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vertOne" refType="w"/>
      <dgm:constr type="w" for="des" forName="horzOne" refType="w"/>
      <dgm:constr type="w" for="des" forName="txOne" refType="w"/>
      <dgm:constr type="w" for="des" forName="vertTwo" refType="w"/>
      <dgm:constr type="w" for="des" forName="horzTwo" refType="w"/>
      <dgm:constr type="w" for="des" forName="txTwo" refType="w"/>
      <dgm:constr type="w" for="des" forName="vertThree" refType="w"/>
      <dgm:constr type="w" for="des" forName="horzThree" refType="w"/>
      <dgm:constr type="w" for="des" forName="txThree" refType="w"/>
      <dgm:constr type="w" for="des" forName="vertFour" refType="w"/>
      <dgm:constr type="w" for="des" forName="horzFour" refType="w"/>
      <dgm:constr type="w" for="des" forName="txFour" refType="w"/>
      <dgm:constr type="h" for="des" ptType="node" op="equ"/>
      <dgm:constr type="h" for="des" forName="txOne" refType="h"/>
      <dgm:constr type="userH" for="des" ptType="node" refType="h" refFor="des" refForName="txOne"/>
      <dgm:constr type="primFontSz" for="des" forName="txOne" val="65"/>
      <dgm:constr type="primFontSz" for="des" forName="txTwo" val="65"/>
      <dgm:constr type="primFontSz" for="des" forName="txTwo" refType="primFontSz" refFor="des" refForName="txOne" op="lte"/>
      <dgm:constr type="primFontSz" for="des" forName="txThree" val="65"/>
      <dgm:constr type="primFontSz" for="des" forName="txThree" refType="primFontSz" refFor="des" refForName="txOne" op="lte"/>
      <dgm:constr type="primFontSz" for="des" forName="txThree" refType="primFontSz" refFor="des" refForName="txTwo" op="lte"/>
      <dgm:constr type="primFontSz" for="des" forName="txFour" val="65"/>
      <dgm:constr type="primFontSz" for="des" forName="txFour" refType="primFontSz" refFor="des" refForName="txOne" op="lte"/>
      <dgm:constr type="primFontSz" for="des" forName="txFour" refType="primFontSz" refFor="des" refForName="txTwo" op="lte"/>
      <dgm:constr type="primFontSz" for="des" forName="txFour" refType="primFontSz" refFor="des" refForName="txThree" op="lte"/>
      <dgm:constr type="w" for="des" forName="sibSpaceOne" refType="w" fact="0.168"/>
      <dgm:constr type="w" for="des" forName="sibSpaceTwo" refType="w" refFor="des" refForName="sibSpaceOne" op="equ" fact="0.5"/>
      <dgm:constr type="w" for="des" forName="sibSpaceThree" refType="w" refFor="des" refForName="sibSpaceTwo" op="equ" fact="0.5"/>
      <dgm:constr type="w" for="des" forName="sibSpaceFour" refType="w" refFor="des" refForName="sibSpaceThree" op="equ" fact="0.5"/>
      <dgm:constr type="h" for="des" forName="parTransOne" refType="w" fact="0.056"/>
      <dgm:constr type="h" for="des" forName="parTransTwo" refType="h" refFor="des" refForName="parTransOne" op="equ"/>
      <dgm:constr type="h" for="des" forName="parTransThree" refType="h" refFor="des" refForName="parTransTwo" op="equ"/>
      <dgm:constr type="h" for="des" forName="parTransFour" refType="h" refFor="des" refForName="parTransThree" op="equ"/>
    </dgm:constrLst>
    <dgm:ruleLst/>
    <dgm:forEach name="Name4" axis="ch" ptType="node">
      <dgm:layoutNode name="vertOne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txOne" refType="w" refFor="ch" refForName="horzOne" op="gte"/>
        </dgm:constrLst>
        <dgm:ruleLst/>
        <dgm:layoutNode name="txOne" styleLbl="node0">
          <dgm:varLst>
            <dgm:chPref val="3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5">
          <dgm:if name="Name6" axis="des" ptType="node" func="cnt" op="gt" val="0">
            <dgm:layoutNode name="parTrans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if>
          <dgm:else name="Name7"/>
        </dgm:choose>
        <dgm:layoutNode name="horzOne">
          <dgm:choose name="Name8">
            <dgm:if name="Name9" func="var" arg="dir" op="equ" val="norm">
              <dgm:alg type="lin">
                <dgm:param type="linDir" val="fromL"/>
                <dgm:param type="nodeVertAlign" val="t"/>
              </dgm:alg>
            </dgm:if>
            <dgm:else name="Name10">
              <dgm:alg type="lin">
                <dgm:param type="linDir" val="fromR"/>
                <dgm:param type="nodeVertAlign" val="t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>
            <dgm:rule type="w" val="INF" fact="NaN" max="NaN"/>
          </dgm:ruleLst>
          <dgm:forEach name="Name11" axis="ch" ptType="node">
            <dgm:layoutNode name="vertTwo">
              <dgm:alg type="lin">
                <dgm:param type="linDir" val="fromT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xTwo" refType="w" refFor="ch" refForName="horzTwo" op="gte"/>
              </dgm:constrLst>
              <dgm:ruleLst/>
              <dgm:layoutNode name="txTwo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userH"/>
                  <dgm:constr type="h" refType="userH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choose name="Name12">
                <dgm:if name="Name13" axis="des" ptType="node" func="cnt" op="gt" val="0">
                  <dgm:layoutNode name="parTrans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if>
                <dgm:else name="Name14"/>
              </dgm:choose>
              <dgm:layoutNode name="horzTwo">
                <dgm:choose name="Name15">
                  <dgm:if name="Name16" func="var" arg="dir" op="equ" val="norm">
                    <dgm:alg type="lin">
                      <dgm:param type="linDir" val="fromL"/>
                      <dgm:param type="nodeVertAlign" val="t"/>
                    </dgm:alg>
                  </dgm:if>
                  <dgm:else name="Name17">
                    <dgm:alg type="lin">
                      <dgm:param type="linDir" val="fromR"/>
                      <dgm:param type="nodeVertAlign" val="t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>
                  <dgm:rule type="w" val="INF" fact="NaN" max="NaN"/>
                </dgm:ruleLst>
                <dgm:forEach name="Name18" axis="ch" ptType="node">
                  <dgm:layoutNode name="vertThree">
                    <dgm:alg type="lin">
                      <dgm:param type="linDir" val="fromT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txThree" refType="w" refFor="ch" refForName="horzThree" op="gte"/>
                    </dgm:constrLst>
                    <dgm:ruleLst/>
                    <dgm:layoutNode name="txThree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userH"/>
                        <dgm:constr type="h" refType="userH"/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choose name="Name19">
                      <dgm:if name="Name20" axis="des" ptType="node" func="cnt" op="gt" val="0">
                        <dgm:layoutNode name="parTrans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if>
                      <dgm:else name="Name21"/>
                    </dgm:choose>
                    <dgm:layoutNode name="horzThree">
                      <dgm:choose name="Name22">
                        <dgm:if name="Name23" func="var" arg="dir" op="equ" val="norm">
                          <dgm:alg type="lin">
                            <dgm:param type="linDir" val="fromL"/>
                            <dgm:param type="nodeVertAlign" val="t"/>
                          </dgm:alg>
                        </dgm:if>
                        <dgm:else name="Name24">
                          <dgm:alg type="lin">
                            <dgm:param type="linDir" val="fromR"/>
                            <dgm:param type="nodeVertAlign" val="t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>
                        <dgm:rule type="w" val="INF" fact="NaN" max="NaN"/>
                      </dgm:ruleLst>
                      <dgm:forEach name="repeat" axis="ch" ptType="node">
                        <dgm:layoutNode name="vertFour">
                          <dgm:varLst>
                            <dgm:chPref val="3"/>
                          </dgm:varLst>
                          <dgm:alg type="lin">
                            <dgm:param type="linDir" val="fromT"/>
                          </dgm:alg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w" for="ch" forName="txFour" refType="w" refFor="ch" refForName="horzFour" op="gte"/>
                          </dgm:constrLst>
                          <dgm:ruleLst/>
                          <dgm:layoutNode name="txFour">
                            <dgm:varLst>
                              <dgm:chPref val="3"/>
                            </dgm:varLst>
                            <dgm:alg type="tx"/>
                            <dgm:shape xmlns:r="http://schemas.openxmlformats.org/officeDocument/2006/relationships" type="roundRect" r:blip="">
                              <dgm:adjLst>
                                <dgm:adj idx="1" val="0.1"/>
                              </dgm:adjLst>
                            </dgm:shape>
                            <dgm:presOf axis="self"/>
                            <dgm:constrLst>
                              <dgm:constr type="userH"/>
                              <dgm:constr type="h" refType="userH"/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choose name="Name25">
                            <dgm:if name="Name26" axis="des" ptType="node" func="cnt" op="gt" val="0">
                              <dgm:layoutNode name="parTrans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if>
                            <dgm:else name="Name27"/>
                          </dgm:choose>
                          <dgm:layoutNode name="horzFour">
                            <dgm:choose name="Name28">
                              <dgm:if name="Name29" func="var" arg="dir" op="equ" val="norm">
                                <dgm:alg type="lin">
                                  <dgm:param type="linDir" val="fromL"/>
                                  <dgm:param type="nodeVertAlign" val="t"/>
                                </dgm:alg>
                              </dgm:if>
                              <dgm:else name="Name30">
                                <dgm:alg type="lin">
                                  <dgm:param type="linDir" val="fromR"/>
                                  <dgm:param type="nodeVertAlign" val="t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>
                              <dgm:rule type="w" val="INF" fact="NaN" max="NaN"/>
                            </dgm:ruleLst>
                            <dgm:forEach name="Name31" ref="repeat"/>
                          </dgm:layoutNode>
                        </dgm:layoutNode>
                        <dgm:choose name="Name32">
                          <dgm:if name="Name33" axis="self" ptType="node" func="revPos" op="gte" val="2">
                            <dgm:forEach name="Name34" axis="followSib" ptType="sibTrans" cnt="1">
                              <dgm:layoutNode name="sibSpace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forEach>
                          </dgm:if>
                          <dgm:else name="Name35"/>
                        </dgm:choose>
                      </dgm:forEach>
                    </dgm:layoutNode>
                  </dgm:layoutNode>
                  <dgm:choose name="Name36">
                    <dgm:if name="Name37" axis="self" ptType="node" func="revPos" op="gte" val="2">
                      <dgm:forEach name="Name38" axis="followSib" ptType="sibTrans" cnt="1">
                        <dgm:layoutNode name="sibSpace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forEach>
                    </dgm:if>
                    <dgm:else name="Name39"/>
                  </dgm:choose>
                </dgm:forEach>
              </dgm:layoutNode>
            </dgm:layoutNode>
            <dgm:choose name="Name40">
              <dgm:if name="Name41" axis="self" ptType="node" func="revPos" op="gte" val="2">
                <dgm:forEach name="Name42" axis="followSib" ptType="sibTrans" cnt="1">
                  <dgm:layoutNode name="sibSpace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forEach>
              </dgm:if>
              <dgm:else name="Name43"/>
            </dgm:choose>
          </dgm:forEach>
        </dgm:layoutNode>
      </dgm:layoutNode>
      <dgm:choose name="Name44">
        <dgm:if name="Name45" axis="self" ptType="node" func="revPos" op="gte" val="2">
          <dgm:forEach name="Name46" axis="followSib" ptType="sibTrans" cnt="1">
            <dgm:layoutNode name="sibSpace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if>
        <dgm:else name="Name47"/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E9D99DC-F0CF-4ABF-BB13-E80827CF82BF}" type="datetimeFigureOut">
              <a:rPr lang="ru-RU" smtClean="0"/>
              <a:pPr/>
              <a:t>17.05.2019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2143125" y="685800"/>
            <a:ext cx="257175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6CDEA41-161F-42EE-A363-4134723789E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283035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14350" y="2840568"/>
            <a:ext cx="5829300" cy="196003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28700" y="5181600"/>
            <a:ext cx="4800600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0F487F-3CB0-4192-9938-4FC94BE9AA08}" type="datetimeFigureOut">
              <a:rPr lang="ru-RU" smtClean="0"/>
              <a:pPr/>
              <a:t>17.05.2019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C0FCA9-1793-4C69-BD68-9BC38435915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0F487F-3CB0-4192-9938-4FC94BE9AA08}" type="datetimeFigureOut">
              <a:rPr lang="ru-RU" smtClean="0"/>
              <a:pPr/>
              <a:t>17.05.2019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C0FCA9-1793-4C69-BD68-9BC38435915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4972050" y="366185"/>
            <a:ext cx="1543050" cy="780203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42900" y="366185"/>
            <a:ext cx="4514850" cy="780203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0F487F-3CB0-4192-9938-4FC94BE9AA08}" type="datetimeFigureOut">
              <a:rPr lang="ru-RU" smtClean="0"/>
              <a:pPr/>
              <a:t>17.05.2019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C0FCA9-1793-4C69-BD68-9BC38435915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0F487F-3CB0-4192-9938-4FC94BE9AA08}" type="datetimeFigureOut">
              <a:rPr lang="ru-RU" smtClean="0"/>
              <a:pPr/>
              <a:t>17.05.2019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C0FCA9-1793-4C69-BD68-9BC38435915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1735" y="5875867"/>
            <a:ext cx="5829300" cy="181610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41735" y="3875618"/>
            <a:ext cx="5829300" cy="2000249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0F487F-3CB0-4192-9938-4FC94BE9AA08}" type="datetimeFigureOut">
              <a:rPr lang="ru-RU" smtClean="0"/>
              <a:pPr/>
              <a:t>17.05.2019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C0FCA9-1793-4C69-BD68-9BC38435915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42900" y="2133601"/>
            <a:ext cx="3028950" cy="603461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3486150" y="2133601"/>
            <a:ext cx="3028950" cy="603461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0F487F-3CB0-4192-9938-4FC94BE9AA08}" type="datetimeFigureOut">
              <a:rPr lang="ru-RU" smtClean="0"/>
              <a:pPr/>
              <a:t>17.05.2019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C0FCA9-1793-4C69-BD68-9BC38435915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42900" y="2046817"/>
            <a:ext cx="303014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342900" y="2899833"/>
            <a:ext cx="303014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3483769" y="2046817"/>
            <a:ext cx="303133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3483769" y="2899833"/>
            <a:ext cx="303133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0F487F-3CB0-4192-9938-4FC94BE9AA08}" type="datetimeFigureOut">
              <a:rPr lang="ru-RU" smtClean="0"/>
              <a:pPr/>
              <a:t>17.05.2019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C0FCA9-1793-4C69-BD68-9BC38435915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0F487F-3CB0-4192-9938-4FC94BE9AA08}" type="datetimeFigureOut">
              <a:rPr lang="ru-RU" smtClean="0"/>
              <a:pPr/>
              <a:t>17.05.2019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C0FCA9-1793-4C69-BD68-9BC38435915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0F487F-3CB0-4192-9938-4FC94BE9AA08}" type="datetimeFigureOut">
              <a:rPr lang="ru-RU" smtClean="0"/>
              <a:pPr/>
              <a:t>17.05.2019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C0FCA9-1793-4C69-BD68-9BC38435915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2900" y="364067"/>
            <a:ext cx="2256235" cy="154940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681287" y="364067"/>
            <a:ext cx="3833813" cy="780415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42900" y="1913467"/>
            <a:ext cx="2256235" cy="625475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0F487F-3CB0-4192-9938-4FC94BE9AA08}" type="datetimeFigureOut">
              <a:rPr lang="ru-RU" smtClean="0"/>
              <a:pPr/>
              <a:t>17.05.2019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C0FCA9-1793-4C69-BD68-9BC38435915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44216" y="6400800"/>
            <a:ext cx="4114800" cy="7556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344216" y="817033"/>
            <a:ext cx="41148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344216" y="7156451"/>
            <a:ext cx="4114800" cy="107314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0F487F-3CB0-4192-9938-4FC94BE9AA08}" type="datetimeFigureOut">
              <a:rPr lang="ru-RU" smtClean="0"/>
              <a:pPr/>
              <a:t>17.05.2019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C0FCA9-1793-4C69-BD68-9BC38435915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42900" y="2133601"/>
            <a:ext cx="6172200" cy="60346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342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0F487F-3CB0-4192-9938-4FC94BE9AA08}" type="datetimeFigureOut">
              <a:rPr lang="ru-RU" smtClean="0"/>
              <a:pPr/>
              <a:t>17.05.2019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2343150" y="8475134"/>
            <a:ext cx="21717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4914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1C0FCA9-1793-4C69-BD68-9BC38435915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.xml"/><Relationship Id="rId3" Type="http://schemas.openxmlformats.org/officeDocument/2006/relationships/diagramLayout" Target="../diagrams/layout1.xml"/><Relationship Id="rId7" Type="http://schemas.openxmlformats.org/officeDocument/2006/relationships/diagramData" Target="../diagrams/data2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11" Type="http://schemas.microsoft.com/office/2007/relationships/diagramDrawing" Target="../diagrams/drawing2.xml"/><Relationship Id="rId5" Type="http://schemas.openxmlformats.org/officeDocument/2006/relationships/diagramColors" Target="../diagrams/colors1.xml"/><Relationship Id="rId10" Type="http://schemas.openxmlformats.org/officeDocument/2006/relationships/diagramColors" Target="../diagrams/colors2.xml"/><Relationship Id="rId4" Type="http://schemas.openxmlformats.org/officeDocument/2006/relationships/diagramQuickStyle" Target="../diagrams/quickStyle1.xml"/><Relationship Id="rId9" Type="http://schemas.openxmlformats.org/officeDocument/2006/relationships/diagramQuickStyle" Target="../diagrams/quickStyle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4.xml"/><Relationship Id="rId13" Type="http://schemas.openxmlformats.org/officeDocument/2006/relationships/diagramData" Target="../diagrams/data5.xml"/><Relationship Id="rId3" Type="http://schemas.openxmlformats.org/officeDocument/2006/relationships/diagramLayout" Target="../diagrams/layout3.xml"/><Relationship Id="rId7" Type="http://schemas.openxmlformats.org/officeDocument/2006/relationships/image" Target="../media/image3.jpeg"/><Relationship Id="rId12" Type="http://schemas.microsoft.com/office/2007/relationships/diagramDrawing" Target="../diagrams/drawing4.xml"/><Relationship Id="rId17" Type="http://schemas.microsoft.com/office/2007/relationships/diagramDrawing" Target="../diagrams/drawing5.xml"/><Relationship Id="rId2" Type="http://schemas.openxmlformats.org/officeDocument/2006/relationships/diagramData" Target="../diagrams/data3.xml"/><Relationship Id="rId16" Type="http://schemas.openxmlformats.org/officeDocument/2006/relationships/diagramColors" Target="../diagrams/colors5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3.xml"/><Relationship Id="rId11" Type="http://schemas.openxmlformats.org/officeDocument/2006/relationships/diagramColors" Target="../diagrams/colors4.xml"/><Relationship Id="rId5" Type="http://schemas.openxmlformats.org/officeDocument/2006/relationships/diagramColors" Target="../diagrams/colors3.xml"/><Relationship Id="rId15" Type="http://schemas.openxmlformats.org/officeDocument/2006/relationships/diagramQuickStyle" Target="../diagrams/quickStyle5.xml"/><Relationship Id="rId10" Type="http://schemas.openxmlformats.org/officeDocument/2006/relationships/diagramQuickStyle" Target="../diagrams/quickStyle4.xml"/><Relationship Id="rId4" Type="http://schemas.openxmlformats.org/officeDocument/2006/relationships/diagramQuickStyle" Target="../diagrams/quickStyle3.xml"/><Relationship Id="rId9" Type="http://schemas.openxmlformats.org/officeDocument/2006/relationships/diagramLayout" Target="../diagrams/layout4.xml"/><Relationship Id="rId14" Type="http://schemas.openxmlformats.org/officeDocument/2006/relationships/diagramLayout" Target="../diagrams/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5000" b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57232" y="0"/>
            <a:ext cx="5829300" cy="1000131"/>
          </a:xfrm>
        </p:spPr>
        <p:txBody>
          <a:bodyPr>
            <a:normAutofit/>
          </a:bodyPr>
          <a:lstStyle/>
          <a:p>
            <a:pPr algn="r"/>
            <a:r>
              <a:rPr lang="ru-RU" sz="2400" b="1" dirty="0" smtClean="0">
                <a:solidFill>
                  <a:srgbClr val="8BE1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Муниципальное образование </a:t>
            </a:r>
            <a:br>
              <a:rPr lang="ru-RU" sz="2400" b="1" dirty="0" smtClean="0">
                <a:solidFill>
                  <a:srgbClr val="8BE1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400" b="1" dirty="0" err="1" smtClean="0">
                <a:solidFill>
                  <a:srgbClr val="8BE1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Щербиновский</a:t>
            </a:r>
            <a:r>
              <a:rPr lang="ru-RU" sz="2400" b="1" dirty="0" smtClean="0">
                <a:solidFill>
                  <a:srgbClr val="8BE1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район</a:t>
            </a:r>
            <a:endParaRPr lang="ru-RU" sz="2400" b="1" dirty="0">
              <a:solidFill>
                <a:srgbClr val="8BE1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85728" y="5429256"/>
            <a:ext cx="6357982" cy="1785950"/>
          </a:xfrm>
        </p:spPr>
        <p:txBody>
          <a:bodyPr>
            <a:normAutofit fontScale="70000" lnSpcReduction="20000"/>
          </a:bodyPr>
          <a:lstStyle/>
          <a:p>
            <a:r>
              <a:rPr lang="ru-RU" sz="9600" b="1" dirty="0" smtClean="0">
                <a:solidFill>
                  <a:srgbClr val="FF8B8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ИСПОЛНЕНИЕ БЮДЖЕТА</a:t>
            </a:r>
          </a:p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500702" y="928662"/>
            <a:ext cx="1025525" cy="1281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1000108" y="6929454"/>
            <a:ext cx="471490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FF8B8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  2017 год</a:t>
            </a:r>
            <a:endParaRPr lang="ru-RU" sz="4000" b="1" dirty="0">
              <a:solidFill>
                <a:srgbClr val="FF8B8B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37562716"/>
              </p:ext>
            </p:extLst>
          </p:nvPr>
        </p:nvGraphicFramePr>
        <p:xfrm>
          <a:off x="476672" y="827584"/>
          <a:ext cx="6048672" cy="710184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048672"/>
              </a:tblGrid>
              <a:tr h="6034088"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ru-RU" sz="1400" b="1" spc="45" dirty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Рейтинг показателей среди муниципалитетов Краснодарского </a:t>
                      </a:r>
                      <a:r>
                        <a:rPr lang="ru-RU" sz="1400" b="1" spc="45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края</a:t>
                      </a:r>
                    </a:p>
                    <a:p>
                      <a:pPr marL="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endParaRPr lang="ru-RU" sz="1400" b="1" spc="45" dirty="0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  <a:p>
                      <a:pPr marL="0" marR="12700" indent="45720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ru-RU" sz="1400" spc="35" dirty="0">
                          <a:effectLst/>
                        </a:rPr>
                        <a:t>В рейтинге городских округов и муниципальных районов Краснодарско­го края по показателю «Темп роста инвестиций в основной капитал по </a:t>
                      </a:r>
                      <a:r>
                        <a:rPr lang="ru-RU" sz="1400" spc="35" dirty="0" smtClean="0">
                          <a:effectLst/>
                        </a:rPr>
                        <a:t>крупным </a:t>
                      </a:r>
                      <a:r>
                        <a:rPr lang="ru-RU" sz="1400" spc="35" dirty="0">
                          <a:effectLst/>
                        </a:rPr>
                        <a:t>и средним организациям (по месту нахождения юридического лица)» по итогам </a:t>
                      </a:r>
                      <a:r>
                        <a:rPr lang="ru-RU" sz="1400" spc="35" dirty="0" smtClean="0">
                          <a:effectLst/>
                        </a:rPr>
                        <a:t>2017 </a:t>
                      </a:r>
                      <a:r>
                        <a:rPr lang="ru-RU" sz="1400" spc="35" dirty="0">
                          <a:effectLst/>
                        </a:rPr>
                        <a:t>года, муниципальное образование Щербиновский район занимает </a:t>
                      </a:r>
                      <a:r>
                        <a:rPr lang="ru-RU" sz="1400" spc="35" dirty="0" smtClean="0">
                          <a:effectLst/>
                        </a:rPr>
                        <a:t>24 </a:t>
                      </a:r>
                      <a:r>
                        <a:rPr lang="ru-RU" sz="1400" spc="35" dirty="0">
                          <a:effectLst/>
                        </a:rPr>
                        <a:t>место среди 44 </a:t>
                      </a:r>
                      <a:r>
                        <a:rPr lang="ru-RU" sz="1400" spc="35" dirty="0" smtClean="0">
                          <a:effectLst/>
                        </a:rPr>
                        <a:t>районов.</a:t>
                      </a:r>
                      <a:endParaRPr lang="ru-RU" sz="1400" spc="35" dirty="0">
                        <a:effectLst/>
                      </a:endParaRPr>
                    </a:p>
                    <a:p>
                      <a:pPr marL="0" indent="45720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endParaRPr lang="ru-RU" sz="1400" spc="45" dirty="0" smtClean="0">
                        <a:effectLst/>
                      </a:endParaRPr>
                    </a:p>
                    <a:p>
                      <a:pPr marL="0" indent="45720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endParaRPr lang="ru-RU" sz="1400" spc="45" dirty="0" smtClean="0">
                        <a:effectLst/>
                      </a:endParaRPr>
                    </a:p>
                    <a:p>
                      <a:pPr marL="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ru-RU" sz="1400" b="1" spc="45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Итоги </a:t>
                      </a:r>
                      <a:r>
                        <a:rPr lang="ru-RU" sz="1400" b="1" spc="45" dirty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реализации инвестиционных проектов в </a:t>
                      </a:r>
                      <a:r>
                        <a:rPr lang="ru-RU" sz="1400" b="1" spc="45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2017 году</a:t>
                      </a:r>
                    </a:p>
                    <a:p>
                      <a:pPr marL="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endParaRPr lang="ru-RU" sz="1400" b="1" spc="45" dirty="0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  <a:p>
                      <a:pPr marL="0" marR="12700" indent="45720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ru-RU" sz="1400" spc="35" dirty="0">
                          <a:effectLst/>
                        </a:rPr>
                        <a:t>Наиболее крупные вложения </a:t>
                      </a:r>
                      <a:r>
                        <a:rPr lang="ru-RU" sz="1400" spc="35" dirty="0" smtClean="0">
                          <a:effectLst/>
                        </a:rPr>
                        <a:t>(95%) </a:t>
                      </a:r>
                      <a:r>
                        <a:rPr lang="ru-RU" sz="1400" spc="35" dirty="0">
                          <a:effectLst/>
                        </a:rPr>
                        <a:t>были освоены </a:t>
                      </a:r>
                      <a:r>
                        <a:rPr lang="ru-RU" sz="1400" spc="35" dirty="0" smtClean="0">
                          <a:effectLst/>
                        </a:rPr>
                        <a:t>сельскохозяйственными </a:t>
                      </a:r>
                      <a:r>
                        <a:rPr lang="ru-RU" sz="1400" spc="35" dirty="0">
                          <a:effectLst/>
                        </a:rPr>
                        <a:t>предприятиями района, которыми велось строительство новых объектов и реконструкция существующих объектов, проводилось обновление основных фондов.</a:t>
                      </a:r>
                    </a:p>
                    <a:p>
                      <a:pPr marL="0" marR="12700" indent="45720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kern="1200" spc="35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В 2017 году СПК (колхоз) «Знамя Ленина» был реализован крупный инвестиционный проект «Строительство молочного комплекса» на сумму 191,2 млн. рублей. В результате реализации проекта было трудоустроено более 30 жителей района. Налоги во все уровни бюджета от вновь созданных мощностей оцениваются в сумме более 18 млн. руб.</a:t>
                      </a:r>
                    </a:p>
                    <a:p>
                      <a:pPr marL="0" marR="12700" indent="45720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ru-RU" sz="1400" spc="35" dirty="0" smtClean="0">
                          <a:effectLst/>
                        </a:rPr>
                        <a:t>Также </a:t>
                      </a:r>
                      <a:r>
                        <a:rPr lang="ru-RU" sz="1400" spc="35" dirty="0">
                          <a:effectLst/>
                        </a:rPr>
                        <a:t>в </a:t>
                      </a:r>
                      <a:r>
                        <a:rPr lang="ru-RU" sz="1400" spc="35" dirty="0" smtClean="0">
                          <a:effectLst/>
                        </a:rPr>
                        <a:t>2017 </a:t>
                      </a:r>
                      <a:r>
                        <a:rPr lang="ru-RU" sz="1400" spc="35" dirty="0">
                          <a:effectLst/>
                        </a:rPr>
                        <a:t>году в </a:t>
                      </a:r>
                      <a:r>
                        <a:rPr lang="ru-RU" sz="1400" spc="35" dirty="0" err="1">
                          <a:effectLst/>
                        </a:rPr>
                        <a:t>Щербиновском</a:t>
                      </a:r>
                      <a:r>
                        <a:rPr lang="ru-RU" sz="1400" spc="35" dirty="0">
                          <a:effectLst/>
                        </a:rPr>
                        <a:t> районе реализованы </a:t>
                      </a:r>
                      <a:r>
                        <a:rPr lang="ru-RU" sz="1400" spc="35" dirty="0" smtClean="0">
                          <a:effectLst/>
                        </a:rPr>
                        <a:t>5 инвестиционных </a:t>
                      </a:r>
                      <a:r>
                        <a:rPr lang="ru-RU" sz="1400" spc="35" dirty="0">
                          <a:effectLst/>
                        </a:rPr>
                        <a:t>проектов в сфере розничной торговли (общая торговая площадь </a:t>
                      </a:r>
                      <a:r>
                        <a:rPr lang="ru-RU" sz="1400" spc="35" dirty="0" smtClean="0">
                          <a:effectLst/>
                        </a:rPr>
                        <a:t>составила 663,5 </a:t>
                      </a:r>
                      <a:r>
                        <a:rPr lang="ru-RU" sz="1400" spc="35" dirty="0">
                          <a:effectLst/>
                        </a:rPr>
                        <a:t>кв.м.) на общую сумму более </a:t>
                      </a:r>
                      <a:r>
                        <a:rPr lang="ru-RU" sz="1400" spc="35" dirty="0" smtClean="0">
                          <a:effectLst/>
                        </a:rPr>
                        <a:t>69 </a:t>
                      </a:r>
                      <a:r>
                        <a:rPr lang="ru-RU" sz="1400" spc="35" dirty="0">
                          <a:effectLst/>
                        </a:rPr>
                        <a:t>млн. руб.</a:t>
                      </a:r>
                    </a:p>
                    <a:p>
                      <a:pPr marL="0" marR="12700" indent="45720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ru-RU" sz="1400" spc="35" dirty="0">
                          <a:effectLst/>
                        </a:rPr>
                        <a:t>В </a:t>
                      </a:r>
                      <a:r>
                        <a:rPr lang="ru-RU" sz="1400" spc="35" dirty="0" smtClean="0">
                          <a:effectLst/>
                        </a:rPr>
                        <a:t>2018 </a:t>
                      </a:r>
                      <a:r>
                        <a:rPr lang="ru-RU" sz="1400" spc="35" dirty="0">
                          <a:effectLst/>
                        </a:rPr>
                        <a:t>году продолжена реализация </a:t>
                      </a:r>
                      <a:r>
                        <a:rPr lang="ru-RU" sz="1400" spc="35" dirty="0" smtClean="0">
                          <a:effectLst/>
                        </a:rPr>
                        <a:t>15 </a:t>
                      </a:r>
                      <a:r>
                        <a:rPr lang="ru-RU" sz="1400" spc="35" dirty="0">
                          <a:effectLst/>
                        </a:rPr>
                        <a:t>инвестиционных проектов на </a:t>
                      </a:r>
                      <a:r>
                        <a:rPr lang="ru-RU" sz="1400" spc="35" dirty="0" smtClean="0">
                          <a:effectLst/>
                        </a:rPr>
                        <a:t>общую </a:t>
                      </a:r>
                      <a:r>
                        <a:rPr lang="ru-RU" sz="1400" spc="35" dirty="0">
                          <a:effectLst/>
                        </a:rPr>
                        <a:t>сумму более </a:t>
                      </a:r>
                      <a:r>
                        <a:rPr lang="ru-RU" sz="1400" spc="35" dirty="0" smtClean="0">
                          <a:effectLst/>
                        </a:rPr>
                        <a:t>90 </a:t>
                      </a:r>
                      <a:r>
                        <a:rPr lang="ru-RU" sz="1400" spc="35" dirty="0">
                          <a:effectLst/>
                        </a:rPr>
                        <a:t>млн. руб.</a:t>
                      </a:r>
                    </a:p>
                    <a:p>
                      <a:pPr marL="0" marR="12700" indent="45720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ru-RU" sz="1400" spc="35" dirty="0">
                          <a:effectLst/>
                        </a:rPr>
                        <a:t>В результате реализации будут трудоустроены </a:t>
                      </a:r>
                      <a:r>
                        <a:rPr lang="ru-RU" sz="1400" spc="35" dirty="0" smtClean="0">
                          <a:effectLst/>
                        </a:rPr>
                        <a:t>более 100 </a:t>
                      </a:r>
                      <a:r>
                        <a:rPr lang="ru-RU" sz="1400" spc="35" dirty="0">
                          <a:effectLst/>
                        </a:rPr>
                        <a:t>жителей </a:t>
                      </a:r>
                      <a:r>
                        <a:rPr lang="ru-RU" sz="1400" spc="35" dirty="0" err="1" smtClean="0">
                          <a:effectLst/>
                        </a:rPr>
                        <a:t>Щербиновского</a:t>
                      </a:r>
                      <a:r>
                        <a:rPr lang="ru-RU" sz="1400" spc="35" dirty="0" smtClean="0">
                          <a:effectLst/>
                        </a:rPr>
                        <a:t> </a:t>
                      </a:r>
                      <a:r>
                        <a:rPr lang="ru-RU" sz="1400" spc="35" dirty="0">
                          <a:effectLst/>
                        </a:rPr>
                        <a:t>района.</a:t>
                      </a:r>
                    </a:p>
                    <a:p>
                      <a:pPr marL="0" marR="12700" indent="45720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ru-RU" sz="1400" spc="35" dirty="0">
                          <a:effectLst/>
                        </a:rPr>
                        <a:t>Объем дополнительных </a:t>
                      </a:r>
                      <a:r>
                        <a:rPr lang="ru-RU" sz="1400" spc="35" dirty="0" smtClean="0">
                          <a:effectLst/>
                        </a:rPr>
                        <a:t>поступлений от налогов </a:t>
                      </a:r>
                      <a:r>
                        <a:rPr lang="ru-RU" sz="1400" spc="35" dirty="0">
                          <a:effectLst/>
                        </a:rPr>
                        <a:t>во все уровни бюджета оценивается в сумме около </a:t>
                      </a:r>
                      <a:r>
                        <a:rPr lang="ru-RU" sz="1400" spc="35" dirty="0" smtClean="0">
                          <a:effectLst/>
                        </a:rPr>
                        <a:t>6,5 </a:t>
                      </a:r>
                      <a:r>
                        <a:rPr lang="ru-RU" sz="1400" spc="35" dirty="0">
                          <a:effectLst/>
                        </a:rPr>
                        <a:t>млн. руб.</a:t>
                      </a:r>
                      <a:endParaRPr lang="ru-RU" sz="1400" spc="35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>
                    <a:solidFill>
                      <a:schemeClr val="bg2"/>
                    </a:solidFill>
                  </a:tcPr>
                </a:tc>
              </a:tr>
            </a:tbl>
          </a:graphicData>
        </a:graphic>
      </p:graphicFrame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1501775" y="230188"/>
            <a:ext cx="6858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/>
            </a:r>
            <a:br>
              <a:rPr kumimoji="0" lang="ru-RU" alt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</a:b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4219396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76672" y="3779912"/>
            <a:ext cx="578647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Расходы бюджета </a:t>
            </a:r>
            <a:br>
              <a:rPr lang="ru-RU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муниципального образования </a:t>
            </a:r>
            <a:r>
              <a:rPr lang="ru-RU" sz="16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Щербиновский</a:t>
            </a:r>
            <a:r>
              <a:rPr lang="ru-RU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район</a:t>
            </a:r>
            <a:endParaRPr lang="ru-RU" sz="1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83315352"/>
              </p:ext>
            </p:extLst>
          </p:nvPr>
        </p:nvGraphicFramePr>
        <p:xfrm>
          <a:off x="252814" y="4716016"/>
          <a:ext cx="6286544" cy="3355425"/>
        </p:xfrm>
        <a:graphic>
          <a:graphicData uri="http://schemas.openxmlformats.org/drawingml/2006/table">
            <a:tbl>
              <a:tblPr>
                <a:tableStyleId>{93296810-A885-4BE3-A3E7-6D5BEEA58F35}</a:tableStyleId>
              </a:tblPr>
              <a:tblGrid>
                <a:gridCol w="2813882"/>
                <a:gridCol w="1401720"/>
                <a:gridCol w="1035471"/>
                <a:gridCol w="1035471"/>
              </a:tblGrid>
              <a:tr h="221100">
                <a:tc>
                  <a:txBody>
                    <a:bodyPr/>
                    <a:lstStyle/>
                    <a:p>
                      <a:pPr algn="l" fontAlgn="b"/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740" marR="7740" marT="7740" marB="0" anchor="b"/>
                </a:tc>
                <a:tc gridSpan="3">
                  <a:txBody>
                    <a:bodyPr/>
                    <a:lstStyle/>
                    <a:p>
                      <a:pPr algn="r" fontAlgn="b"/>
                      <a:r>
                        <a:rPr lang="ru-RU" sz="1400" b="1" u="none" strike="noStrike" dirty="0" smtClean="0"/>
                        <a:t>млн.руб</a:t>
                      </a:r>
                      <a:r>
                        <a:rPr lang="ru-RU" sz="1100" b="1" u="none" strike="noStrike" dirty="0" smtClean="0"/>
                        <a:t>.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740" marR="7740" marT="7740" marB="0" anchor="b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5048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 dirty="0"/>
                        <a:t>Наименование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740" marR="7740" marT="7740" marB="0" anchor="ctr">
                    <a:cell3D prstMaterial="dkEdge">
                      <a:bevel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u="none" strike="noStrike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Утвержденные бюджетные  назначения</a:t>
                      </a:r>
                      <a:endParaRPr lang="ru-RU" sz="1400" b="1" u="none" strike="noStrike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740" marR="7740" marT="7740" marB="0" anchor="ctr">
                    <a:cell3D prstMaterial="dkEdge">
                      <a:bevel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 dirty="0" smtClean="0"/>
                        <a:t>Исполнено 2017 год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740" marR="7740" marT="7740" marB="0" anchor="ctr">
                    <a:cell3D prstMaterial="dkEdge">
                      <a:bevel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% исполнения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740" marR="7740" marT="7740" marB="0" anchor="ctr">
                    <a:cell3D prstMaterial="dkEdge">
                      <a:bevel/>
                      <a:lightRig rig="flood" dir="t"/>
                    </a:cell3D>
                    <a:noFill/>
                  </a:tcPr>
                </a:tc>
              </a:tr>
              <a:tr h="21849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 dirty="0" smtClean="0">
                          <a:solidFill>
                            <a:schemeClr val="tx1"/>
                          </a:solidFill>
                        </a:rPr>
                        <a:t>ВСЕГО: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7740" marR="7740" marT="7740" marB="0" anchor="ctr">
                    <a:cell3D prstMaterial="dkEdge">
                      <a:bevel/>
                      <a:lightRig rig="flood" dir="t"/>
                    </a:cell3D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713,7</a:t>
                      </a:r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740" marR="7740" marT="7740" marB="0" anchor="ctr">
                    <a:cell3D prstMaterial="dkEdge">
                      <a:bevel/>
                      <a:lightRig rig="flood" dir="t"/>
                    </a:cell3D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705,8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740" marR="7740" marT="7740" marB="0" anchor="ctr">
                    <a:cell3D prstMaterial="dkEdge">
                      <a:bevel/>
                      <a:lightRig rig="flood" dir="t"/>
                    </a:cell3D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98,9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740" marR="7740" marT="7740" marB="0" anchor="ctr">
                    <a:cell3D prstMaterial="dkEdge">
                      <a:bevel/>
                      <a:lightRig rig="flood" dir="t"/>
                    </a:cell3D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218499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   в т.</a:t>
                      </a:r>
                      <a:r>
                        <a:rPr lang="ru-RU" sz="1400" b="1" i="0" u="none" strike="noStrike" baseline="0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ч.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740" marR="7740" marT="7740" marB="0" anchor="ctr">
                    <a:cell3D prstMaterial="dkEdge">
                      <a:bevel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7740" marR="7740" marT="7740" marB="0" anchor="ctr">
                    <a:cell3D prstMaterial="dkEdge">
                      <a:bevel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740" marR="7740" marT="7740" marB="0" anchor="ctr">
                    <a:cell3D prstMaterial="dkEdge">
                      <a:bevel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740" marR="7740" marT="7740" marB="0" anchor="ctr">
                    <a:cell3D prstMaterial="dkEdge">
                      <a:bevel/>
                      <a:lightRig rig="flood" dir="t"/>
                    </a:cell3D>
                    <a:noFill/>
                  </a:tcPr>
                </a:tc>
              </a:tr>
              <a:tr h="220263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u="none" strike="noStrike" dirty="0"/>
                        <a:t>Социально-культурная сфера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740" marR="7740" marT="7740" marB="0" anchor="ctr">
                    <a:cell3D prstMaterial="dkEdge">
                      <a:bevel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u="none" strike="noStrike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593,5</a:t>
                      </a:r>
                      <a:endParaRPr lang="ru-RU" sz="1400" b="1" u="none" strike="noStrike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cell3D prstMaterial="dkEdge">
                      <a:bevel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587,4</a:t>
                      </a:r>
                      <a:endParaRPr lang="ru-RU" sz="1400" b="1" u="none" strike="noStrike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cell3D prstMaterial="dkEdge">
                      <a:bevel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99,0</a:t>
                      </a:r>
                      <a:endParaRPr lang="ru-RU" sz="1400" b="1" u="none" strike="noStrike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cell3D prstMaterial="dkEdge">
                      <a:bevel/>
                      <a:lightRig rig="flood" dir="t"/>
                    </a:cell3D>
                    <a:noFill/>
                  </a:tcPr>
                </a:tc>
              </a:tr>
              <a:tr h="220263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u="none" strike="noStrike" dirty="0"/>
                        <a:t>Общегосударственные вопросы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740" marR="7740" marT="7740" marB="0" anchor="ctr">
                    <a:cell3D prstMaterial="dkEdge">
                      <a:bevel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u="none" strike="noStrike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87,3</a:t>
                      </a:r>
                      <a:endParaRPr lang="ru-RU" sz="1400" b="1" u="none" strike="noStrike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cell3D prstMaterial="dkEdge">
                      <a:bevel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87,2</a:t>
                      </a:r>
                      <a:endParaRPr lang="ru-RU" sz="1400" b="1" u="none" strike="noStrike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cell3D prstMaterial="dkEdge">
                      <a:bevel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99,9</a:t>
                      </a:r>
                      <a:endParaRPr lang="ru-RU" sz="1400" b="1" u="none" strike="noStrike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cell3D prstMaterial="dkEdge">
                      <a:bevel/>
                      <a:lightRig rig="flood" dir="t"/>
                    </a:cell3D>
                    <a:noFill/>
                  </a:tcPr>
                </a:tc>
              </a:tr>
              <a:tr h="220263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u="none" strike="noStrike" dirty="0"/>
                        <a:t>Жилищно-коммунальное хозяйство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740" marR="7740" marT="7740" marB="0" anchor="ctr">
                    <a:cell3D prstMaterial="dkEdge">
                      <a:bevel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u="none" strike="noStrike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5,8</a:t>
                      </a:r>
                      <a:endParaRPr lang="ru-RU" sz="1400" b="1" u="none" strike="noStrike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cell3D prstMaterial="dkEdge">
                      <a:bevel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5,7</a:t>
                      </a:r>
                      <a:endParaRPr lang="ru-RU" sz="1400" b="1" u="none" strike="noStrike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cell3D prstMaterial="dkEdge">
                      <a:bevel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98,3</a:t>
                      </a:r>
                      <a:endParaRPr lang="ru-RU" sz="1400" b="1" u="none" strike="noStrike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cell3D prstMaterial="dkEdge">
                      <a:bevel/>
                      <a:lightRig rig="flood" dir="t"/>
                    </a:cell3D>
                    <a:noFill/>
                  </a:tcPr>
                </a:tc>
              </a:tr>
              <a:tr h="220263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u="none" strike="noStrike" dirty="0"/>
                        <a:t>Обслуживание муниципального долга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740" marR="7740" marT="7740" marB="0" anchor="ctr">
                    <a:cell3D prstMaterial="dkEdge">
                      <a:bevel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u="none" strike="noStrike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0,06</a:t>
                      </a:r>
                      <a:endParaRPr lang="ru-RU" sz="1400" b="1" u="none" strike="noStrike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cell3D prstMaterial="dkEdge">
                      <a:bevel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0,06</a:t>
                      </a:r>
                      <a:endParaRPr lang="ru-RU" sz="1400" b="1" u="none" strike="noStrike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cell3D prstMaterial="dkEdge">
                      <a:bevel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100</a:t>
                      </a:r>
                      <a:endParaRPr lang="ru-RU" sz="1400" b="1" u="none" strike="noStrike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cell3D prstMaterial="dkEdge">
                      <a:bevel/>
                      <a:lightRig rig="flood" dir="t"/>
                    </a:cell3D>
                    <a:noFill/>
                  </a:tcPr>
                </a:tc>
              </a:tr>
              <a:tr h="220263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u="none" strike="noStrike" dirty="0"/>
                        <a:t>Межбюджетные трансферты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740" marR="7740" marT="7740" marB="0" anchor="ctr">
                    <a:cell3D prstMaterial="dkEdge">
                      <a:bevel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u="none" strike="noStrike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6,0</a:t>
                      </a:r>
                      <a:endParaRPr lang="ru-RU" sz="1400" b="1" u="none" strike="noStrike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cell3D prstMaterial="dkEdge">
                      <a:bevel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6,0</a:t>
                      </a:r>
                      <a:endParaRPr lang="ru-RU" sz="1400" b="1" u="none" strike="noStrike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cell3D prstMaterial="dkEdge">
                      <a:bevel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100</a:t>
                      </a:r>
                      <a:endParaRPr lang="ru-RU" sz="1400" b="1" u="none" strike="noStrike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cell3D prstMaterial="dkEdge">
                      <a:bevel/>
                      <a:lightRig rig="flood" dir="t"/>
                    </a:cell3D>
                    <a:noFill/>
                  </a:tcPr>
                </a:tc>
              </a:tr>
              <a:tr h="429350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u="none" strike="noStrike" dirty="0"/>
                        <a:t>Национальная оборона и национальная безопасность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740" marR="7740" marT="7740" marB="0" anchor="ctr">
                    <a:cell3D prstMaterial="dkEdge">
                      <a:bevel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u="none" strike="noStrike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6,8</a:t>
                      </a:r>
                      <a:endParaRPr lang="ru-RU" sz="1400" b="1" u="none" strike="noStrike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cell3D prstMaterial="dkEdge">
                      <a:bevel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6,6</a:t>
                      </a:r>
                      <a:endParaRPr lang="ru-RU" sz="1400" b="1" u="none" strike="noStrike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cell3D prstMaterial="dkEdge">
                      <a:bevel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97,1</a:t>
                      </a:r>
                      <a:endParaRPr lang="ru-RU" sz="1400" b="1" u="none" strike="noStrike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cell3D prstMaterial="dkEdge">
                      <a:bevel/>
                      <a:lightRig rig="flood" dir="t"/>
                    </a:cell3D>
                    <a:noFill/>
                  </a:tcPr>
                </a:tc>
              </a:tr>
              <a:tr h="220263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u="none" strike="noStrike" dirty="0"/>
                        <a:t>Национальная экономика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740" marR="7740" marT="7740" marB="0" anchor="ctr">
                    <a:cell3D prstMaterial="dkEdge">
                      <a:bevel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u="none" strike="noStrike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14,2</a:t>
                      </a:r>
                      <a:endParaRPr lang="ru-RU" sz="1400" b="1" u="none" strike="noStrike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cell3D prstMaterial="dkEdge">
                      <a:bevel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12,8</a:t>
                      </a:r>
                      <a:endParaRPr lang="ru-RU" sz="1400" b="1" u="none" strike="noStrike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cell3D prstMaterial="dkEdge">
                      <a:bevel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90,1</a:t>
                      </a:r>
                      <a:endParaRPr lang="ru-RU" sz="1400" b="1" u="none" strike="noStrike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cell3D prstMaterial="dkEdge">
                      <a:bevel/>
                      <a:lightRig rig="flood" dir="t"/>
                    </a:cell3D>
                    <a:noFill/>
                  </a:tcPr>
                </a:tc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620688" y="568463"/>
            <a:ext cx="578647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Источники финансирования дефицита бюджета</a:t>
            </a:r>
            <a:endParaRPr lang="ru-RU" sz="1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24082450"/>
              </p:ext>
            </p:extLst>
          </p:nvPr>
        </p:nvGraphicFramePr>
        <p:xfrm>
          <a:off x="258696" y="1187624"/>
          <a:ext cx="6286544" cy="1951200"/>
        </p:xfrm>
        <a:graphic>
          <a:graphicData uri="http://schemas.openxmlformats.org/drawingml/2006/table">
            <a:tbl>
              <a:tblPr>
                <a:tableStyleId>{93296810-A885-4BE3-A3E7-6D5BEEA58F35}</a:tableStyleId>
              </a:tblPr>
              <a:tblGrid>
                <a:gridCol w="2638121"/>
                <a:gridCol w="1577481"/>
                <a:gridCol w="1035471"/>
                <a:gridCol w="1035471"/>
              </a:tblGrid>
              <a:tr h="218499">
                <a:tc>
                  <a:txBody>
                    <a:bodyPr/>
                    <a:lstStyle/>
                    <a:p>
                      <a:pPr algn="l" fontAlgn="b"/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740" marR="7740" marT="7740" marB="0" anchor="b"/>
                </a:tc>
                <a:tc gridSpan="3">
                  <a:txBody>
                    <a:bodyPr/>
                    <a:lstStyle/>
                    <a:p>
                      <a:pPr algn="r" fontAlgn="b"/>
                      <a:r>
                        <a:rPr lang="ru-RU" sz="1400" b="1" u="none" strike="noStrike" dirty="0" smtClean="0"/>
                        <a:t>млн.руб</a:t>
                      </a:r>
                      <a:r>
                        <a:rPr lang="ru-RU" sz="1100" b="1" u="none" strike="noStrike" dirty="0" smtClean="0"/>
                        <a:t>.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740" marR="7740" marT="7740" marB="0" anchor="b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4299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 dirty="0"/>
                        <a:t>Наименование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740" marR="7740" marT="7740" marB="0" anchor="ctr">
                    <a:cell3D prstMaterial="dkEdge">
                      <a:bevel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u="none" strike="noStrike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Утвержденные бюджетные  назначения</a:t>
                      </a:r>
                      <a:endParaRPr lang="ru-RU" sz="1400" b="1" u="none" strike="noStrike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740" marR="7740" marT="7740" marB="0" anchor="ctr">
                    <a:cell3D prstMaterial="dkEdge">
                      <a:bevel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 dirty="0" smtClean="0"/>
                        <a:t>Исполнено 2017 год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740" marR="7740" marT="7740" marB="0" anchor="ctr">
                    <a:cell3D prstMaterial="dkEdge">
                      <a:bevel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% исполнения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740" marR="7740" marT="7740" marB="0" anchor="ctr">
                    <a:cell3D prstMaterial="dkEdge">
                      <a:bevel/>
                      <a:lightRig rig="flood" dir="t"/>
                    </a:cell3D>
                    <a:noFill/>
                  </a:tcPr>
                </a:tc>
              </a:tr>
              <a:tr h="218499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u="none" strike="noStrike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Источники финансирования</a:t>
                      </a:r>
                      <a:r>
                        <a:rPr lang="ru-RU" sz="1400" b="1" u="none" strike="noStrike" baseline="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 дефицита  бюджета</a:t>
                      </a:r>
                      <a:endParaRPr lang="ru-RU" sz="1400" b="1" i="0" u="none" strike="noStrike" dirty="0">
                        <a:solidFill>
                          <a:schemeClr val="accent6">
                            <a:lumMod val="50000"/>
                          </a:schemeClr>
                        </a:solidFill>
                        <a:latin typeface="Calibri"/>
                      </a:endParaRPr>
                    </a:p>
                  </a:txBody>
                  <a:tcPr marL="7740" marR="7740" marT="7740" marB="0" anchor="ctr">
                    <a:cell3D prstMaterial="dkEdge">
                      <a:bevel/>
                      <a:lightRig rig="flood" dir="t"/>
                    </a:cell3D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2,9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740" marR="7740" marT="7740" marB="0" anchor="ctr">
                    <a:cell3D prstMaterial="dkEdge">
                      <a:bevel/>
                      <a:lightRig rig="flood" dir="t"/>
                    </a:cell3D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-5,0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740" marR="7740" marT="7740" marB="0" anchor="ctr">
                    <a:cell3D prstMaterial="dkEdge">
                      <a:bevel/>
                      <a:lightRig rig="flood" dir="t"/>
                    </a:cell3D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740" marR="7740" marT="7740" marB="0" anchor="ctr">
                    <a:cell3D prstMaterial="dkEdge">
                      <a:bevel/>
                      <a:lightRig rig="flood" dir="t"/>
                    </a:cell3D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218499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Бюджетные кредиты</a:t>
                      </a:r>
                      <a:r>
                        <a:rPr lang="ru-RU" sz="1400" b="1" i="0" u="none" strike="noStrike" baseline="0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от других бюджетов бюджетной системы РФ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740" marR="7740" marT="7740" marB="0" anchor="ctr">
                    <a:cell3D prstMaterial="dkEdge">
                      <a:bevel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i="0" u="none" strike="noStrike" kern="1200" dirty="0" smtClean="0">
                          <a:solidFill>
                            <a:srgbClr val="000000"/>
                          </a:solidFill>
                          <a:latin typeface="Calibri"/>
                          <a:ea typeface="+mn-ea"/>
                          <a:cs typeface="+mn-cs"/>
                        </a:rPr>
                        <a:t>65,2</a:t>
                      </a:r>
                      <a:endParaRPr lang="ru-RU" sz="1400" b="1" i="0" u="none" strike="noStrike" kern="1200" dirty="0">
                        <a:solidFill>
                          <a:srgbClr val="000000"/>
                        </a:solidFill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7740" marR="7740" marT="7740" marB="0" anchor="ctr">
                    <a:cell3D prstMaterial="dkEdge">
                      <a:bevel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65,2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740" marR="7740" marT="7740" marB="0" anchor="ctr">
                    <a:cell3D prstMaterial="dkEdge">
                      <a:bevel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100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740" marR="7740" marT="7740" marB="0" anchor="ctr">
                    <a:cell3D prstMaterial="dkEdge">
                      <a:bevel/>
                      <a:lightRig rig="flood" dir="t"/>
                    </a:cell3D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7750136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571480" y="179512"/>
            <a:ext cx="58579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Основные параметры консолидированного</a:t>
            </a:r>
          </a:p>
          <a:p>
            <a:pPr algn="ctr"/>
            <a:r>
              <a:rPr lang="ru-RU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бюджета </a:t>
            </a:r>
            <a:r>
              <a:rPr lang="ru-RU" sz="16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Щербиновского</a:t>
            </a:r>
            <a:r>
              <a:rPr lang="ru-RU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района </a:t>
            </a:r>
          </a:p>
        </p:txBody>
      </p:sp>
      <p:graphicFrame>
        <p:nvGraphicFramePr>
          <p:cNvPr id="12" name="Таблица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56126296"/>
              </p:ext>
            </p:extLst>
          </p:nvPr>
        </p:nvGraphicFramePr>
        <p:xfrm>
          <a:off x="392885" y="899592"/>
          <a:ext cx="6215106" cy="2986040"/>
        </p:xfrm>
        <a:graphic>
          <a:graphicData uri="http://schemas.openxmlformats.org/drawingml/2006/table">
            <a:tbl>
              <a:tblPr>
                <a:tableStyleId>{93296810-A885-4BE3-A3E7-6D5BEEA58F35}</a:tableStyleId>
              </a:tblPr>
              <a:tblGrid>
                <a:gridCol w="2278023"/>
                <a:gridCol w="1312361"/>
                <a:gridCol w="1312361"/>
                <a:gridCol w="1312361"/>
              </a:tblGrid>
              <a:tr h="260984">
                <a:tc gridSpan="4">
                  <a:txBody>
                    <a:bodyPr/>
                    <a:lstStyle/>
                    <a:p>
                      <a:pPr algn="r" fontAlgn="b"/>
                      <a:r>
                        <a:rPr lang="ru-RU" sz="1200" b="1" u="none" strike="noStrike" dirty="0"/>
                        <a:t>млн.руб</a:t>
                      </a:r>
                      <a:r>
                        <a:rPr lang="ru-RU" sz="1400" b="1" u="none" strike="noStrike" dirty="0"/>
                        <a:t>.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087" marR="8087" marT="8087" marB="0" anchor="b"/>
                </a:tc>
                <a:tc hMerge="1">
                  <a:txBody>
                    <a:bodyPr/>
                    <a:lstStyle/>
                    <a:p>
                      <a:pPr algn="l" fontAlgn="b"/>
                      <a:endParaRPr lang="ru-RU" sz="9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087" marR="8087" marT="8087" marB="0" anchor="b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9627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 dirty="0">
                          <a:solidFill>
                            <a:schemeClr val="tx1"/>
                          </a:solidFill>
                        </a:rPr>
                        <a:t>Наименование показателя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8087" marR="8087" marT="8087" marB="0" anchor="ctr">
                    <a:cell3D prstMaterial="dkEdge">
                      <a:bevel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u="none" strike="noStrike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Утвержденные бюджетные  назначения</a:t>
                      </a:r>
                      <a:endParaRPr lang="ru-RU" sz="1400" b="1" u="none" strike="noStrike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740" marR="7740" marT="7740" marB="0" anchor="ctr">
                    <a:cell3D prstMaterial="dkEdge">
                      <a:bevel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 dirty="0" smtClean="0">
                          <a:solidFill>
                            <a:schemeClr val="tx1"/>
                          </a:solidFill>
                        </a:rPr>
                        <a:t>Исполнено </a:t>
                      </a:r>
                      <a:br>
                        <a:rPr lang="ru-RU" sz="1400" b="1" u="none" strike="noStrike" dirty="0" smtClean="0">
                          <a:solidFill>
                            <a:schemeClr val="tx1"/>
                          </a:solidFill>
                        </a:rPr>
                      </a:br>
                      <a:r>
                        <a:rPr lang="ru-RU" sz="1400" b="1" u="none" strike="noStrike" dirty="0" smtClean="0">
                          <a:solidFill>
                            <a:schemeClr val="tx1"/>
                          </a:solidFill>
                        </a:rPr>
                        <a:t>2017 год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7740" marR="7740" marT="7740" marB="0" anchor="ctr">
                    <a:cell3D prstMaterial="dkEdge">
                      <a:bevel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latin typeface="Calibri"/>
                        </a:rPr>
                        <a:t>% </a:t>
                      </a:r>
                      <a:b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latin typeface="Calibri"/>
                        </a:rPr>
                      </a:br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latin typeface="Calibri"/>
                        </a:rPr>
                        <a:t>исполнения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7740" marR="7740" marT="7740" marB="0" anchor="ctr">
                    <a:cell3D prstMaterial="dkEdge">
                      <a:bevel/>
                      <a:lightRig rig="flood" dir="t"/>
                    </a:cell3D>
                    <a:noFill/>
                  </a:tcPr>
                </a:tc>
              </a:tr>
              <a:tr h="472381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u="none" strike="noStrike" dirty="0">
                          <a:solidFill>
                            <a:schemeClr val="tx1"/>
                          </a:solidFill>
                        </a:rPr>
                        <a:t>Налоговые и неналоговые доходы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8087" marR="8087" marT="8087" marB="0" anchor="ctr">
                    <a:cell3D prstMaterial="dkEdge">
                      <a:bevel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394,4</a:t>
                      </a:r>
                      <a:endParaRPr lang="ru-RU" sz="1400" b="1" u="none" strike="noStrike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cell3D prstMaterial="dkEdge">
                      <a:bevel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404,6</a:t>
                      </a:r>
                      <a:endParaRPr lang="ru-RU" sz="1400" b="1" u="none" strike="noStrike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cell3D prstMaterial="dkEdge">
                      <a:bevel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400" b="1" u="none" strike="noStrike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102,6</a:t>
                      </a:r>
                    </a:p>
                  </a:txBody>
                  <a:tcPr marL="9525" marR="9525" marT="9525" marB="0" anchor="ctr">
                    <a:cell3D prstMaterial="dkEdge">
                      <a:bevel/>
                      <a:lightRig rig="flood" dir="t"/>
                    </a:cell3D>
                    <a:noFill/>
                  </a:tcPr>
                </a:tc>
              </a:tr>
              <a:tr h="339280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u="none" strike="noStrike" dirty="0">
                          <a:solidFill>
                            <a:schemeClr val="tx1"/>
                          </a:solidFill>
                        </a:rPr>
                        <a:t>Безвозмездные </a:t>
                      </a:r>
                      <a:r>
                        <a:rPr lang="ru-RU" sz="1400" b="1" u="none" strike="noStrike" dirty="0" smtClean="0">
                          <a:solidFill>
                            <a:schemeClr val="tx1"/>
                          </a:solidFill>
                        </a:rPr>
                        <a:t>поступления </a:t>
                      </a:r>
                      <a:r>
                        <a:rPr lang="ru-RU" sz="1200" b="1" u="none" strike="noStrike" dirty="0" smtClean="0">
                          <a:solidFill>
                            <a:schemeClr val="tx1"/>
                          </a:solidFill>
                        </a:rPr>
                        <a:t>(с учетом возвратов)</a:t>
                      </a:r>
                      <a:endParaRPr lang="ru-RU" sz="1200" b="1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8087" marR="8087" marT="8087" marB="0" anchor="ctr">
                    <a:cell3D prstMaterial="dkEdge">
                      <a:bevel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534,8</a:t>
                      </a:r>
                      <a:endParaRPr lang="ru-RU" sz="1400" b="1" u="none" strike="noStrike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cell3D prstMaterial="dkEdge">
                      <a:bevel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532,9</a:t>
                      </a:r>
                      <a:endParaRPr lang="ru-RU" sz="1400" b="1" u="none" strike="noStrike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cell3D prstMaterial="dkEdge">
                      <a:bevel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400" b="1" u="none" strike="noStrike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99,6</a:t>
                      </a:r>
                    </a:p>
                  </a:txBody>
                  <a:tcPr marL="9525" marR="9525" marT="9525" marB="0" anchor="ctr">
                    <a:cell3D prstMaterial="dkEdge">
                      <a:bevel/>
                      <a:lightRig rig="flood" dir="t"/>
                    </a:cell3D>
                    <a:noFill/>
                  </a:tcPr>
                </a:tc>
              </a:tr>
              <a:tr h="339280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u="none" strike="noStrike" dirty="0">
                          <a:solidFill>
                            <a:schemeClr val="tx1"/>
                          </a:solidFill>
                        </a:rPr>
                        <a:t>Доходы всего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8087" marR="8087" marT="8087" marB="0" anchor="ctr">
                    <a:cell3D prstMaterial="dkEdge">
                      <a:bevel/>
                      <a:lightRig rig="flood" dir="t"/>
                    </a:cell3D>
                    <a:solidFill>
                      <a:schemeClr val="accent6">
                        <a:lumMod val="40000"/>
                        <a:lumOff val="60000"/>
                        <a:alpha val="3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929,2</a:t>
                      </a:r>
                      <a:endParaRPr lang="ru-RU" sz="1400" b="1" u="none" strike="noStrike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cell3D prstMaterial="dkEdge">
                      <a:bevel/>
                      <a:lightRig rig="flood" dir="t"/>
                    </a:cell3D>
                    <a:solidFill>
                      <a:schemeClr val="accent6">
                        <a:lumMod val="40000"/>
                        <a:lumOff val="60000"/>
                        <a:alpha val="3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937,5</a:t>
                      </a:r>
                      <a:endParaRPr lang="ru-RU" sz="1400" b="1" u="none" strike="noStrike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cell3D prstMaterial="dkEdge">
                      <a:bevel/>
                      <a:lightRig rig="flood" dir="t"/>
                    </a:cell3D>
                    <a:solidFill>
                      <a:schemeClr val="accent6">
                        <a:lumMod val="40000"/>
                        <a:lumOff val="60000"/>
                        <a:alpha val="3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400" b="1" u="none" strike="noStrike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100,9</a:t>
                      </a:r>
                    </a:p>
                  </a:txBody>
                  <a:tcPr marL="9525" marR="9525" marT="9525" marB="0" anchor="ctr">
                    <a:cell3D prstMaterial="dkEdge">
                      <a:bevel/>
                      <a:lightRig rig="flood" dir="t"/>
                    </a:cell3D>
                    <a:solidFill>
                      <a:schemeClr val="accent6">
                        <a:lumMod val="40000"/>
                        <a:lumOff val="60000"/>
                        <a:alpha val="38000"/>
                      </a:schemeClr>
                    </a:solidFill>
                  </a:tcPr>
                </a:tc>
              </a:tr>
              <a:tr h="339280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u="none" strike="noStrike" dirty="0">
                          <a:solidFill>
                            <a:schemeClr val="tx1"/>
                          </a:solidFill>
                        </a:rPr>
                        <a:t>Расходы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8087" marR="8087" marT="8087" marB="0" anchor="ctr">
                    <a:cell3D prstMaterial="dkEdge">
                      <a:bevel/>
                      <a:lightRig rig="flood" dir="t"/>
                    </a:cell3D>
                    <a:solidFill>
                      <a:schemeClr val="accent6">
                        <a:lumMod val="40000"/>
                        <a:lumOff val="60000"/>
                        <a:alpha val="6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949,6</a:t>
                      </a:r>
                      <a:endParaRPr lang="ru-RU" sz="1400" b="1" u="none" strike="noStrike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cell3D prstMaterial="dkEdge">
                      <a:bevel/>
                      <a:lightRig rig="flood" dir="t"/>
                    </a:cell3D>
                    <a:solidFill>
                      <a:schemeClr val="accent6">
                        <a:lumMod val="40000"/>
                        <a:lumOff val="60000"/>
                        <a:alpha val="6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926,2</a:t>
                      </a:r>
                      <a:endParaRPr lang="ru-RU" sz="1400" b="1" u="none" strike="noStrike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cell3D prstMaterial="dkEdge">
                      <a:bevel/>
                      <a:lightRig rig="flood" dir="t"/>
                    </a:cell3D>
                    <a:solidFill>
                      <a:schemeClr val="accent6">
                        <a:lumMod val="40000"/>
                        <a:lumOff val="60000"/>
                        <a:alpha val="6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400" b="1" u="none" strike="noStrike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97,5</a:t>
                      </a:r>
                    </a:p>
                  </a:txBody>
                  <a:tcPr marL="9525" marR="9525" marT="9525" marB="0" anchor="ctr">
                    <a:cell3D prstMaterial="dkEdge">
                      <a:bevel/>
                      <a:lightRig rig="flood" dir="t"/>
                    </a:cell3D>
                    <a:solidFill>
                      <a:schemeClr val="accent6">
                        <a:lumMod val="40000"/>
                        <a:lumOff val="60000"/>
                        <a:alpha val="69000"/>
                      </a:schemeClr>
                    </a:solidFill>
                  </a:tcPr>
                </a:tc>
              </a:tr>
              <a:tr h="260984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u="none" strike="noStrike">
                          <a:solidFill>
                            <a:schemeClr val="tx1"/>
                          </a:solidFill>
                        </a:rPr>
                        <a:t>Дефицит (-)</a:t>
                      </a:r>
                      <a:endParaRPr lang="ru-RU" sz="1400" b="1" i="0" u="none" strike="noStrike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8087" marR="8087" marT="8087" marB="0" anchor="ctr">
                    <a:cell3D prstMaterial="dkEdge">
                      <a:bevel/>
                      <a:lightRig rig="flood" dir="t"/>
                    </a:cell3D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-20,4</a:t>
                      </a:r>
                      <a:endParaRPr lang="ru-RU" sz="1400" b="1" u="none" strike="noStrike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>
                    <a:cell3D prstMaterial="dkEdge">
                      <a:bevel/>
                      <a:lightRig rig="flood" dir="t"/>
                    </a:cell3D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11,3</a:t>
                      </a:r>
                      <a:endParaRPr lang="ru-RU" sz="1400" b="1" u="none" strike="noStrike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>
                    <a:cell3D prstMaterial="dkEdge">
                      <a:bevel/>
                      <a:lightRig rig="flood" dir="t"/>
                    </a:cell3D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400" b="1" u="none" strike="noStrike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endParaRPr lang="ru-RU" sz="1400" b="1" u="none" strike="noStrike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>
                    <a:cell3D prstMaterial="dkEdge">
                      <a:bevel/>
                      <a:lightRig rig="flood" dir="t"/>
                    </a:cell3D>
                    <a:noFill/>
                  </a:tcPr>
                </a:tc>
              </a:tr>
              <a:tr h="260984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u="none" strike="noStrike" dirty="0" err="1">
                          <a:solidFill>
                            <a:schemeClr val="tx1"/>
                          </a:solidFill>
                        </a:rPr>
                        <a:t>Профицит</a:t>
                      </a:r>
                      <a:r>
                        <a:rPr lang="ru-RU" sz="1400" b="1" u="none" strike="noStrike" dirty="0">
                          <a:solidFill>
                            <a:schemeClr val="tx1"/>
                          </a:solidFill>
                        </a:rPr>
                        <a:t> (+)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8087" marR="8087" marT="8087" marB="0" anchor="ctr">
                    <a:cell3D prstMaterial="dkEdge">
                      <a:bevel/>
                      <a:lightRig rig="flood" dir="t"/>
                    </a:cell3D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cell3D prstMaterial="dkEdge">
                      <a:bevel/>
                      <a:lightRig rig="flood" dir="t"/>
                    </a:cell3D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3" name="TextBox 12"/>
          <p:cNvSpPr txBox="1"/>
          <p:nvPr/>
        </p:nvSpPr>
        <p:spPr>
          <a:xfrm>
            <a:off x="107773" y="4211960"/>
            <a:ext cx="671514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265113" algn="just"/>
            <a:r>
              <a:rPr lang="ru-RU" sz="1400" dirty="0" smtClean="0"/>
              <a:t>Консолидированный бюджет района включает в себя бюджет муниципального образования </a:t>
            </a:r>
            <a:r>
              <a:rPr lang="ru-RU" sz="1400" dirty="0" err="1" smtClean="0"/>
              <a:t>Щербиновский</a:t>
            </a:r>
            <a:r>
              <a:rPr lang="ru-RU" sz="1400" dirty="0" smtClean="0"/>
              <a:t> район и 8 бюджетов сельских поселений  </a:t>
            </a:r>
            <a:r>
              <a:rPr lang="ru-RU" sz="1400" dirty="0" err="1" smtClean="0"/>
              <a:t>Щербиновского</a:t>
            </a:r>
            <a:r>
              <a:rPr lang="ru-RU" sz="1400" dirty="0" smtClean="0"/>
              <a:t> района.</a:t>
            </a:r>
            <a:endParaRPr lang="ru-RU" sz="1400" dirty="0"/>
          </a:p>
        </p:txBody>
      </p:sp>
      <p:sp>
        <p:nvSpPr>
          <p:cNvPr id="6" name="TextBox 5"/>
          <p:cNvSpPr txBox="1"/>
          <p:nvPr/>
        </p:nvSpPr>
        <p:spPr>
          <a:xfrm>
            <a:off x="233322" y="5095801"/>
            <a:ext cx="621510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Основные</a:t>
            </a:r>
            <a:r>
              <a:rPr lang="ru-RU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параметры бюджета </a:t>
            </a:r>
            <a:r>
              <a:rPr lang="ru-RU" sz="14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Щербиновского</a:t>
            </a:r>
            <a:r>
              <a:rPr lang="ru-RU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района на одного жителя</a:t>
            </a:r>
            <a:endParaRPr lang="ru-RU" sz="1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8686466"/>
              </p:ext>
            </p:extLst>
          </p:nvPr>
        </p:nvGraphicFramePr>
        <p:xfrm>
          <a:off x="428604" y="5724128"/>
          <a:ext cx="6143668" cy="1643074"/>
        </p:xfrm>
        <a:graphic>
          <a:graphicData uri="http://schemas.openxmlformats.org/drawingml/2006/table">
            <a:tbl>
              <a:tblPr>
                <a:tableStyleId>{93296810-A885-4BE3-A3E7-6D5BEEA58F35}</a:tableStyleId>
              </a:tblPr>
              <a:tblGrid>
                <a:gridCol w="1656045"/>
                <a:gridCol w="2201607"/>
                <a:gridCol w="2286016"/>
              </a:tblGrid>
              <a:tr h="49790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 dirty="0"/>
                        <a:t>Наименование показателя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770" marR="8770" marT="8770" marB="0" anchor="ctr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 dirty="0" smtClean="0"/>
                        <a:t>2016 </a:t>
                      </a:r>
                      <a:r>
                        <a:rPr lang="ru-RU" sz="1200" b="1" u="none" strike="noStrike" dirty="0"/>
                        <a:t>г.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770" marR="8770" marT="8770" marB="0" anchor="ctr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 dirty="0" smtClean="0"/>
                        <a:t>2017 </a:t>
                      </a:r>
                      <a:r>
                        <a:rPr lang="ru-RU" sz="1200" b="1" u="none" strike="noStrike" dirty="0"/>
                        <a:t>г.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770" marR="8770" marT="8770" marB="0" anchor="ctr">
                    <a:cell3D prstMaterial="dkEdge">
                      <a:bevel/>
                      <a:lightRig rig="flood" dir="t"/>
                    </a:cell3D>
                  </a:tcPr>
                </a:tc>
              </a:tr>
              <a:tr h="49790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 dirty="0"/>
                        <a:t>Расходы всего, млн.руб.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770" marR="8770" marT="8770" marB="0" anchor="ctr">
                    <a:cell3D prstMaterial="dkEdge">
                      <a:bevel/>
                      <a:lightRig rig="flood" dir="t"/>
                    </a:cell3D>
                    <a:solidFill>
                      <a:schemeClr val="accent6">
                        <a:lumMod val="20000"/>
                        <a:lumOff val="80000"/>
                        <a:alpha val="32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 dirty="0" smtClean="0"/>
                        <a:t>879,8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770" marR="8770" marT="8770" marB="0" anchor="ctr">
                    <a:cell3D prstMaterial="dkEdge">
                      <a:bevel/>
                      <a:lightRig rig="flood" dir="t"/>
                    </a:cell3D>
                    <a:solidFill>
                      <a:schemeClr val="accent6">
                        <a:lumMod val="20000"/>
                        <a:lumOff val="80000"/>
                        <a:alpha val="32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 dirty="0" smtClean="0"/>
                        <a:t>926,2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770" marR="8770" marT="8770" marB="0" anchor="ctr">
                    <a:cell3D prstMaterial="dkEdge">
                      <a:bevel/>
                      <a:lightRig rig="flood" dir="t"/>
                    </a:cell3D>
                    <a:solidFill>
                      <a:schemeClr val="accent6">
                        <a:lumMod val="20000"/>
                        <a:lumOff val="80000"/>
                        <a:alpha val="32000"/>
                      </a:schemeClr>
                    </a:solidFill>
                  </a:tcPr>
                </a:tc>
              </a:tr>
              <a:tr h="64727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/>
                        <a:t>Расходы на 1 жителя, рублей</a:t>
                      </a:r>
                      <a:endParaRPr lang="ru-RU" sz="1200" b="1" i="1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770" marR="8770" marT="8770" marB="0" anchor="ctr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 dirty="0" smtClean="0"/>
                        <a:t>24 211</a:t>
                      </a:r>
                      <a:endParaRPr lang="ru-RU" sz="1200" b="1" i="1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8770" marR="8770" marT="8770" marB="0" anchor="ctr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 dirty="0" smtClean="0"/>
                        <a:t>25 650</a:t>
                      </a:r>
                      <a:endParaRPr lang="ru-RU" sz="1200" b="1" i="1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770" marR="8770" marT="8770" marB="0" anchor="ctr">
                    <a:cell3D prstMaterial="dkEdge">
                      <a:bevel/>
                      <a:lightRig rig="flood" dir="t"/>
                    </a:cell3D>
                  </a:tcPr>
                </a:tc>
              </a:tr>
            </a:tbl>
          </a:graphicData>
        </a:graphic>
      </p:graphicFrame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78691006"/>
              </p:ext>
            </p:extLst>
          </p:nvPr>
        </p:nvGraphicFramePr>
        <p:xfrm>
          <a:off x="464323" y="7596336"/>
          <a:ext cx="6072230" cy="714380"/>
        </p:xfrm>
        <a:graphic>
          <a:graphicData uri="http://schemas.openxmlformats.org/drawingml/2006/table">
            <a:tbl>
              <a:tblPr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tableStyleId>{93296810-A885-4BE3-A3E7-6D5BEEA58F35}</a:tableStyleId>
              </a:tblPr>
              <a:tblGrid>
                <a:gridCol w="1643074"/>
                <a:gridCol w="2143140"/>
                <a:gridCol w="2286016"/>
              </a:tblGrid>
              <a:tr h="22324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u="none" strike="noStrike" dirty="0" err="1"/>
                        <a:t>Справочно</a:t>
                      </a:r>
                      <a:r>
                        <a:rPr lang="ru-RU" sz="1000" b="1" u="none" strike="noStrike" dirty="0"/>
                        <a:t>:</a:t>
                      </a:r>
                      <a:endParaRPr lang="ru-RU" sz="1000" b="1" i="1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770" marR="8770" marT="8770" marB="0" anchor="ctr"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162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770" marR="8770" marT="8770" marB="0" anchor="ctr"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162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1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770" marR="8770" marT="8770" marB="0" anchor="ctr"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16200000" scaled="0"/>
                    </a:gradFill>
                  </a:tcPr>
                </a:tc>
              </a:tr>
              <a:tr h="49113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u="none" strike="noStrike" dirty="0"/>
                        <a:t>Численность населения, чел.</a:t>
                      </a:r>
                      <a:endParaRPr lang="ru-RU" sz="1000" b="1" i="1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770" marR="8770" marT="8770" marB="0" anchor="ctr"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162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u="none" strike="noStrike" dirty="0" smtClean="0"/>
                        <a:t>36 339</a:t>
                      </a:r>
                      <a:endParaRPr lang="ru-RU" sz="1000" b="1" i="1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8770" marR="8770" marT="8770" marB="0" anchor="ctr"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162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u="none" strike="noStrike" dirty="0" smtClean="0"/>
                        <a:t>36 109</a:t>
                      </a:r>
                      <a:endParaRPr lang="ru-RU" sz="1000" b="1" i="1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770" marR="8770" marT="8770" marB="0" anchor="ctr"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16200000" scaled="0"/>
                    </a:gra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273578"/>
            <a:ext cx="68580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 smtClean="0"/>
              <a:t>Исполнение по налоговым и неналоговым доходам бюджета </a:t>
            </a:r>
            <a:br>
              <a:rPr lang="ru-RU" sz="1400" b="1" dirty="0" smtClean="0"/>
            </a:br>
            <a:r>
              <a:rPr lang="ru-RU" sz="1400" b="1" dirty="0" smtClean="0"/>
              <a:t>муниципального образования Щербиновский район </a:t>
            </a:r>
            <a:br>
              <a:rPr lang="ru-RU" sz="1400" b="1" dirty="0" smtClean="0"/>
            </a:br>
            <a:r>
              <a:rPr lang="ru-RU" sz="1400" b="1" dirty="0" smtClean="0"/>
              <a:t>за 2017 год</a:t>
            </a:r>
            <a:endParaRPr lang="ru-RU" sz="1400" b="1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0792868"/>
              </p:ext>
            </p:extLst>
          </p:nvPr>
        </p:nvGraphicFramePr>
        <p:xfrm>
          <a:off x="545830" y="1259632"/>
          <a:ext cx="5955004" cy="7112962"/>
        </p:xfrm>
        <a:graphic>
          <a:graphicData uri="http://schemas.openxmlformats.org/drawingml/2006/table">
            <a:tbl>
              <a:tblPr>
                <a:noFill/>
                <a:tableStyleId>{93296810-A885-4BE3-A3E7-6D5BEEA58F35}</a:tableStyleId>
              </a:tblPr>
              <a:tblGrid>
                <a:gridCol w="2520280"/>
                <a:gridCol w="1144908"/>
                <a:gridCol w="1144908"/>
                <a:gridCol w="1144908"/>
              </a:tblGrid>
              <a:tr h="577240"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endParaRPr lang="ru-RU" sz="1200" b="1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4995" marR="24995" marT="0" marB="0" anchor="ctr">
                    <a:cell3D prstMaterial="dkEdge">
                      <a:bevel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u="none" strike="noStrike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Утвержденные бюджетные  назначения</a:t>
                      </a:r>
                      <a:endParaRPr lang="ru-RU" sz="1400" b="1" u="none" strike="noStrike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740" marR="7740" marT="7740" marB="0" anchor="ctr">
                    <a:cell3D prstMaterial="dkEdge">
                      <a:bevel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 dirty="0" smtClean="0"/>
                        <a:t>Исполнено </a:t>
                      </a:r>
                      <a:br>
                        <a:rPr lang="ru-RU" sz="1400" b="1" u="none" strike="noStrike" dirty="0" smtClean="0"/>
                      </a:br>
                      <a:r>
                        <a:rPr lang="ru-RU" sz="1400" b="1" u="none" strike="noStrike" dirty="0" smtClean="0"/>
                        <a:t>2017 год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740" marR="7740" marT="7740" marB="0" anchor="ctr">
                    <a:cell3D prstMaterial="dkEdge">
                      <a:bevel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% </a:t>
                      </a:r>
                      <a:b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</a:br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исполнения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740" marR="7740" marT="7740" marB="0" anchor="ctr">
                    <a:cell3D prstMaterial="dkEdge">
                      <a:bevel/>
                      <a:lightRig rig="flood" dir="t"/>
                    </a:cell3D>
                    <a:noFill/>
                  </a:tcPr>
                </a:tc>
              </a:tr>
              <a:tr h="288620">
                <a:tc>
                  <a:txBody>
                    <a:bodyPr/>
                    <a:lstStyle/>
                    <a:p>
                      <a:pPr indent="0" algn="just"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cs typeface="Times New Roman" pitchFamily="18" charset="0"/>
                        </a:rPr>
                        <a:t>Налоговые доходы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4995" marR="24995" marT="0" marB="0" anchor="ctr">
                    <a:cell3D prstMaterial="dkEdge">
                      <a:bevel/>
                      <a:lightRig rig="flood" dir="t"/>
                    </a:cell3D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228600" algn="ctr">
                        <a:spcAft>
                          <a:spcPts val="0"/>
                        </a:spcAft>
                      </a:pPr>
                      <a:r>
                        <a:rPr lang="ru-RU" sz="1400" b="1" kern="1200" dirty="0" smtClean="0">
                          <a:solidFill>
                            <a:schemeClr val="dk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209,1</a:t>
                      </a:r>
                      <a:endParaRPr lang="ru-RU" sz="1400" b="1" kern="1200" dirty="0">
                        <a:solidFill>
                          <a:schemeClr val="dk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228600"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209,6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228600" algn="ctr">
                        <a:spcAft>
                          <a:spcPts val="0"/>
                        </a:spcAft>
                      </a:pPr>
                      <a:r>
                        <a:rPr lang="ru-RU" sz="1400" b="1" kern="1200" dirty="0" smtClean="0">
                          <a:solidFill>
                            <a:schemeClr val="dk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100,24</a:t>
                      </a:r>
                      <a:endParaRPr lang="ru-RU" sz="1400" b="1" kern="1200" dirty="0">
                        <a:solidFill>
                          <a:schemeClr val="dk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288620">
                <a:tc>
                  <a:txBody>
                    <a:bodyPr/>
                    <a:lstStyle/>
                    <a:p>
                      <a:pPr indent="0" algn="just">
                        <a:spcAft>
                          <a:spcPts val="0"/>
                        </a:spcAft>
                      </a:pPr>
                      <a:r>
                        <a:rPr lang="ru-RU" sz="1200" b="0" dirty="0">
                          <a:latin typeface="Times New Roman" pitchFamily="18" charset="0"/>
                          <a:cs typeface="Times New Roman" pitchFamily="18" charset="0"/>
                        </a:rPr>
                        <a:t>Налог на прибыль</a:t>
                      </a:r>
                      <a:endParaRPr lang="ru-RU" sz="1200" b="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4995" marR="24995" marT="0" marB="0" anchor="ctr">
                    <a:cell3D prstMaterial="dkEdge">
                      <a:bevel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 marL="0" indent="22860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0,6</a:t>
                      </a:r>
                      <a:endParaRPr lang="ru-RU" sz="1400" kern="1200" dirty="0">
                        <a:solidFill>
                          <a:schemeClr val="dk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 marL="0" indent="22860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0,6</a:t>
                      </a:r>
                      <a:endParaRPr lang="ru-RU" sz="1400" kern="1200" dirty="0">
                        <a:solidFill>
                          <a:schemeClr val="dk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 marL="0" indent="22860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100,03</a:t>
                      </a:r>
                      <a:endParaRPr lang="ru-RU" sz="1400" kern="1200" dirty="0">
                        <a:solidFill>
                          <a:schemeClr val="dk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  <a:noFill/>
                  </a:tcPr>
                </a:tc>
              </a:tr>
              <a:tr h="294536">
                <a:tc>
                  <a:txBody>
                    <a:bodyPr/>
                    <a:lstStyle/>
                    <a:p>
                      <a:pPr indent="0" algn="just">
                        <a:spcAft>
                          <a:spcPts val="0"/>
                        </a:spcAft>
                      </a:pPr>
                      <a:r>
                        <a:rPr lang="ru-RU" sz="1200" b="0" dirty="0">
                          <a:latin typeface="Times New Roman" pitchFamily="18" charset="0"/>
                          <a:cs typeface="Times New Roman" pitchFamily="18" charset="0"/>
                        </a:rPr>
                        <a:t>Налог на доходы  физических лиц</a:t>
                      </a:r>
                      <a:endParaRPr lang="ru-RU" sz="1200" b="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4995" marR="24995" marT="0" marB="0" anchor="ctr">
                    <a:cell3D prstMaterial="dkEdge">
                      <a:bevel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 marL="0" indent="22860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162,1</a:t>
                      </a:r>
                      <a:endParaRPr lang="ru-RU" sz="1400" kern="1200" dirty="0">
                        <a:solidFill>
                          <a:schemeClr val="dk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 marL="0" indent="22860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162,6</a:t>
                      </a:r>
                      <a:endParaRPr lang="ru-RU" sz="1400" kern="1200" dirty="0">
                        <a:solidFill>
                          <a:schemeClr val="dk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 marL="0" indent="22860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100,31</a:t>
                      </a:r>
                      <a:endParaRPr lang="ru-RU" sz="1400" kern="1200" dirty="0">
                        <a:solidFill>
                          <a:schemeClr val="dk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  <a:noFill/>
                  </a:tcPr>
                </a:tc>
              </a:tr>
              <a:tr h="288620">
                <a:tc>
                  <a:txBody>
                    <a:bodyPr/>
                    <a:lstStyle/>
                    <a:p>
                      <a:pPr indent="0" algn="just"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Налог, взимаемый в связи с применением упрощенной системы налогообложения  </a:t>
                      </a:r>
                      <a:endParaRPr lang="ru-RU" sz="1200" b="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4995" marR="24995" marT="0" marB="0" anchor="ctr">
                    <a:cell3D prstMaterial="dkEdge">
                      <a:bevel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 marL="0" indent="22860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2,1</a:t>
                      </a:r>
                      <a:endParaRPr lang="ru-RU" sz="1400" kern="1200" dirty="0">
                        <a:solidFill>
                          <a:schemeClr val="dk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 marL="0" indent="22860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2,1</a:t>
                      </a:r>
                      <a:endParaRPr lang="ru-RU" sz="1400" kern="1200" dirty="0">
                        <a:solidFill>
                          <a:schemeClr val="dk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 marL="0" indent="22860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100,05</a:t>
                      </a:r>
                      <a:endParaRPr lang="ru-RU" sz="1400" kern="1200" dirty="0">
                        <a:solidFill>
                          <a:schemeClr val="dk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  <a:noFill/>
                  </a:tcPr>
                </a:tc>
              </a:tr>
              <a:tr h="294536">
                <a:tc>
                  <a:txBody>
                    <a:bodyPr/>
                    <a:lstStyle/>
                    <a:p>
                      <a:pPr indent="0" algn="just">
                        <a:spcAft>
                          <a:spcPts val="0"/>
                        </a:spcAft>
                      </a:pPr>
                      <a:r>
                        <a:rPr lang="ru-RU" sz="1200" b="0" dirty="0">
                          <a:latin typeface="Times New Roman" pitchFamily="18" charset="0"/>
                          <a:cs typeface="Times New Roman" pitchFamily="18" charset="0"/>
                        </a:rPr>
                        <a:t>Единый налог на вмененный доход</a:t>
                      </a:r>
                      <a:endParaRPr lang="ru-RU" sz="1200" b="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4995" marR="24995" marT="0" marB="0" anchor="ctr">
                    <a:cell3D prstMaterial="dkEdge">
                      <a:bevel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 marL="0" indent="22860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12,0</a:t>
                      </a:r>
                      <a:endParaRPr lang="ru-RU" sz="1400" kern="1200" dirty="0">
                        <a:solidFill>
                          <a:schemeClr val="dk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 marL="0" indent="22860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12,0</a:t>
                      </a:r>
                      <a:endParaRPr lang="ru-RU" sz="1400" kern="1200" dirty="0">
                        <a:solidFill>
                          <a:schemeClr val="dk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 marL="0" indent="22860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100,03</a:t>
                      </a:r>
                      <a:endParaRPr lang="ru-RU" sz="1400" kern="1200" dirty="0">
                        <a:solidFill>
                          <a:schemeClr val="dk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  <a:noFill/>
                  </a:tcPr>
                </a:tc>
              </a:tr>
              <a:tr h="294536">
                <a:tc>
                  <a:txBody>
                    <a:bodyPr/>
                    <a:lstStyle/>
                    <a:p>
                      <a:pPr indent="0" algn="just">
                        <a:spcAft>
                          <a:spcPts val="0"/>
                        </a:spcAft>
                      </a:pPr>
                      <a:r>
                        <a:rPr lang="ru-RU" sz="1200" b="0" dirty="0">
                          <a:latin typeface="Times New Roman" pitchFamily="18" charset="0"/>
                          <a:cs typeface="Times New Roman" pitchFamily="18" charset="0"/>
                        </a:rPr>
                        <a:t>Единый сельскохозяйственный налог</a:t>
                      </a:r>
                      <a:endParaRPr lang="ru-RU" sz="1200" b="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4995" marR="24995" marT="0" marB="0" anchor="ctr">
                    <a:cell3D prstMaterial="dkEdge">
                      <a:bevel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 marL="0" indent="22860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25,9</a:t>
                      </a:r>
                      <a:endParaRPr lang="ru-RU" sz="1400" kern="1200" dirty="0">
                        <a:solidFill>
                          <a:schemeClr val="dk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 marL="0" indent="22860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25,9</a:t>
                      </a:r>
                      <a:endParaRPr lang="ru-RU" sz="1400" kern="1200" dirty="0">
                        <a:solidFill>
                          <a:schemeClr val="dk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 marL="0" indent="22860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100,02</a:t>
                      </a:r>
                      <a:endParaRPr lang="ru-RU" sz="1400" kern="1200" dirty="0">
                        <a:solidFill>
                          <a:schemeClr val="dk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  <a:noFill/>
                  </a:tcPr>
                </a:tc>
              </a:tr>
              <a:tr h="288620">
                <a:tc>
                  <a:txBody>
                    <a:bodyPr/>
                    <a:lstStyle/>
                    <a:p>
                      <a:pPr indent="0" algn="just">
                        <a:spcAft>
                          <a:spcPts val="0"/>
                        </a:spcAft>
                      </a:pPr>
                      <a:r>
                        <a:rPr lang="ru-RU" sz="1200" b="0" dirty="0">
                          <a:latin typeface="Times New Roman" pitchFamily="18" charset="0"/>
                          <a:cs typeface="Times New Roman" pitchFamily="18" charset="0"/>
                        </a:rPr>
                        <a:t>Государственная пошлина</a:t>
                      </a:r>
                      <a:endParaRPr lang="ru-RU" sz="1200" b="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4995" marR="24995" marT="0" marB="0" anchor="ctr">
                    <a:cell3D prstMaterial="dkEdge">
                      <a:bevel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 marL="0" indent="22860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6,4</a:t>
                      </a:r>
                      <a:endParaRPr lang="ru-RU" sz="1400" kern="1200" dirty="0">
                        <a:solidFill>
                          <a:schemeClr val="dk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 marL="0" indent="22860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6,4</a:t>
                      </a:r>
                      <a:endParaRPr lang="ru-RU" sz="1400" kern="1200" dirty="0">
                        <a:solidFill>
                          <a:schemeClr val="dk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 marL="0" indent="22860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100,00</a:t>
                      </a:r>
                      <a:endParaRPr lang="ru-RU" sz="1400" kern="1200" dirty="0">
                        <a:solidFill>
                          <a:schemeClr val="dk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  <a:noFill/>
                  </a:tcPr>
                </a:tc>
              </a:tr>
              <a:tr h="589074">
                <a:tc>
                  <a:txBody>
                    <a:bodyPr/>
                    <a:lstStyle/>
                    <a:p>
                      <a:pPr indent="0" algn="just">
                        <a:spcAft>
                          <a:spcPts val="0"/>
                        </a:spcAft>
                      </a:pPr>
                      <a:r>
                        <a:rPr lang="ru-RU" sz="1200" b="0" dirty="0">
                          <a:latin typeface="Times New Roman" pitchFamily="18" charset="0"/>
                          <a:cs typeface="Times New Roman" pitchFamily="18" charset="0"/>
                        </a:rPr>
                        <a:t>Задолженность и перерасчеты по отмененным налогам, сборами иным обязательным платежам</a:t>
                      </a:r>
                      <a:endParaRPr lang="ru-RU" sz="1200" b="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4995" marR="24995" marT="0" marB="0" anchor="ctr">
                    <a:cell3D prstMaterial="dkEdge">
                      <a:bevel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 marL="0" indent="22860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0,003</a:t>
                      </a:r>
                      <a:endParaRPr lang="ru-RU" sz="1400" kern="1200" dirty="0">
                        <a:solidFill>
                          <a:schemeClr val="dk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 marL="0" indent="22860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0,003</a:t>
                      </a:r>
                      <a:endParaRPr lang="ru-RU" sz="1400" kern="1200" dirty="0">
                        <a:solidFill>
                          <a:schemeClr val="dk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 marL="0" indent="22860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100,01</a:t>
                      </a:r>
                      <a:endParaRPr lang="ru-RU" sz="1400" kern="1200" dirty="0">
                        <a:solidFill>
                          <a:schemeClr val="dk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  <a:noFill/>
                  </a:tcPr>
                </a:tc>
              </a:tr>
              <a:tr h="288620">
                <a:tc>
                  <a:txBody>
                    <a:bodyPr/>
                    <a:lstStyle/>
                    <a:p>
                      <a:pPr indent="0" algn="just"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cs typeface="Times New Roman" pitchFamily="18" charset="0"/>
                        </a:rPr>
                        <a:t>Неналоговые доходы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4995" marR="24995" marT="0" marB="0" anchor="ctr">
                    <a:cell3D prstMaterial="dkEdge">
                      <a:bevel/>
                      <a:lightRig rig="flood" dir="t"/>
                    </a:cell3D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22860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400" b="1" kern="1200" dirty="0" smtClean="0">
                          <a:solidFill>
                            <a:schemeClr val="dk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20,3</a:t>
                      </a:r>
                      <a:endParaRPr lang="ru-RU" sz="1400" b="1" kern="1200" dirty="0">
                        <a:solidFill>
                          <a:schemeClr val="dk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228600"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20,5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22860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400" b="1" kern="1200" dirty="0" smtClean="0">
                          <a:solidFill>
                            <a:schemeClr val="dk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100,88</a:t>
                      </a:r>
                      <a:endParaRPr lang="ru-RU" sz="1400" b="1" kern="1200" dirty="0">
                        <a:solidFill>
                          <a:schemeClr val="dk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294536">
                <a:tc>
                  <a:txBody>
                    <a:bodyPr/>
                    <a:lstStyle/>
                    <a:p>
                      <a:pPr indent="0" algn="just">
                        <a:spcAft>
                          <a:spcPts val="0"/>
                        </a:spcAft>
                      </a:pPr>
                      <a:r>
                        <a:rPr lang="ru-RU" sz="1200" b="0" dirty="0">
                          <a:latin typeface="Times New Roman" pitchFamily="18" charset="0"/>
                          <a:cs typeface="Times New Roman" pitchFamily="18" charset="0"/>
                        </a:rPr>
                        <a:t>Арендная плата за земельные участки</a:t>
                      </a:r>
                      <a:endParaRPr lang="ru-RU" sz="1200" b="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4995" marR="24995" marT="0" marB="0" anchor="ctr">
                    <a:cell3D prstMaterial="dkEdge">
                      <a:bevel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 marL="0" indent="22860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10,3</a:t>
                      </a:r>
                      <a:endParaRPr lang="ru-RU" sz="1400" kern="1200" dirty="0">
                        <a:solidFill>
                          <a:schemeClr val="dk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 marL="0" indent="22860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10,4</a:t>
                      </a:r>
                      <a:endParaRPr lang="ru-RU" sz="1400" kern="1200" dirty="0">
                        <a:solidFill>
                          <a:schemeClr val="dk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 marL="0" indent="22860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100,79</a:t>
                      </a:r>
                      <a:endParaRPr lang="ru-RU" sz="1400" kern="1200" dirty="0">
                        <a:solidFill>
                          <a:schemeClr val="dk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  <a:noFill/>
                  </a:tcPr>
                </a:tc>
              </a:tr>
              <a:tr h="294536">
                <a:tc>
                  <a:txBody>
                    <a:bodyPr/>
                    <a:lstStyle/>
                    <a:p>
                      <a:pPr indent="0" algn="just">
                        <a:spcAft>
                          <a:spcPts val="0"/>
                        </a:spcAft>
                      </a:pPr>
                      <a:r>
                        <a:rPr lang="ru-RU" sz="1200" b="0" dirty="0">
                          <a:latin typeface="Times New Roman" pitchFamily="18" charset="0"/>
                          <a:cs typeface="Times New Roman" pitchFamily="18" charset="0"/>
                        </a:rPr>
                        <a:t>Арендная плата за имущество</a:t>
                      </a:r>
                      <a:endParaRPr lang="ru-RU" sz="1200" b="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4995" marR="24995" marT="0" marB="0" anchor="ctr">
                    <a:cell3D prstMaterial="dkEdge">
                      <a:bevel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 marL="0" indent="22860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2,1</a:t>
                      </a:r>
                      <a:endParaRPr lang="ru-RU" sz="1400" kern="1200" dirty="0">
                        <a:solidFill>
                          <a:schemeClr val="dk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 marL="0" indent="22860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2,1</a:t>
                      </a:r>
                      <a:endParaRPr lang="ru-RU" sz="1400" kern="1200" dirty="0">
                        <a:solidFill>
                          <a:schemeClr val="dk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 marL="0" indent="22860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100,30</a:t>
                      </a:r>
                      <a:endParaRPr lang="ru-RU" sz="1400" kern="1200" dirty="0">
                        <a:solidFill>
                          <a:schemeClr val="dk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  <a:noFill/>
                  </a:tcPr>
                </a:tc>
              </a:tr>
              <a:tr h="288620">
                <a:tc>
                  <a:txBody>
                    <a:bodyPr/>
                    <a:lstStyle/>
                    <a:p>
                      <a:pPr indent="0" algn="just">
                        <a:spcAft>
                          <a:spcPts val="0"/>
                        </a:spcAft>
                      </a:pPr>
                      <a:r>
                        <a:rPr lang="ru-RU" sz="1200" b="0" dirty="0">
                          <a:latin typeface="Times New Roman" pitchFamily="18" charset="0"/>
                          <a:cs typeface="Times New Roman" pitchFamily="18" charset="0"/>
                        </a:rPr>
                        <a:t>Платежи от МУП</a:t>
                      </a:r>
                      <a:endParaRPr lang="ru-RU" sz="1200" b="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4995" marR="24995" marT="0" marB="0" anchor="ctr">
                    <a:cell3D prstMaterial="dkEdge">
                      <a:bevel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 marL="0" indent="22860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0,03</a:t>
                      </a:r>
                      <a:endParaRPr lang="ru-RU" sz="1400" kern="1200" dirty="0">
                        <a:solidFill>
                          <a:schemeClr val="dk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 marL="0" indent="22860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0,03</a:t>
                      </a:r>
                      <a:endParaRPr lang="ru-RU" sz="1400" kern="1200" dirty="0">
                        <a:solidFill>
                          <a:schemeClr val="dk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 marL="0" indent="22860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100,00</a:t>
                      </a:r>
                      <a:endParaRPr lang="ru-RU" sz="1400" kern="1200" dirty="0">
                        <a:solidFill>
                          <a:schemeClr val="dk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  <a:noFill/>
                  </a:tcPr>
                </a:tc>
              </a:tr>
              <a:tr h="441806">
                <a:tc>
                  <a:txBody>
                    <a:bodyPr/>
                    <a:lstStyle/>
                    <a:p>
                      <a:pPr indent="0" algn="just">
                        <a:spcAft>
                          <a:spcPts val="0"/>
                        </a:spcAft>
                      </a:pPr>
                      <a:r>
                        <a:rPr lang="ru-RU" sz="1200" b="0" dirty="0">
                          <a:latin typeface="Times New Roman" pitchFamily="18" charset="0"/>
                          <a:cs typeface="Times New Roman" pitchFamily="18" charset="0"/>
                        </a:rPr>
                        <a:t>Плата за негативное воздействие на окружающую среду</a:t>
                      </a:r>
                      <a:endParaRPr lang="ru-RU" sz="1200" b="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4995" marR="24995" marT="0" marB="0" anchor="ctr">
                    <a:cell3D prstMaterial="dkEdge">
                      <a:bevel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 marL="0" indent="22860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1,1</a:t>
                      </a:r>
                      <a:endParaRPr lang="ru-RU" sz="1400" kern="1200" dirty="0">
                        <a:solidFill>
                          <a:schemeClr val="dk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 marL="0" indent="22860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1,1</a:t>
                      </a:r>
                      <a:endParaRPr lang="ru-RU" sz="1400" kern="1200" dirty="0">
                        <a:solidFill>
                          <a:schemeClr val="dk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 marL="0" indent="22860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100,01</a:t>
                      </a:r>
                      <a:endParaRPr lang="ru-RU" sz="1400" kern="1200" dirty="0">
                        <a:solidFill>
                          <a:schemeClr val="dk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  <a:noFill/>
                  </a:tcPr>
                </a:tc>
              </a:tr>
              <a:tr h="441806">
                <a:tc>
                  <a:txBody>
                    <a:bodyPr/>
                    <a:lstStyle/>
                    <a:p>
                      <a:pPr indent="0" algn="just">
                        <a:spcAft>
                          <a:spcPts val="0"/>
                        </a:spcAft>
                      </a:pPr>
                      <a:r>
                        <a:rPr lang="ru-RU" sz="1200" b="0" dirty="0">
                          <a:latin typeface="Times New Roman" pitchFamily="18" charset="0"/>
                          <a:cs typeface="Times New Roman" pitchFamily="18" charset="0"/>
                        </a:rPr>
                        <a:t>Доход от оказания платных услуг и компенсации затрат</a:t>
                      </a:r>
                      <a:endParaRPr lang="ru-RU" sz="1200" b="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4995" marR="24995" marT="0" marB="0" anchor="ctr">
                    <a:cell3D prstMaterial="dkEdge">
                      <a:bevel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 marL="0" indent="22860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0,9</a:t>
                      </a:r>
                      <a:endParaRPr lang="ru-RU" sz="1400" kern="1200" dirty="0">
                        <a:solidFill>
                          <a:schemeClr val="dk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 marL="0" indent="22860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0,9</a:t>
                      </a:r>
                      <a:endParaRPr lang="ru-RU" sz="1400" kern="1200" dirty="0">
                        <a:solidFill>
                          <a:schemeClr val="dk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 marL="0" indent="22860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100,00</a:t>
                      </a:r>
                      <a:endParaRPr lang="ru-RU" sz="1400" kern="1200" dirty="0">
                        <a:solidFill>
                          <a:schemeClr val="dk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  <a:noFill/>
                  </a:tcPr>
                </a:tc>
              </a:tr>
              <a:tr h="294536">
                <a:tc>
                  <a:txBody>
                    <a:bodyPr/>
                    <a:lstStyle/>
                    <a:p>
                      <a:pPr indent="0" algn="just">
                        <a:spcAft>
                          <a:spcPts val="0"/>
                        </a:spcAft>
                      </a:pPr>
                      <a:r>
                        <a:rPr lang="ru-RU" sz="1200" b="0">
                          <a:latin typeface="Times New Roman" pitchFamily="18" charset="0"/>
                          <a:cs typeface="Times New Roman" pitchFamily="18" charset="0"/>
                        </a:rPr>
                        <a:t>Доход от продажи имущества</a:t>
                      </a:r>
                      <a:endParaRPr lang="ru-RU" sz="1200" b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4995" marR="24995" marT="0" marB="0" anchor="ctr">
                    <a:cell3D prstMaterial="dkEdge">
                      <a:bevel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 marL="0" indent="22860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0,012</a:t>
                      </a:r>
                      <a:endParaRPr lang="ru-RU" sz="1400" kern="1200" dirty="0">
                        <a:solidFill>
                          <a:schemeClr val="dk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 marL="0" indent="22860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0,012</a:t>
                      </a:r>
                      <a:endParaRPr lang="ru-RU" sz="1400" kern="1200" dirty="0">
                        <a:solidFill>
                          <a:schemeClr val="dk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 marL="0" indent="22860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100,00</a:t>
                      </a:r>
                      <a:endParaRPr lang="ru-RU" sz="1400" kern="1200" dirty="0">
                        <a:solidFill>
                          <a:schemeClr val="dk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  <a:noFill/>
                  </a:tcPr>
                </a:tc>
              </a:tr>
              <a:tr h="288620">
                <a:tc>
                  <a:txBody>
                    <a:bodyPr/>
                    <a:lstStyle/>
                    <a:p>
                      <a:pPr indent="0" algn="just">
                        <a:spcAft>
                          <a:spcPts val="0"/>
                        </a:spcAft>
                      </a:pPr>
                      <a:r>
                        <a:rPr lang="ru-RU" sz="1200" b="0">
                          <a:latin typeface="Times New Roman" pitchFamily="18" charset="0"/>
                          <a:cs typeface="Times New Roman" pitchFamily="18" charset="0"/>
                        </a:rPr>
                        <a:t>Доход от продажи земли</a:t>
                      </a:r>
                      <a:endParaRPr lang="ru-RU" sz="1200" b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4995" marR="24995" marT="0" marB="0" anchor="ctr">
                    <a:cell3D prstMaterial="dkEdge">
                      <a:bevel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 marL="0" indent="22860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0,8</a:t>
                      </a:r>
                      <a:endParaRPr lang="ru-RU" sz="1400" kern="1200" dirty="0">
                        <a:solidFill>
                          <a:schemeClr val="dk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 marL="0" indent="22860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0,8</a:t>
                      </a:r>
                      <a:endParaRPr lang="ru-RU" sz="1400" kern="1200" dirty="0">
                        <a:solidFill>
                          <a:schemeClr val="dk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 marL="0" indent="22860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100,00</a:t>
                      </a:r>
                      <a:endParaRPr lang="ru-RU" sz="1400" kern="1200" dirty="0">
                        <a:solidFill>
                          <a:schemeClr val="dk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  <a:noFill/>
                  </a:tcPr>
                </a:tc>
              </a:tr>
              <a:tr h="294536">
                <a:tc>
                  <a:txBody>
                    <a:bodyPr/>
                    <a:lstStyle/>
                    <a:p>
                      <a:pPr indent="0" algn="just">
                        <a:spcAft>
                          <a:spcPts val="0"/>
                        </a:spcAft>
                      </a:pPr>
                      <a:r>
                        <a:rPr lang="ru-RU" sz="1200" b="0">
                          <a:latin typeface="Times New Roman" pitchFamily="18" charset="0"/>
                          <a:cs typeface="Times New Roman" pitchFamily="18" charset="0"/>
                        </a:rPr>
                        <a:t>Штрафы, санкции, возмещение ущерба</a:t>
                      </a:r>
                      <a:endParaRPr lang="ru-RU" sz="1200" b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4995" marR="24995" marT="0" marB="0" anchor="ctr">
                    <a:cell3D prstMaterial="dkEdge">
                      <a:bevel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 marL="0" indent="22860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5,1</a:t>
                      </a:r>
                      <a:endParaRPr lang="ru-RU" sz="1400" kern="1200" dirty="0">
                        <a:solidFill>
                          <a:schemeClr val="dk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 marL="0" indent="22860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5,2</a:t>
                      </a:r>
                      <a:endParaRPr lang="ru-RU" sz="1400" kern="1200" dirty="0">
                        <a:solidFill>
                          <a:schemeClr val="dk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 marL="0" indent="22860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101,03</a:t>
                      </a:r>
                      <a:endParaRPr lang="ru-RU" sz="1400" kern="1200" dirty="0">
                        <a:solidFill>
                          <a:schemeClr val="dk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  <a:noFill/>
                  </a:tcPr>
                </a:tc>
              </a:tr>
              <a:tr h="294536">
                <a:tc>
                  <a:txBody>
                    <a:bodyPr/>
                    <a:lstStyle/>
                    <a:p>
                      <a:pPr indent="0" algn="just">
                        <a:spcAft>
                          <a:spcPts val="0"/>
                        </a:spcAft>
                      </a:pPr>
                      <a:r>
                        <a:rPr lang="ru-RU" sz="1200" b="0" dirty="0">
                          <a:latin typeface="Times New Roman" pitchFamily="18" charset="0"/>
                          <a:cs typeface="Times New Roman" pitchFamily="18" charset="0"/>
                        </a:rPr>
                        <a:t>Прочие неналоговые доходы</a:t>
                      </a:r>
                      <a:endParaRPr lang="ru-RU" sz="1200" b="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4995" marR="24995" marT="0" marB="0" anchor="ctr">
                    <a:cell3D prstMaterial="dkEdge">
                      <a:bevel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 marL="0" indent="22860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0,0</a:t>
                      </a:r>
                      <a:endParaRPr lang="ru-RU" sz="1400" kern="1200" dirty="0">
                        <a:solidFill>
                          <a:schemeClr val="dk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 marL="0" indent="22860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0,017</a:t>
                      </a:r>
                      <a:endParaRPr lang="ru-RU" sz="1400" kern="1200" dirty="0">
                        <a:solidFill>
                          <a:schemeClr val="dk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 marL="0" indent="22860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ru-RU" sz="1400" kern="1200" dirty="0">
                        <a:solidFill>
                          <a:schemeClr val="dk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  <a:noFill/>
                  </a:tcPr>
                </a:tc>
              </a:tr>
              <a:tr h="201178">
                <a:tc>
                  <a:txBody>
                    <a:bodyPr/>
                    <a:lstStyle/>
                    <a:p>
                      <a:pPr indent="0" algn="just"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cs typeface="Times New Roman" pitchFamily="18" charset="0"/>
                        </a:rPr>
                        <a:t>Всего доходов: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4995" marR="24995" marT="0" marB="0" anchor="ctr">
                    <a:cell3D prstMaterial="dkEdge">
                      <a:bevel/>
                      <a:lightRig rig="flood" dir="t"/>
                    </a:cell3D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228600" algn="ctr">
                        <a:spcAft>
                          <a:spcPts val="0"/>
                        </a:spcAft>
                      </a:pPr>
                      <a:r>
                        <a:rPr lang="ru-RU" sz="1400" b="1" kern="1200" dirty="0" smtClean="0">
                          <a:solidFill>
                            <a:schemeClr val="dk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229,4</a:t>
                      </a:r>
                      <a:endParaRPr lang="ru-RU" sz="1400" b="1" kern="1200" dirty="0">
                        <a:solidFill>
                          <a:schemeClr val="dk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228600" algn="ctr">
                        <a:spcAft>
                          <a:spcPts val="0"/>
                        </a:spcAft>
                      </a:pPr>
                      <a:r>
                        <a:rPr lang="ru-RU" sz="1400" b="1" kern="1200" dirty="0" smtClean="0">
                          <a:solidFill>
                            <a:schemeClr val="dk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230,1</a:t>
                      </a:r>
                      <a:endParaRPr lang="ru-RU" sz="1400" b="1" kern="1200" dirty="0">
                        <a:solidFill>
                          <a:schemeClr val="dk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228600" algn="ctr">
                        <a:spcAft>
                          <a:spcPts val="0"/>
                        </a:spcAft>
                      </a:pPr>
                      <a:r>
                        <a:rPr lang="ru-RU" sz="1400" b="1" kern="1200" dirty="0" smtClean="0">
                          <a:solidFill>
                            <a:schemeClr val="dk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100,3</a:t>
                      </a:r>
                      <a:endParaRPr lang="ru-RU" sz="1400" b="1" kern="1200" dirty="0">
                        <a:solidFill>
                          <a:schemeClr val="dk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5572140" y="642910"/>
            <a:ext cx="92869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 smtClean="0"/>
              <a:t>(млн. руб.)</a:t>
            </a:r>
            <a:endParaRPr lang="ru-RU" sz="1200" b="1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4290" y="467544"/>
            <a:ext cx="6429420" cy="17338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57188" algn="just"/>
            <a:r>
              <a:rPr lang="ru-RU" sz="2000" baseline="-25000" dirty="0" smtClean="0">
                <a:latin typeface="Times New Roman" pitchFamily="18" charset="0"/>
                <a:cs typeface="Times New Roman" pitchFamily="18" charset="0"/>
              </a:rPr>
              <a:t>В основу расчёта поступлений налоговых и неналоговых доходов бюджета принят прогноз социально-экономического развития района на среднесрочную перспективу, индексы роста цен. заработной платы, показатели собираемости налогов в динамике за предшествующие годы. При прогнозе поступлений по налогу на доходы физических лиц учтены изменения в федеральном и краевом законодательстве, предусматривающие передачу на краевой уровень дополнительных нормативов отчислений от НДФЛ, ранее зачисляемых в бюджет муниципального района.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35450" y="2441989"/>
            <a:ext cx="598818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/>
              <a:t>Динамика налоговых и неналоговых доходов бюджета</a:t>
            </a:r>
            <a:br>
              <a:rPr lang="ru-RU" sz="1600" b="1" dirty="0" smtClean="0"/>
            </a:br>
            <a:r>
              <a:rPr lang="ru-RU" sz="1600" b="1" dirty="0" smtClean="0"/>
              <a:t>муниципального образования Щербиновский район</a:t>
            </a:r>
            <a:br>
              <a:rPr lang="ru-RU" sz="1600" b="1" dirty="0" smtClean="0"/>
            </a:br>
            <a:r>
              <a:rPr lang="ru-RU" sz="1600" b="1" dirty="0" smtClean="0"/>
              <a:t>за 2016 – 2017 годы</a:t>
            </a:r>
            <a:endParaRPr lang="ru-RU" sz="1600" b="1" dirty="0"/>
          </a:p>
        </p:txBody>
      </p:sp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val="2262318866"/>
              </p:ext>
            </p:extLst>
          </p:nvPr>
        </p:nvGraphicFramePr>
        <p:xfrm>
          <a:off x="1279572" y="5292080"/>
          <a:ext cx="4572000" cy="3048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56549641"/>
              </p:ext>
            </p:extLst>
          </p:nvPr>
        </p:nvGraphicFramePr>
        <p:xfrm>
          <a:off x="522844" y="3419872"/>
          <a:ext cx="6000790" cy="1285884"/>
        </p:xfrm>
        <a:graphic>
          <a:graphicData uri="http://schemas.openxmlformats.org/drawingml/2006/table">
            <a:tbl>
              <a:tblPr/>
              <a:tblGrid>
                <a:gridCol w="2205148"/>
                <a:gridCol w="1265214"/>
                <a:gridCol w="1265214"/>
                <a:gridCol w="1265214"/>
              </a:tblGrid>
              <a:tr h="381002"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36824" marR="368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Calibri"/>
                          <a:cs typeface="Times New Roman"/>
                        </a:rPr>
                        <a:t>Исполнено </a:t>
                      </a:r>
                    </a:p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Calibri"/>
                          <a:cs typeface="Times New Roman"/>
                        </a:rPr>
                        <a:t>2016 </a:t>
                      </a:r>
                      <a:r>
                        <a:rPr lang="ru-RU" sz="1200" b="1" dirty="0">
                          <a:latin typeface="Times New Roman"/>
                          <a:ea typeface="Calibri"/>
                          <a:cs typeface="Times New Roman"/>
                        </a:rPr>
                        <a:t>год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824" marR="368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Calibri"/>
                          <a:cs typeface="Times New Roman"/>
                        </a:rPr>
                        <a:t>Исполнено </a:t>
                      </a:r>
                    </a:p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Calibri"/>
                          <a:cs typeface="Times New Roman"/>
                        </a:rPr>
                        <a:t>2017 </a:t>
                      </a:r>
                      <a:r>
                        <a:rPr lang="ru-RU" sz="1200" b="1" dirty="0">
                          <a:latin typeface="Times New Roman"/>
                          <a:ea typeface="Calibri"/>
                          <a:cs typeface="Times New Roman"/>
                        </a:rPr>
                        <a:t>год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824" marR="368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200" b="1" kern="12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Динамика</a:t>
                      </a:r>
                      <a:br>
                        <a:rPr lang="ru-RU" sz="1200" b="1" kern="12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</a:br>
                      <a:r>
                        <a:rPr lang="ru-RU" sz="1200" b="1" kern="12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к 2016</a:t>
                      </a:r>
                      <a:r>
                        <a:rPr lang="ru-RU" sz="1200" b="1" kern="1200" baseline="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1200" b="1" kern="12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году</a:t>
                      </a:r>
                      <a:endParaRPr lang="ru-RU" sz="1200" b="1" kern="1200" dirty="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36824" marR="368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</a:tr>
              <a:tr h="292556">
                <a:tc>
                  <a:txBody>
                    <a:bodyPr/>
                    <a:lstStyle/>
                    <a:p>
                      <a:pPr indent="0"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Calibri"/>
                          <a:cs typeface="Times New Roman"/>
                        </a:rPr>
                        <a:t>Налоговые доходы</a:t>
                      </a:r>
                      <a:endParaRPr lang="ru-RU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824" marR="368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222,4</a:t>
                      </a:r>
                      <a:endParaRPr lang="ru-RU" sz="12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6824" marR="368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209,6</a:t>
                      </a:r>
                      <a:endParaRPr lang="ru-RU" sz="12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6824" marR="368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94,2</a:t>
                      </a:r>
                      <a:endParaRPr lang="ru-RU" sz="12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6824" marR="368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</a:tr>
              <a:tr h="306163">
                <a:tc>
                  <a:txBody>
                    <a:bodyPr/>
                    <a:lstStyle/>
                    <a:p>
                      <a:pPr indent="0"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Calibri"/>
                          <a:cs typeface="Times New Roman"/>
                        </a:rPr>
                        <a:t>Неналоговые доходы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824" marR="368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22,4</a:t>
                      </a:r>
                      <a:endParaRPr lang="ru-RU" sz="12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6824" marR="368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20,5</a:t>
                      </a:r>
                      <a:endParaRPr lang="ru-RU" sz="12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6824" marR="368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91,5</a:t>
                      </a:r>
                      <a:endParaRPr lang="ru-RU" sz="12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6824" marR="368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</a:tr>
              <a:tr h="306163"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Calibri"/>
                          <a:cs typeface="Times New Roman"/>
                        </a:rPr>
                        <a:t>Итого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824" marR="368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244,8</a:t>
                      </a:r>
                      <a:endParaRPr lang="ru-RU" sz="12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6824" marR="368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230,1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6824" marR="368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200" b="1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94,0</a:t>
                      </a:r>
                      <a:endParaRPr lang="ru-RU" sz="1200" b="1" kern="1200" dirty="0">
                        <a:solidFill>
                          <a:schemeClr val="tx1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6824" marR="368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  <p:sp>
        <p:nvSpPr>
          <p:cNvPr id="23553" name="Rectangle 1"/>
          <p:cNvSpPr>
            <a:spLocks noChangeArrowheads="1"/>
          </p:cNvSpPr>
          <p:nvPr/>
        </p:nvSpPr>
        <p:spPr bwMode="auto">
          <a:xfrm>
            <a:off x="5572140" y="2857488"/>
            <a:ext cx="951494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млн.руб.</a:t>
            </a:r>
            <a:endParaRPr kumimoji="0" lang="ru-RU" sz="1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18805407"/>
              </p:ext>
            </p:extLst>
          </p:nvPr>
        </p:nvGraphicFramePr>
        <p:xfrm>
          <a:off x="620688" y="2771800"/>
          <a:ext cx="5786478" cy="5013177"/>
        </p:xfrm>
        <a:graphic>
          <a:graphicData uri="http://schemas.openxmlformats.org/drawingml/2006/table">
            <a:tbl>
              <a:tblPr/>
              <a:tblGrid>
                <a:gridCol w="3948420"/>
                <a:gridCol w="1838058"/>
              </a:tblGrid>
              <a:tr h="458645">
                <a:tc>
                  <a:txBody>
                    <a:bodyPr/>
                    <a:lstStyle/>
                    <a:p>
                      <a:pPr marL="0" marR="0" indent="22860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Наименование показателя</a:t>
                      </a:r>
                    </a:p>
                  </a:txBody>
                  <a:tcPr marL="30278" marR="302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Удельный вес % </a:t>
                      </a:r>
                      <a:r>
                        <a:rPr lang="ru-RU" sz="1400" dirty="0" smtClean="0">
                          <a:latin typeface="Times New Roman"/>
                          <a:ea typeface="Calibri"/>
                          <a:cs typeface="Times New Roman"/>
                        </a:rPr>
                        <a:t/>
                      </a:r>
                      <a:br>
                        <a:rPr lang="ru-RU" sz="1400" dirty="0" smtClean="0">
                          <a:latin typeface="Times New Roman"/>
                          <a:ea typeface="Calibri"/>
                          <a:cs typeface="Times New Roman"/>
                        </a:rPr>
                      </a:br>
                      <a:r>
                        <a:rPr lang="ru-RU" sz="1400" dirty="0" smtClean="0">
                          <a:latin typeface="Times New Roman"/>
                          <a:ea typeface="Calibri"/>
                          <a:cs typeface="Times New Roman"/>
                        </a:rPr>
                        <a:t>2017 год </a:t>
                      </a: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(факт)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0278" marR="302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</a:tr>
              <a:tr h="229323">
                <a:tc>
                  <a:txBody>
                    <a:bodyPr/>
                    <a:lstStyle/>
                    <a:p>
                      <a:pPr indent="228600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Налоговые </a:t>
                      </a:r>
                      <a:r>
                        <a:rPr lang="ru-RU" sz="1400" b="1" dirty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доходы</a:t>
                      </a:r>
                      <a:endParaRPr lang="ru-RU" sz="14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0278" marR="302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defTabSz="914400" rtl="0" eaLnBrk="1" fontAlgn="b" latinLnBrk="0" hangingPunct="1">
                        <a:spcAft>
                          <a:spcPts val="0"/>
                        </a:spcAft>
                      </a:pPr>
                      <a:r>
                        <a:rPr lang="ru-RU" sz="1400" b="1" kern="1200" dirty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91,1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229323">
                <a:tc>
                  <a:txBody>
                    <a:bodyPr/>
                    <a:lstStyle/>
                    <a:p>
                      <a:pPr indent="0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Налог на прибыль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0278" marR="302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indent="0" algn="ctr" defTabSz="914400" rtl="0" eaLnBrk="1" fontAlgn="b" latinLnBrk="0" hangingPunct="1"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0,3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</a:tr>
              <a:tr h="229323">
                <a:tc>
                  <a:txBody>
                    <a:bodyPr/>
                    <a:lstStyle/>
                    <a:p>
                      <a:pPr indent="0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Налог на доходы с физических лиц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0278" marR="302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indent="0" algn="ctr" defTabSz="914400" rtl="0" eaLnBrk="1" fontAlgn="b" latinLnBrk="0" hangingPunct="1"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70,7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</a:tr>
              <a:tr h="229323">
                <a:tc>
                  <a:txBody>
                    <a:bodyPr/>
                    <a:lstStyle/>
                    <a:p>
                      <a:pPr indent="0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Налог, взимаемый в связи с применением упрощенной системы налогообложения</a:t>
                      </a:r>
                      <a:endParaRPr lang="ru-RU" sz="14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0278" marR="302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indent="0" algn="ctr" defTabSz="914400" rtl="0" eaLnBrk="1" fontAlgn="b" latinLnBrk="0" hangingPunct="1"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0,9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</a:tr>
              <a:tr h="229323">
                <a:tc>
                  <a:txBody>
                    <a:bodyPr/>
                    <a:lstStyle/>
                    <a:p>
                      <a:pPr indent="0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Единый налог на вмененный доход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0278" marR="302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indent="0" algn="ctr" defTabSz="914400" rtl="0" eaLnBrk="1" fontAlgn="b" latinLnBrk="0" hangingPunct="1"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5,2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</a:tr>
              <a:tr h="229323">
                <a:tc>
                  <a:txBody>
                    <a:bodyPr/>
                    <a:lstStyle/>
                    <a:p>
                      <a:pPr indent="0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Единый сельскохозяйственный налог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0278" marR="302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indent="0" algn="ctr" defTabSz="914400" rtl="0" eaLnBrk="1" fontAlgn="b" latinLnBrk="0" hangingPunct="1">
                        <a:spcAft>
                          <a:spcPts val="0"/>
                        </a:spcAft>
                      </a:pPr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11,2</a:t>
                      </a:r>
                      <a:endParaRPr lang="ru-RU" sz="1400" kern="1200" dirty="0">
                        <a:solidFill>
                          <a:schemeClr val="tx1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</a:tr>
              <a:tr h="229323">
                <a:tc>
                  <a:txBody>
                    <a:bodyPr/>
                    <a:lstStyle/>
                    <a:p>
                      <a:pPr indent="0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Государственная пошлина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0278" marR="302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indent="0" algn="ctr" defTabSz="914400" rtl="0" eaLnBrk="1" fontAlgn="b" latinLnBrk="0" hangingPunct="1"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2,8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</a:tr>
              <a:tr h="229323">
                <a:tc>
                  <a:txBody>
                    <a:bodyPr/>
                    <a:lstStyle/>
                    <a:p>
                      <a:pPr indent="228600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Calibri"/>
                          <a:cs typeface="Times New Roman"/>
                        </a:rPr>
                        <a:t>Неналоговые </a:t>
                      </a:r>
                      <a:r>
                        <a:rPr lang="ru-RU" sz="1400" b="1" dirty="0">
                          <a:latin typeface="Times New Roman"/>
                          <a:ea typeface="Calibri"/>
                          <a:cs typeface="Times New Roman"/>
                        </a:rPr>
                        <a:t>доходы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0278" marR="302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 fontAlgn="b"/>
                      <a:r>
                        <a:rPr lang="ru-RU" sz="1400" b="1" kern="1200" dirty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8,9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229323">
                <a:tc>
                  <a:txBody>
                    <a:bodyPr/>
                    <a:lstStyle/>
                    <a:p>
                      <a:pPr indent="0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Арендная плата за земельные участки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0278" marR="302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defTabSz="914400" rtl="0" eaLnBrk="1" fontAlgn="b" latinLnBrk="0" hangingPunct="1">
                        <a:spcAft>
                          <a:spcPts val="0"/>
                        </a:spcAft>
                      </a:pPr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4,6</a:t>
                      </a:r>
                      <a:endParaRPr lang="ru-RU" sz="1400" kern="1200" dirty="0">
                        <a:solidFill>
                          <a:schemeClr val="tx1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chemeClr val="bg2"/>
                    </a:solidFill>
                  </a:tcPr>
                </a:tc>
              </a:tr>
              <a:tr h="229323">
                <a:tc>
                  <a:txBody>
                    <a:bodyPr/>
                    <a:lstStyle/>
                    <a:p>
                      <a:pPr indent="0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Аренда имущества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0278" marR="302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defTabSz="914400" rtl="0" eaLnBrk="1" fontAlgn="b" latinLnBrk="0" hangingPunct="1">
                        <a:spcAft>
                          <a:spcPts val="0"/>
                        </a:spcAft>
                      </a:pPr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0,9</a:t>
                      </a:r>
                      <a:endParaRPr lang="ru-RU" sz="1400" kern="1200" dirty="0">
                        <a:solidFill>
                          <a:schemeClr val="tx1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chemeClr val="bg2"/>
                    </a:solidFill>
                  </a:tcPr>
                </a:tc>
              </a:tr>
              <a:tr h="22932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Платежи от МУП</a:t>
                      </a:r>
                    </a:p>
                  </a:txBody>
                  <a:tcPr marL="30278" marR="302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defTabSz="914400" rtl="0" eaLnBrk="1" fontAlgn="b" latinLnBrk="0" hangingPunct="1">
                        <a:spcAft>
                          <a:spcPts val="0"/>
                        </a:spcAft>
                      </a:pPr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0,01</a:t>
                      </a:r>
                      <a:endParaRPr lang="ru-RU" sz="1400" kern="1200" dirty="0">
                        <a:solidFill>
                          <a:schemeClr val="tx1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chemeClr val="bg2"/>
                    </a:solidFill>
                  </a:tcPr>
                </a:tc>
              </a:tr>
              <a:tr h="458645">
                <a:tc>
                  <a:txBody>
                    <a:bodyPr/>
                    <a:lstStyle/>
                    <a:p>
                      <a:pPr indent="0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Плата за негативное воздействие на окружающую среду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0278" marR="302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defTabSz="914400" rtl="0" eaLnBrk="1" fontAlgn="b" latinLnBrk="0" hangingPunct="1">
                        <a:spcAft>
                          <a:spcPts val="0"/>
                        </a:spcAft>
                      </a:pPr>
                      <a:r>
                        <a:rPr lang="en-US" sz="14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,5</a:t>
                      </a:r>
                      <a:endParaRPr lang="ru-RU" sz="1400" kern="1200" dirty="0">
                        <a:solidFill>
                          <a:schemeClr val="tx1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chemeClr val="bg2"/>
                    </a:solidFill>
                  </a:tcPr>
                </a:tc>
              </a:tr>
              <a:tr h="458645"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Доход от оказания платных услуг и компенсации затрат</a:t>
                      </a:r>
                      <a:endParaRPr lang="ru-RU" sz="1400" kern="1200" dirty="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30278" marR="302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defTabSz="914400" rtl="0" eaLnBrk="1" fontAlgn="b" latinLnBrk="0" hangingPunct="1">
                        <a:spcAft>
                          <a:spcPts val="0"/>
                        </a:spcAft>
                      </a:pPr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0,4</a:t>
                      </a:r>
                      <a:endParaRPr lang="ru-RU" sz="1400" kern="1200" dirty="0">
                        <a:solidFill>
                          <a:schemeClr val="tx1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chemeClr val="bg2"/>
                    </a:solidFill>
                  </a:tcPr>
                </a:tc>
              </a:tr>
              <a:tr h="229323">
                <a:tc>
                  <a:txBody>
                    <a:bodyPr/>
                    <a:lstStyle/>
                    <a:p>
                      <a:pPr indent="0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Реализация имущества, продажа земли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0278" marR="302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defTabSz="914400" rtl="0" eaLnBrk="1" fontAlgn="b" latinLnBrk="0" hangingPunct="1">
                        <a:spcAft>
                          <a:spcPts val="0"/>
                        </a:spcAft>
                      </a:pPr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0,3</a:t>
                      </a:r>
                      <a:endParaRPr lang="ru-RU" sz="1400" kern="1200" dirty="0">
                        <a:solidFill>
                          <a:schemeClr val="tx1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chemeClr val="bg2"/>
                    </a:solidFill>
                  </a:tcPr>
                </a:tc>
              </a:tr>
              <a:tr h="229323">
                <a:tc>
                  <a:txBody>
                    <a:bodyPr/>
                    <a:lstStyle/>
                    <a:p>
                      <a:pPr indent="0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Штрафы</a:t>
                      </a:r>
                      <a:r>
                        <a:rPr lang="ru-RU" sz="1400" dirty="0" smtClean="0">
                          <a:latin typeface="Times New Roman"/>
                          <a:ea typeface="Calibri"/>
                          <a:cs typeface="Times New Roman"/>
                        </a:rPr>
                        <a:t>, </a:t>
                      </a: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санкции, возмещение ущерба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0278" marR="302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defTabSz="914400" rtl="0" eaLnBrk="1" fontAlgn="b" latinLnBrk="0" hangingPunct="1">
                        <a:spcAft>
                          <a:spcPts val="0"/>
                        </a:spcAft>
                      </a:pPr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2,2</a:t>
                      </a:r>
                      <a:endParaRPr lang="ru-RU" sz="1400" kern="1200" dirty="0">
                        <a:solidFill>
                          <a:schemeClr val="tx1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chemeClr val="bg2"/>
                    </a:solidFill>
                  </a:tcPr>
                </a:tc>
              </a:tr>
              <a:tr h="229323">
                <a:tc>
                  <a:txBody>
                    <a:bodyPr/>
                    <a:lstStyle/>
                    <a:p>
                      <a:pPr indent="0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Прочие неналоговые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0278" marR="302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defTabSz="914400" rtl="0" eaLnBrk="1" fontAlgn="b" latinLnBrk="0" hangingPunct="1">
                        <a:spcAft>
                          <a:spcPts val="0"/>
                        </a:spcAft>
                      </a:pPr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0,0</a:t>
                      </a:r>
                      <a:endParaRPr lang="ru-RU" sz="1400" kern="1200" dirty="0">
                        <a:solidFill>
                          <a:schemeClr val="tx1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chemeClr val="bg2"/>
                    </a:solidFill>
                  </a:tcPr>
                </a:tc>
              </a:tr>
              <a:tr h="229323">
                <a:tc>
                  <a:txBody>
                    <a:bodyPr/>
                    <a:lstStyle/>
                    <a:p>
                      <a:pPr indent="0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     Всего</a:t>
                      </a:r>
                      <a:r>
                        <a:rPr lang="ru-RU" sz="1400" b="1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налоговых и неналоговых доходов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0278" marR="302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100,0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24577" name="Rectangle 1"/>
          <p:cNvSpPr>
            <a:spLocks noChangeArrowheads="1"/>
          </p:cNvSpPr>
          <p:nvPr/>
        </p:nvSpPr>
        <p:spPr bwMode="auto">
          <a:xfrm>
            <a:off x="620688" y="1500166"/>
            <a:ext cx="5786478" cy="857256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Структура налоговых и неналоговых доходов бюджета </a:t>
            </a:r>
            <a:b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муниципального образования Щербиновский район             за 2017 год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013597" y="611560"/>
            <a:ext cx="5000660" cy="461665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СТРУКТУРА ДОХОДОВ</a:t>
            </a:r>
            <a:endParaRPr lang="ru-RU" sz="2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57232" y="142844"/>
            <a:ext cx="5286412" cy="40011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СОЦИАЛЬНАЯ СФЕРА</a:t>
            </a:r>
            <a:endParaRPr lang="ru-RU" sz="2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00042" y="714348"/>
            <a:ext cx="6072230" cy="52322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1. Расходы бюджета муниципального образования </a:t>
            </a:r>
            <a:br>
              <a:rPr lang="ru-RU" sz="14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Щербиновский район на социальную сферу за 2017 год</a:t>
            </a: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96285958"/>
              </p:ext>
            </p:extLst>
          </p:nvPr>
        </p:nvGraphicFramePr>
        <p:xfrm>
          <a:off x="500041" y="1443971"/>
          <a:ext cx="6000793" cy="3056591"/>
        </p:xfrm>
        <a:graphic>
          <a:graphicData uri="http://schemas.openxmlformats.org/drawingml/2006/table">
            <a:tbl>
              <a:tblPr/>
              <a:tblGrid>
                <a:gridCol w="2259122"/>
                <a:gridCol w="1623744"/>
                <a:gridCol w="1129561"/>
                <a:gridCol w="988366"/>
              </a:tblGrid>
              <a:tr h="243131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Наименование показателя</a:t>
                      </a:r>
                    </a:p>
                  </a:txBody>
                  <a:tcPr marL="6156" marR="6156" marT="61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2017 год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156" marR="6156" marT="61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9004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млн.руб.</a:t>
                      </a:r>
                    </a:p>
                  </a:txBody>
                  <a:tcPr marL="6156" marR="6156" marT="61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% в общих расходах</a:t>
                      </a:r>
                    </a:p>
                  </a:txBody>
                  <a:tcPr marL="6156" marR="6156" marT="61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% в </a:t>
                      </a: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расходах 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соц.  сферы</a:t>
                      </a:r>
                    </a:p>
                  </a:txBody>
                  <a:tcPr marL="6156" marR="6156" marT="61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</a:tr>
              <a:tr h="335352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Расходы всего</a:t>
                      </a:r>
                    </a:p>
                  </a:txBody>
                  <a:tcPr marL="6156" marR="6156" marT="61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kern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705,8</a:t>
                      </a:r>
                      <a:endParaRPr lang="ru-RU" sz="1400" b="1" i="0" u="none" strike="noStrike" kern="1200" dirty="0">
                        <a:solidFill>
                          <a:srgbClr val="00000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kern="12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100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kern="12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*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92D050"/>
                    </a:solidFill>
                  </a:tcPr>
                </a:tc>
              </a:tr>
              <a:tr h="503029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 том числе на социальную сферу</a:t>
                      </a:r>
                    </a:p>
                  </a:txBody>
                  <a:tcPr marL="6156" marR="6156" marT="61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587,4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400" b="0" i="0" u="none" strike="noStrike" kern="12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83,2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400" b="0" i="0" u="none" strike="noStrike" kern="12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79,5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</a:tr>
              <a:tr h="285227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1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из них образование</a:t>
                      </a:r>
                    </a:p>
                  </a:txBody>
                  <a:tcPr marL="6156" marR="6156" marT="61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1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466,9</a:t>
                      </a:r>
                      <a:endParaRPr lang="ru-RU" sz="1400" b="0" i="1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400" b="0" i="1" u="none" strike="noStrike" kern="12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66,1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400" b="0" i="1" u="none" strike="noStrike" kern="12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79,5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</a:tr>
              <a:tr h="260904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1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здравоохранение</a:t>
                      </a:r>
                      <a:endParaRPr lang="ru-RU" sz="1400" b="0" i="1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156" marR="6156" marT="61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1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61,6</a:t>
                      </a:r>
                      <a:endParaRPr lang="ru-RU" sz="1400" b="0" i="1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400" b="0" i="1" u="none" strike="noStrike" kern="12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8,7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400" b="0" i="1" u="none" strike="noStrike" kern="12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10,5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</a:tr>
              <a:tr h="260904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1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социальная политика</a:t>
                      </a:r>
                    </a:p>
                  </a:txBody>
                  <a:tcPr marL="6156" marR="6156" marT="61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1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34,5</a:t>
                      </a:r>
                      <a:endParaRPr lang="ru-RU" sz="1400" b="0" i="1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400" b="0" i="1" u="none" strike="noStrike" kern="120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4,9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400" b="0" i="1" u="none" strike="noStrike" kern="12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5,9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</a:tr>
              <a:tr h="260904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1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культура</a:t>
                      </a:r>
                    </a:p>
                  </a:txBody>
                  <a:tcPr marL="6156" marR="6156" marT="61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1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9,6</a:t>
                      </a:r>
                      <a:endParaRPr lang="ru-RU" sz="1400" b="0" i="1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400" b="0" i="1" u="none" strike="noStrike" kern="120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1,4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400" b="0" i="1" u="none" strike="noStrike" kern="12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1,6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</a:tr>
              <a:tr h="260904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1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физкультура и спорт</a:t>
                      </a:r>
                    </a:p>
                  </a:txBody>
                  <a:tcPr marL="6156" marR="6156" marT="61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1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14,8</a:t>
                      </a:r>
                      <a:endParaRPr lang="ru-RU" sz="1400" b="0" i="1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400" b="0" i="1" u="none" strike="noStrike" kern="12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2,1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400" b="0" i="1" u="none" strike="noStrike" kern="12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2,5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357166" y="4929190"/>
            <a:ext cx="61436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2. Расходы бюджета муниципального образования </a:t>
            </a:r>
            <a:br>
              <a:rPr lang="ru-RU" sz="16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600" b="1" dirty="0" err="1" smtClean="0">
                <a:latin typeface="Times New Roman" pitchFamily="18" charset="0"/>
                <a:cs typeface="Times New Roman" pitchFamily="18" charset="0"/>
              </a:rPr>
              <a:t>Щербиновский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район на социальную сферу на 1 жителя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715016" y="1214414"/>
            <a:ext cx="92869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млн. руб.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37958108"/>
              </p:ext>
            </p:extLst>
          </p:nvPr>
        </p:nvGraphicFramePr>
        <p:xfrm>
          <a:off x="428604" y="5929323"/>
          <a:ext cx="6072230" cy="2500327"/>
        </p:xfrm>
        <a:graphic>
          <a:graphicData uri="http://schemas.openxmlformats.org/drawingml/2006/table">
            <a:tbl>
              <a:tblPr/>
              <a:tblGrid>
                <a:gridCol w="4265019"/>
                <a:gridCol w="1807211"/>
              </a:tblGrid>
              <a:tr h="24465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Наименование показателя</a:t>
                      </a:r>
                    </a:p>
                  </a:txBody>
                  <a:tcPr marL="8425" marR="8425" marT="84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2017 </a:t>
                      </a:r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год</a:t>
                      </a:r>
                    </a:p>
                  </a:txBody>
                  <a:tcPr marL="8425" marR="8425" marT="84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</a:tr>
              <a:tr h="58955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Расходы на социальную сферу, в расчете </a:t>
                      </a:r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                     на </a:t>
                      </a:r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 </a:t>
                      </a:r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жителя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425" marR="8425" marT="84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16 267,41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92D050"/>
                    </a:solidFill>
                  </a:tcPr>
                </a:tc>
              </a:tr>
              <a:tr h="333225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1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из </a:t>
                      </a:r>
                      <a:r>
                        <a:rPr lang="ru-RU" sz="1400" b="0" i="1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них</a:t>
                      </a:r>
                      <a:r>
                        <a:rPr lang="ru-RU" sz="1400" b="0" i="1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: образование</a:t>
                      </a:r>
                    </a:p>
                  </a:txBody>
                  <a:tcPr marL="8425" marR="8425" marT="84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i="1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12 930,29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</a:tr>
              <a:tr h="333225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1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здравоохранение</a:t>
                      </a:r>
                    </a:p>
                  </a:txBody>
                  <a:tcPr marL="8425" marR="8425" marT="84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i="1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1 705,95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</a:tr>
              <a:tr h="333225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1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социальная политика</a:t>
                      </a:r>
                    </a:p>
                  </a:txBody>
                  <a:tcPr marL="8425" marR="8425" marT="84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i="1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955,44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</a:tr>
              <a:tr h="333225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1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культура</a:t>
                      </a:r>
                    </a:p>
                  </a:txBody>
                  <a:tcPr marL="8425" marR="8425" marT="84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i="1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265,86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</a:tr>
              <a:tr h="333225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1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физическая культура и спорт</a:t>
                      </a:r>
                    </a:p>
                  </a:txBody>
                  <a:tcPr marL="8425" marR="8425" marT="84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409,87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</a:tr>
            </a:tbl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6000768" y="5572132"/>
            <a:ext cx="64294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руб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00042" y="500034"/>
            <a:ext cx="60722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1. Объём расходов бюджета муниципального образования </a:t>
            </a:r>
            <a:br>
              <a:rPr lang="ru-RU" sz="14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400" b="1" dirty="0" err="1" smtClean="0">
                <a:latin typeface="Times New Roman" pitchFamily="18" charset="0"/>
                <a:cs typeface="Times New Roman" pitchFamily="18" charset="0"/>
              </a:rPr>
              <a:t>Щербиновский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 район на образование</a:t>
            </a: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62496144"/>
              </p:ext>
            </p:extLst>
          </p:nvPr>
        </p:nvGraphicFramePr>
        <p:xfrm>
          <a:off x="428604" y="1071538"/>
          <a:ext cx="6072230" cy="1368774"/>
        </p:xfrm>
        <a:graphic>
          <a:graphicData uri="http://schemas.openxmlformats.org/drawingml/2006/table">
            <a:tbl>
              <a:tblPr/>
              <a:tblGrid>
                <a:gridCol w="2928958"/>
                <a:gridCol w="1643074"/>
                <a:gridCol w="1500198"/>
              </a:tblGrid>
              <a:tr h="261758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Наименование показателя</a:t>
                      </a:r>
                    </a:p>
                  </a:txBody>
                  <a:tcPr marL="7129" marR="7129" marT="712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2017 </a:t>
                      </a:r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год</a:t>
                      </a:r>
                    </a:p>
                  </a:txBody>
                  <a:tcPr marL="7129" marR="7129" marT="712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5262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млн.руб.</a:t>
                      </a:r>
                    </a:p>
                  </a:txBody>
                  <a:tcPr marL="7129" marR="7129" marT="712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% в расходах социальной  сферы</a:t>
                      </a:r>
                    </a:p>
                  </a:txBody>
                  <a:tcPr marL="7129" marR="7129" marT="712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</a:tr>
              <a:tr h="327197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Расходы на социальную сферу</a:t>
                      </a:r>
                    </a:p>
                  </a:txBody>
                  <a:tcPr marL="7129" marR="7129" marT="712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400" b="1" i="0" u="none" strike="noStrike" kern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587,4</a:t>
                      </a:r>
                      <a:endParaRPr lang="ru-RU" sz="1400" b="1" i="0" u="none" strike="noStrike" kern="1200" dirty="0">
                        <a:solidFill>
                          <a:srgbClr val="00000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</a:tr>
              <a:tr h="327197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Расходы на образование</a:t>
                      </a:r>
                    </a:p>
                  </a:txBody>
                  <a:tcPr marL="7129" marR="7129" marT="712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400" b="1" i="0" u="none" strike="noStrike" kern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466,9</a:t>
                      </a:r>
                      <a:endParaRPr lang="ru-RU" sz="1400" b="1" i="0" u="none" strike="noStrike" kern="1200" dirty="0">
                        <a:solidFill>
                          <a:srgbClr val="00000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400" b="1" i="0" u="none" strike="noStrike" kern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79,5</a:t>
                      </a:r>
                      <a:endParaRPr lang="ru-RU" sz="1400" b="1" i="0" u="none" strike="noStrike" kern="1200" dirty="0">
                        <a:solidFill>
                          <a:srgbClr val="00000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500042" y="2857488"/>
            <a:ext cx="6143668" cy="584775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1600" b="1" dirty="0" smtClean="0"/>
              <a:t>. 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Структура расходов бюджета муниципального образования </a:t>
            </a:r>
            <a:br>
              <a:rPr lang="ru-RU" sz="16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600" b="1" dirty="0" err="1" smtClean="0">
                <a:latin typeface="Times New Roman" pitchFamily="18" charset="0"/>
                <a:cs typeface="Times New Roman" pitchFamily="18" charset="0"/>
              </a:rPr>
              <a:t>Щербиновский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район на образование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82825968"/>
              </p:ext>
            </p:extLst>
          </p:nvPr>
        </p:nvGraphicFramePr>
        <p:xfrm>
          <a:off x="571480" y="3571868"/>
          <a:ext cx="5929354" cy="3980112"/>
        </p:xfrm>
        <a:graphic>
          <a:graphicData uri="http://schemas.openxmlformats.org/drawingml/2006/table">
            <a:tbl>
              <a:tblPr/>
              <a:tblGrid>
                <a:gridCol w="3786214"/>
                <a:gridCol w="1000132"/>
                <a:gridCol w="1143008"/>
              </a:tblGrid>
              <a:tr h="289056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Наименование показателя</a:t>
                      </a:r>
                    </a:p>
                  </a:txBody>
                  <a:tcPr marL="7129" marR="7129" marT="712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2018 </a:t>
                      </a:r>
                      <a:r>
                        <a:rPr lang="ru-RU" sz="14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год</a:t>
                      </a:r>
                    </a:p>
                  </a:txBody>
                  <a:tcPr marL="7129" marR="7129" marT="712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8795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млн.руб.</a:t>
                      </a:r>
                    </a:p>
                  </a:txBody>
                  <a:tcPr marL="7129" marR="7129" marT="712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% в              расходах на образование</a:t>
                      </a:r>
                    </a:p>
                  </a:txBody>
                  <a:tcPr marL="7129" marR="7129" marT="712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</a:tr>
              <a:tr h="385407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Расходы на образование</a:t>
                      </a:r>
                    </a:p>
                  </a:txBody>
                  <a:tcPr marL="7129" marR="7129" marT="712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466,9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192704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i="1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 том числе:</a:t>
                      </a:r>
                    </a:p>
                  </a:txBody>
                  <a:tcPr marL="7129" marR="7129" marT="712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400" b="1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</a:tr>
              <a:tr h="343526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i="1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общее образование</a:t>
                      </a:r>
                    </a:p>
                  </a:txBody>
                  <a:tcPr marL="7129" marR="7129" marT="712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1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225,1</a:t>
                      </a:r>
                      <a:endParaRPr lang="ru-RU" sz="1400" b="1" i="1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400" b="1" i="1" u="none" strike="noStrike" kern="1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48,2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</a:tr>
              <a:tr h="357190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i="1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дошкольное образование</a:t>
                      </a:r>
                    </a:p>
                  </a:txBody>
                  <a:tcPr marL="7129" marR="7129" marT="712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1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169,9</a:t>
                      </a:r>
                      <a:endParaRPr lang="ru-RU" sz="1400" b="1" i="1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400" b="1" i="1" u="none" strike="noStrike" kern="120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36,4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</a:tr>
              <a:tr h="357190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i="1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дополнительное образование детей</a:t>
                      </a:r>
                      <a:endParaRPr lang="ru-RU" sz="1400" b="1" i="1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129" marR="7129" marT="712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1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43,1</a:t>
                      </a:r>
                      <a:endParaRPr lang="ru-RU" sz="1400" b="1" i="1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400" b="1" i="1" u="none" strike="noStrike" kern="1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9,3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</a:tr>
              <a:tr h="543287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i="1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профессиональная подготовка, переподготовка и повышение квалификации</a:t>
                      </a:r>
                    </a:p>
                  </a:txBody>
                  <a:tcPr marL="7129" marR="7129" marT="712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1" u="none" strike="noStrike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1,0</a:t>
                      </a:r>
                      <a:endParaRPr lang="ru-RU" sz="1400" b="1" i="1" u="none" strike="noStrike" kern="120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400" b="1" i="1" u="none" strike="noStrike" kern="1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0,2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</a:tr>
              <a:tr h="408212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i="1" u="none" strike="noStrike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молодежная политика и оздоровление детей</a:t>
                      </a:r>
                    </a:p>
                  </a:txBody>
                  <a:tcPr marL="7129" marR="7129" marT="712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1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4,8</a:t>
                      </a:r>
                      <a:endParaRPr lang="ru-RU" sz="1400" b="1" i="1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400" b="1" i="1" u="none" strike="noStrike" kern="1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</a:tr>
              <a:tr h="385407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i="1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другие вопросы в области образования</a:t>
                      </a:r>
                    </a:p>
                  </a:txBody>
                  <a:tcPr marL="7129" marR="7129" marT="712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1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23,0</a:t>
                      </a:r>
                      <a:endParaRPr lang="ru-RU" sz="1400" b="1" i="1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400" b="1" i="1" u="none" strike="noStrike" kern="1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4,9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</a:tr>
            </a:tbl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428604" y="152400"/>
            <a:ext cx="6143668" cy="369332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ОБРАЗОВАНИЕ</a:t>
            </a:r>
            <a:endParaRPr lang="ru-RU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28604" y="642910"/>
            <a:ext cx="61436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Объём расходов бюджета муниципального образования </a:t>
            </a:r>
            <a:br>
              <a:rPr lang="ru-RU" sz="14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400" b="1" dirty="0" err="1" smtClean="0">
                <a:latin typeface="Times New Roman" pitchFamily="18" charset="0"/>
                <a:cs typeface="Times New Roman" pitchFamily="18" charset="0"/>
              </a:rPr>
              <a:t>Щербиновский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 район на здравоохранение</a:t>
            </a: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00042" y="142844"/>
            <a:ext cx="5929354" cy="40011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ЗДРАВООХРАНЕНИЕ</a:t>
            </a:r>
            <a:endParaRPr lang="ru-RU" sz="2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54165751"/>
              </p:ext>
            </p:extLst>
          </p:nvPr>
        </p:nvGraphicFramePr>
        <p:xfrm>
          <a:off x="428604" y="1428728"/>
          <a:ext cx="6072230" cy="2071702"/>
        </p:xfrm>
        <a:graphic>
          <a:graphicData uri="http://schemas.openxmlformats.org/drawingml/2006/table">
            <a:tbl>
              <a:tblPr/>
              <a:tblGrid>
                <a:gridCol w="2047612"/>
                <a:gridCol w="1482754"/>
                <a:gridCol w="1200325"/>
                <a:gridCol w="1341539"/>
              </a:tblGrid>
              <a:tr h="357190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Наименование </a:t>
                      </a:r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показателя</a:t>
                      </a:r>
                    </a:p>
                  </a:txBody>
                  <a:tcPr marL="6582" marR="6582" marT="65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2017 </a:t>
                      </a:r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год</a:t>
                      </a:r>
                    </a:p>
                  </a:txBody>
                  <a:tcPr marL="6582" marR="6582" marT="65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0006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млн.руб</a:t>
                      </a:r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</a:p>
                  </a:txBody>
                  <a:tcPr marL="6582" marR="6582" marT="65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% в расходах </a:t>
                      </a:r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соц. </a:t>
                      </a:r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сферы</a:t>
                      </a:r>
                    </a:p>
                  </a:txBody>
                  <a:tcPr marL="6582" marR="6582" marT="65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на 1 жителя, руб.</a:t>
                      </a:r>
                    </a:p>
                  </a:txBody>
                  <a:tcPr marL="6582" marR="6582" marT="65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</a:tr>
              <a:tr h="571504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Расходы на социальную сферу</a:t>
                      </a:r>
                    </a:p>
                  </a:txBody>
                  <a:tcPr marL="6582" marR="6582" marT="65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400" b="1" i="0" u="none" strike="noStrike" kern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587,4</a:t>
                      </a:r>
                      <a:endParaRPr lang="ru-RU" sz="1400" b="1" i="0" u="none" strike="noStrike" kern="1200" dirty="0">
                        <a:solidFill>
                          <a:srgbClr val="00000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i="1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16 267,41</a:t>
                      </a:r>
                      <a:endParaRPr lang="ru-RU" sz="1400" b="1" i="1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</a:tr>
              <a:tr h="642942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Расходы </a:t>
                      </a:r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на </a:t>
                      </a:r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здравоохранение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582" marR="6582" marT="65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400" b="1" i="0" u="none" strike="noStrike" kern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61,6</a:t>
                      </a:r>
                      <a:endParaRPr lang="ru-RU" sz="1400" b="1" i="0" u="none" strike="noStrike" kern="1200" dirty="0">
                        <a:solidFill>
                          <a:srgbClr val="00000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400" b="1" i="0" u="none" strike="noStrike" kern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10,5</a:t>
                      </a:r>
                      <a:endParaRPr lang="ru-RU" sz="1400" b="1" i="0" u="none" strike="noStrike" kern="1200" dirty="0">
                        <a:solidFill>
                          <a:srgbClr val="00000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kern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1 705,9</a:t>
                      </a:r>
                      <a:endParaRPr lang="ru-RU" sz="1400" b="1" i="0" u="none" strike="noStrike" kern="1200" dirty="0">
                        <a:solidFill>
                          <a:srgbClr val="00000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</a:tr>
            </a:tbl>
          </a:graphicData>
        </a:graphic>
      </p:graphicFrame>
      <p:pic>
        <p:nvPicPr>
          <p:cNvPr id="9" name="Picture 2" descr="http://investmoscow.ru/media/1157/%D0%97%D0%B4%D1%80%D0%B0%D0%B2%D0%BE%D0%BE%D1%85%D1%80%D0%B0%D0%BD%D0%B5%D0%BD%D0%B8%D0%B5_cr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4664" y="4357686"/>
            <a:ext cx="6101932" cy="371477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00042" y="714348"/>
            <a:ext cx="592935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Объём расходов бюджета муниципального образования </a:t>
            </a:r>
            <a:br>
              <a:rPr lang="ru-RU" sz="16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600" b="1" dirty="0" err="1" smtClean="0">
                <a:latin typeface="Times New Roman" pitchFamily="18" charset="0"/>
                <a:cs typeface="Times New Roman" pitchFamily="18" charset="0"/>
              </a:rPr>
              <a:t>Щербиновский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район на социальную политику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71480" y="285720"/>
            <a:ext cx="5857916" cy="36933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СОЦИАЛЬНАЯ ПОЛИТИКА</a:t>
            </a:r>
            <a:endParaRPr lang="ru-RU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27098641"/>
              </p:ext>
            </p:extLst>
          </p:nvPr>
        </p:nvGraphicFramePr>
        <p:xfrm>
          <a:off x="571480" y="1643042"/>
          <a:ext cx="5929354" cy="1428760"/>
        </p:xfrm>
        <a:graphic>
          <a:graphicData uri="http://schemas.openxmlformats.org/drawingml/2006/table">
            <a:tbl>
              <a:tblPr/>
              <a:tblGrid>
                <a:gridCol w="2932442"/>
                <a:gridCol w="1097706"/>
                <a:gridCol w="1899206"/>
              </a:tblGrid>
              <a:tr h="329528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Наименование показателя</a:t>
                      </a:r>
                    </a:p>
                  </a:txBody>
                  <a:tcPr marL="7956" marR="7956" marT="79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2017 </a:t>
                      </a:r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год</a:t>
                      </a:r>
                    </a:p>
                  </a:txBody>
                  <a:tcPr marL="7956" marR="7956" marT="79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5167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млн.                         руб.</a:t>
                      </a:r>
                    </a:p>
                  </a:txBody>
                  <a:tcPr marL="7956" marR="7956" marT="79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% в расходах социальной сферы</a:t>
                      </a:r>
                    </a:p>
                  </a:txBody>
                  <a:tcPr marL="7956" marR="7956" marT="79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</a:tr>
              <a:tr h="294344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Расходы на социальную сферу</a:t>
                      </a:r>
                    </a:p>
                  </a:txBody>
                  <a:tcPr marL="7956" marR="7956" marT="79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400" b="1" i="0" u="none" strike="noStrike" kern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587,4</a:t>
                      </a:r>
                      <a:endParaRPr lang="ru-RU" sz="1400" b="1" i="0" u="none" strike="noStrike" kern="1200" dirty="0">
                        <a:solidFill>
                          <a:srgbClr val="00000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</a:tr>
              <a:tr h="353212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Расходы на социальную политику</a:t>
                      </a:r>
                    </a:p>
                  </a:txBody>
                  <a:tcPr marL="7956" marR="7956" marT="79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400" b="1" i="0" u="none" strike="noStrike" kern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34,5</a:t>
                      </a:r>
                      <a:endParaRPr lang="ru-RU" sz="1400" b="1" i="0" u="none" strike="noStrike" kern="1200" dirty="0">
                        <a:solidFill>
                          <a:srgbClr val="00000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5,9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571480" y="3571868"/>
            <a:ext cx="5929354" cy="584775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2. Структура расходов бюджета муниципального образования </a:t>
            </a:r>
            <a:br>
              <a:rPr lang="ru-RU" sz="16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600" b="1" dirty="0" err="1" smtClean="0">
                <a:latin typeface="Times New Roman" pitchFamily="18" charset="0"/>
                <a:cs typeface="Times New Roman" pitchFamily="18" charset="0"/>
              </a:rPr>
              <a:t>Щербиновский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район на социальную политику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27506984"/>
              </p:ext>
            </p:extLst>
          </p:nvPr>
        </p:nvGraphicFramePr>
        <p:xfrm>
          <a:off x="571480" y="4286249"/>
          <a:ext cx="5929354" cy="3382095"/>
        </p:xfrm>
        <a:graphic>
          <a:graphicData uri="http://schemas.openxmlformats.org/drawingml/2006/table">
            <a:tbl>
              <a:tblPr/>
              <a:tblGrid>
                <a:gridCol w="3643338"/>
                <a:gridCol w="1000132"/>
                <a:gridCol w="1285884"/>
              </a:tblGrid>
              <a:tr h="327462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Наименование показателя</a:t>
                      </a:r>
                    </a:p>
                  </a:txBody>
                  <a:tcPr marL="7956" marR="7956" marT="79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2017 </a:t>
                      </a:r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год</a:t>
                      </a:r>
                    </a:p>
                  </a:txBody>
                  <a:tcPr marL="7956" marR="7956" marT="79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98238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млн.                         руб.</a:t>
                      </a:r>
                    </a:p>
                  </a:txBody>
                  <a:tcPr marL="7956" marR="7956" marT="79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% в              расходах на социальную политику</a:t>
                      </a:r>
                    </a:p>
                  </a:txBody>
                  <a:tcPr marL="7956" marR="7956" marT="79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</a:tr>
              <a:tr h="560077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Расходы на социальную политику</a:t>
                      </a:r>
                    </a:p>
                  </a:txBody>
                  <a:tcPr marL="7956" marR="7956" marT="79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34,5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</a:tr>
              <a:tr h="504056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 т.ч. охрана семьи и детства</a:t>
                      </a:r>
                    </a:p>
                  </a:txBody>
                  <a:tcPr marL="7956" marR="7956" marT="79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1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25,3</a:t>
                      </a:r>
                      <a:endParaRPr lang="ru-RU" sz="1400" b="1" i="1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400" b="1" i="1" u="none" strike="noStrike" kern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73,3</a:t>
                      </a:r>
                      <a:endParaRPr lang="ru-RU" sz="1400" b="1" i="1" u="none" strike="noStrike" kern="1200" dirty="0">
                        <a:solidFill>
                          <a:srgbClr val="00000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</a:tr>
              <a:tr h="504056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пенсионное обеспечение</a:t>
                      </a:r>
                    </a:p>
                  </a:txBody>
                  <a:tcPr marL="7956" marR="7956" marT="79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1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6,7</a:t>
                      </a:r>
                      <a:endParaRPr lang="ru-RU" sz="1400" b="1" i="1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400" b="1" i="1" u="none" strike="noStrike" kern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19,4</a:t>
                      </a:r>
                      <a:endParaRPr lang="ru-RU" sz="1400" b="1" i="1" u="none" strike="noStrike" kern="1200" dirty="0">
                        <a:solidFill>
                          <a:srgbClr val="00000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</a:tr>
              <a:tr h="504056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другие вопросы в социальной политики</a:t>
                      </a:r>
                    </a:p>
                  </a:txBody>
                  <a:tcPr marL="7956" marR="7956" marT="79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1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2,5</a:t>
                      </a:r>
                      <a:endParaRPr lang="ru-RU" sz="1400" b="1" i="1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400" b="1" i="1" u="none" strike="noStrike" kern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7,3</a:t>
                      </a:r>
                      <a:endParaRPr lang="ru-RU" sz="1400" b="1" i="1" u="none" strike="noStrike" kern="1200" dirty="0">
                        <a:solidFill>
                          <a:srgbClr val="00000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</a:tr>
            </a:tbl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428604" y="7740352"/>
            <a:ext cx="6215106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5113" algn="just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Большая часть расходов на социальную политику финансируется путем делегирования  полномочий органам местного самоуправления (в том числе обеспечение выплаты компенсации части родительской платы, денежная выплата на содержание детей-сирот и детей оставшихся без попечения родителей).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86124" y="214282"/>
            <a:ext cx="714380" cy="8924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571480" y="1357290"/>
            <a:ext cx="59293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УВАЖАЕМЫЕ ЩЕРБИНОВЦЫ!</a:t>
            </a:r>
            <a:endParaRPr lang="ru-RU" sz="24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57166" y="1857356"/>
            <a:ext cx="628654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357188" algn="just"/>
            <a:r>
              <a:rPr lang="ru-RU" sz="1600" dirty="0" smtClean="0"/>
              <a:t>Предлагаем вашему вниманию издание, в котором кратко и доступно отражены основные параметры отчета об исполнении бюджета муниципального образования Щербиновский район за 2017 год.</a:t>
            </a:r>
            <a:endParaRPr lang="ru-RU" sz="1600" dirty="0"/>
          </a:p>
        </p:txBody>
      </p:sp>
      <p:sp>
        <p:nvSpPr>
          <p:cNvPr id="7" name="TextBox 6"/>
          <p:cNvSpPr txBox="1"/>
          <p:nvPr/>
        </p:nvSpPr>
        <p:spPr>
          <a:xfrm>
            <a:off x="357166" y="2714612"/>
            <a:ext cx="628654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357188" algn="just"/>
            <a:r>
              <a:rPr lang="ru-RU" sz="1600" dirty="0" smtClean="0"/>
              <a:t>Бюджет для граждан – документ (аналитический материал), разрабатываемый и публикуемый в открытом доступе в целях предоставления гражданам актуальной информации о бюджете и отчёте о его исполнении.</a:t>
            </a:r>
            <a:endParaRPr lang="ru-RU" sz="1600" dirty="0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C0FCA9-1793-4C69-BD68-9BC384359158}" type="slidenum">
              <a:rPr lang="ru-RU" smtClean="0"/>
              <a:pPr/>
              <a:t>2</a:t>
            </a:fld>
            <a:endParaRPr lang="ru-RU"/>
          </a:p>
        </p:txBody>
      </p:sp>
      <p:sp>
        <p:nvSpPr>
          <p:cNvPr id="9" name="TextBox 8"/>
          <p:cNvSpPr txBox="1"/>
          <p:nvPr/>
        </p:nvSpPr>
        <p:spPr>
          <a:xfrm>
            <a:off x="428604" y="3857620"/>
            <a:ext cx="62151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«Бюджет для граждан» отражает следующую информацию: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57142" y="4214810"/>
            <a:ext cx="6286568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ru-RU" sz="1600" dirty="0" smtClean="0"/>
              <a:t> </a:t>
            </a:r>
            <a:r>
              <a:rPr lang="ru-RU" sz="1600" b="1" dirty="0" smtClean="0"/>
              <a:t>описание бюджетного процесса в доступной форме;</a:t>
            </a:r>
          </a:p>
          <a:p>
            <a:pPr>
              <a:buFont typeface="Wingdings" pitchFamily="2" charset="2"/>
              <a:buChar char="Ø"/>
            </a:pPr>
            <a:r>
              <a:rPr lang="ru-RU" sz="1600" b="1" dirty="0"/>
              <a:t> </a:t>
            </a:r>
            <a:r>
              <a:rPr lang="ru-RU" sz="1600" b="1" dirty="0" smtClean="0"/>
              <a:t>общие характеристики доходов и расходов бюджета;</a:t>
            </a:r>
          </a:p>
          <a:p>
            <a:pPr marL="185738" indent="-185738">
              <a:buFont typeface="Wingdings" pitchFamily="2" charset="2"/>
              <a:buChar char="Ø"/>
            </a:pPr>
            <a:r>
              <a:rPr lang="ru-RU" sz="1600" b="1" dirty="0" smtClean="0"/>
              <a:t>о доходах бюджета по группам и расходах по подразделам бюджетной классификации РФ.</a:t>
            </a:r>
          </a:p>
          <a:p>
            <a:pPr marL="185738" indent="-185738">
              <a:buFont typeface="Wingdings" pitchFamily="2" charset="2"/>
              <a:buChar char="Ø"/>
            </a:pPr>
            <a:endParaRPr lang="ru-RU" sz="1600" b="1" dirty="0" smtClean="0"/>
          </a:p>
          <a:p>
            <a:pPr marL="185738" indent="-185738" algn="just">
              <a:buFont typeface="Wingdings" pitchFamily="2" charset="2"/>
              <a:buChar char="Ø"/>
            </a:pPr>
            <a:r>
              <a:rPr lang="ru-RU" sz="1600" b="1" dirty="0" smtClean="0"/>
              <a:t>Основные данные финансового документа – годового отчета об исполнении бюджета муниципального образования Щербиновский район в 2017 году, изложены в форме, доступной для понимания не только профессиональным экономистам, но и самому широкому кругу читателей. </a:t>
            </a:r>
          </a:p>
          <a:p>
            <a:pPr marL="185738" indent="-185738" algn="just">
              <a:buFont typeface="Wingdings" pitchFamily="2" charset="2"/>
              <a:buChar char="Ø"/>
            </a:pPr>
            <a:r>
              <a:rPr lang="ru-RU" sz="1600" b="1" dirty="0" smtClean="0"/>
              <a:t>Изучение данного материала, дает возможность всем жителям </a:t>
            </a:r>
            <a:r>
              <a:rPr lang="ru-RU" sz="1600" b="1" dirty="0" err="1" smtClean="0"/>
              <a:t>Щербиновского</a:t>
            </a:r>
            <a:r>
              <a:rPr lang="ru-RU" sz="1600" b="1" dirty="0" smtClean="0"/>
              <a:t> района узнать, как наполняется доходная часть бюджета, как муниципалитет исполняет принятые обязательства, на какие цели и в каком объеме направляются бюджетные средства, сделать выводы об эффективности расходов бюджета муниципального образования </a:t>
            </a:r>
            <a:r>
              <a:rPr lang="ru-RU" sz="1600" b="1" dirty="0" err="1" smtClean="0"/>
              <a:t>Щербиновский</a:t>
            </a:r>
            <a:r>
              <a:rPr lang="ru-RU" sz="1600" b="1" dirty="0" smtClean="0"/>
              <a:t> район.</a:t>
            </a:r>
            <a:endParaRPr lang="ru-RU" sz="1600" b="1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42918" y="285720"/>
            <a:ext cx="5929354" cy="584775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Обеспечение жильё детей-сирот и детей,</a:t>
            </a:r>
            <a:br>
              <a:rPr lang="ru-RU" sz="16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оставшихся без попечения родителей</a:t>
            </a: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91367483"/>
              </p:ext>
            </p:extLst>
          </p:nvPr>
        </p:nvGraphicFramePr>
        <p:xfrm>
          <a:off x="642918" y="1069403"/>
          <a:ext cx="5857916" cy="1679849"/>
        </p:xfrm>
        <a:graphic>
          <a:graphicData uri="http://schemas.openxmlformats.org/drawingml/2006/table">
            <a:tbl>
              <a:tblPr/>
              <a:tblGrid>
                <a:gridCol w="3104611"/>
                <a:gridCol w="705976"/>
                <a:gridCol w="776573"/>
                <a:gridCol w="705976"/>
                <a:gridCol w="564780"/>
              </a:tblGrid>
              <a:tr h="238151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Наименование показателя</a:t>
                      </a:r>
                    </a:p>
                  </a:txBody>
                  <a:tcPr marL="6804" marR="6804" marT="68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2016 </a:t>
                      </a:r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</a:t>
                      </a:r>
                    </a:p>
                  </a:txBody>
                  <a:tcPr marL="6804" marR="6804" marT="68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2017 </a:t>
                      </a:r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</a:t>
                      </a:r>
                    </a:p>
                  </a:txBody>
                  <a:tcPr marL="6804" marR="6804" marT="68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9888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млн.  руб.</a:t>
                      </a:r>
                    </a:p>
                  </a:txBody>
                  <a:tcPr marL="6804" marR="6804" marT="68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чел.</a:t>
                      </a:r>
                    </a:p>
                  </a:txBody>
                  <a:tcPr marL="6804" marR="6804" marT="68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млн.                         руб.</a:t>
                      </a:r>
                    </a:p>
                  </a:txBody>
                  <a:tcPr marL="6804" marR="6804" marT="68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чел.</a:t>
                      </a:r>
                    </a:p>
                  </a:txBody>
                  <a:tcPr marL="6804" marR="6804" marT="68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</a:tr>
              <a:tr h="100817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Обеспечение жильем детей-сирот и детей, оставшихся без попечения родителей</a:t>
                      </a:r>
                    </a:p>
                  </a:txBody>
                  <a:tcPr marL="6804" marR="6804" marT="68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2,3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04" marR="6804" marT="68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04" marR="6804" marT="68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4,8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04" marR="6804" marT="68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04" marR="6804" marT="68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357166" y="3000364"/>
            <a:ext cx="614366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265113" algn="just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В рамках краевой, государственной программ Краснодарского края на территории района за период 2016 - 2017 годы приобретено 6 квартир для детей-сирот и детей, оставшихся без попечения родителей. </a:t>
            </a:r>
          </a:p>
        </p:txBody>
      </p:sp>
      <p:pic>
        <p:nvPicPr>
          <p:cNvPr id="28673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86190" y="4286248"/>
            <a:ext cx="2881316" cy="38427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52" y="4286248"/>
            <a:ext cx="3524275" cy="2643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71480" y="500034"/>
            <a:ext cx="6000792" cy="584775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1. Объём расходов бюджета муниципального образования </a:t>
            </a:r>
            <a:br>
              <a:rPr lang="ru-RU" sz="16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600" b="1" dirty="0" err="1" smtClean="0">
                <a:latin typeface="Times New Roman" pitchFamily="18" charset="0"/>
                <a:cs typeface="Times New Roman" pitchFamily="18" charset="0"/>
              </a:rPr>
              <a:t>Щербиновский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район на культуру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71480" y="142844"/>
            <a:ext cx="6000792" cy="40011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КУЛЬТУРА</a:t>
            </a:r>
            <a:endParaRPr lang="ru-RU" sz="2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6404127"/>
              </p:ext>
            </p:extLst>
          </p:nvPr>
        </p:nvGraphicFramePr>
        <p:xfrm>
          <a:off x="571480" y="1121969"/>
          <a:ext cx="6000792" cy="1363444"/>
        </p:xfrm>
        <a:graphic>
          <a:graphicData uri="http://schemas.openxmlformats.org/drawingml/2006/table">
            <a:tbl>
              <a:tblPr/>
              <a:tblGrid>
                <a:gridCol w="4000528"/>
                <a:gridCol w="785818"/>
                <a:gridCol w="1214446"/>
              </a:tblGrid>
              <a:tr h="293581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Наименование показателя</a:t>
                      </a:r>
                    </a:p>
                  </a:txBody>
                  <a:tcPr marL="8012" marR="8012" marT="80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2017 </a:t>
                      </a:r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год</a:t>
                      </a:r>
                    </a:p>
                  </a:txBody>
                  <a:tcPr marL="8012" marR="8012" marT="80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5423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млн.руб.</a:t>
                      </a:r>
                    </a:p>
                  </a:txBody>
                  <a:tcPr marL="8012" marR="8012" marT="80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% </a:t>
                      </a:r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 расходах </a:t>
                      </a:r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соц.  сферы</a:t>
                      </a:r>
                    </a:p>
                  </a:txBody>
                  <a:tcPr marL="8012" marR="8012" marT="80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</a:tr>
              <a:tr h="344759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Расходы на социальную сферу</a:t>
                      </a:r>
                    </a:p>
                  </a:txBody>
                  <a:tcPr marL="8012" marR="8012" marT="80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400" b="1" i="0" u="none" strike="noStrike" kern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587,4</a:t>
                      </a:r>
                      <a:endParaRPr lang="ru-RU" sz="1400" b="1" i="0" u="none" strike="noStrike" kern="1200" dirty="0">
                        <a:solidFill>
                          <a:srgbClr val="00000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</a:tr>
              <a:tr h="270867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Расходы на культуру</a:t>
                      </a:r>
                    </a:p>
                  </a:txBody>
                  <a:tcPr marL="8012" marR="8012" marT="80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400" b="1" i="0" u="none" strike="noStrike" kern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9,6</a:t>
                      </a:r>
                      <a:endParaRPr lang="ru-RU" sz="1400" b="1" i="0" u="none" strike="noStrike" kern="1200" dirty="0">
                        <a:solidFill>
                          <a:srgbClr val="00000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1,6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571480" y="2714612"/>
            <a:ext cx="6000792" cy="584775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2. Структура расходов бюджета муниципального образования </a:t>
            </a:r>
            <a:br>
              <a:rPr lang="ru-RU" sz="16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600" b="1" dirty="0" err="1" smtClean="0">
                <a:latin typeface="Times New Roman" pitchFamily="18" charset="0"/>
                <a:cs typeface="Times New Roman" pitchFamily="18" charset="0"/>
              </a:rPr>
              <a:t>Щербиновский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район на культуру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58184052"/>
              </p:ext>
            </p:extLst>
          </p:nvPr>
        </p:nvGraphicFramePr>
        <p:xfrm>
          <a:off x="571480" y="3286116"/>
          <a:ext cx="6000792" cy="1615202"/>
        </p:xfrm>
        <a:graphic>
          <a:graphicData uri="http://schemas.openxmlformats.org/drawingml/2006/table">
            <a:tbl>
              <a:tblPr/>
              <a:tblGrid>
                <a:gridCol w="4000528"/>
                <a:gridCol w="785818"/>
                <a:gridCol w="1214446"/>
              </a:tblGrid>
              <a:tr h="268022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Наименование показателя</a:t>
                      </a:r>
                    </a:p>
                  </a:txBody>
                  <a:tcPr marL="8012" marR="8012" marT="80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2017 </a:t>
                      </a:r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год</a:t>
                      </a:r>
                    </a:p>
                  </a:txBody>
                  <a:tcPr marL="8012" marR="8012" marT="80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492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млн.руб.</a:t>
                      </a:r>
                    </a:p>
                  </a:txBody>
                  <a:tcPr marL="8012" marR="8012" marT="80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% в </a:t>
                      </a:r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расходах </a:t>
                      </a:r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на культуру</a:t>
                      </a:r>
                    </a:p>
                  </a:txBody>
                  <a:tcPr marL="8012" marR="8012" marT="80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</a:tr>
              <a:tr h="232285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Расходы на культуру</a:t>
                      </a:r>
                    </a:p>
                  </a:txBody>
                  <a:tcPr marL="8012" marR="8012" marT="80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9,6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</a:tr>
              <a:tr h="482095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 </a:t>
                      </a:r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т.ч</a:t>
                      </a:r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. </a:t>
                      </a:r>
                      <a:r>
                        <a:rPr lang="ru-RU" sz="1400" b="1" i="1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учреждения культуры и мероприятия в сфере </a:t>
                      </a:r>
                      <a:r>
                        <a:rPr lang="ru-RU" sz="1400" b="1" i="1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культуры</a:t>
                      </a:r>
                    </a:p>
                  </a:txBody>
                  <a:tcPr marL="8012" marR="8012" marT="80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1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8,3</a:t>
                      </a:r>
                      <a:endParaRPr lang="ru-RU" sz="1400" b="1" i="1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1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86,5</a:t>
                      </a:r>
                      <a:endParaRPr lang="ru-RU" sz="1400" b="1" i="1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</a:tr>
              <a:tr h="257880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i="1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другие вопросы в области культуры</a:t>
                      </a:r>
                    </a:p>
                  </a:txBody>
                  <a:tcPr marL="8012" marR="8012" marT="80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1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1,3</a:t>
                      </a:r>
                      <a:endParaRPr lang="ru-RU" sz="1400" b="1" i="1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1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13,5</a:t>
                      </a:r>
                      <a:endParaRPr lang="ru-RU" sz="1400" b="1" i="1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</a:tr>
            </a:tbl>
          </a:graphicData>
        </a:graphic>
      </p:graphicFrame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42" y="5064208"/>
            <a:ext cx="6072230" cy="39316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71480" y="571472"/>
            <a:ext cx="6000792" cy="584775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1. Объём расходов бюджета муниципального образования </a:t>
            </a:r>
            <a:b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Щербиновский</a:t>
            </a:r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район на физическую культуру и спорт</a:t>
            </a:r>
            <a:endParaRPr lang="ru-RU" sz="16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71480" y="142844"/>
            <a:ext cx="6000792" cy="369332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ФИЗИЧЕСКАЯ КУЛЬТУРА И СПОРТ</a:t>
            </a:r>
            <a:endParaRPr lang="ru-RU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24710431"/>
              </p:ext>
            </p:extLst>
          </p:nvPr>
        </p:nvGraphicFramePr>
        <p:xfrm>
          <a:off x="571480" y="1214413"/>
          <a:ext cx="5929354" cy="2714642"/>
        </p:xfrm>
        <a:graphic>
          <a:graphicData uri="http://schemas.openxmlformats.org/drawingml/2006/table">
            <a:tbl>
              <a:tblPr/>
              <a:tblGrid>
                <a:gridCol w="3000396"/>
                <a:gridCol w="785818"/>
                <a:gridCol w="1000132"/>
                <a:gridCol w="1143008"/>
              </a:tblGrid>
              <a:tr h="346111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Наименование </a:t>
                      </a:r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показателя</a:t>
                      </a:r>
                    </a:p>
                  </a:txBody>
                  <a:tcPr marL="7070" marR="7070" marT="707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2017 </a:t>
                      </a:r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год</a:t>
                      </a:r>
                    </a:p>
                  </a:txBody>
                  <a:tcPr marL="7070" marR="7070" marT="707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8937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млн.  руб.</a:t>
                      </a:r>
                    </a:p>
                  </a:txBody>
                  <a:tcPr marL="7070" marR="7070" marT="707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% в </a:t>
                      </a:r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расходах </a:t>
                      </a:r>
                    </a:p>
                    <a:p>
                      <a:pPr algn="ctr" fontAlgn="ctr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соц</a:t>
                      </a:r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. </a:t>
                      </a:r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сферы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070" marR="7070" marT="707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на 1 жителя, руб.</a:t>
                      </a:r>
                    </a:p>
                  </a:txBody>
                  <a:tcPr marL="7070" marR="7070" marT="707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</a:tr>
              <a:tr h="401175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Расходы на социальную сферу</a:t>
                      </a:r>
                    </a:p>
                  </a:txBody>
                  <a:tcPr marL="7070" marR="7070" marT="707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400" b="1" i="0" u="none" strike="noStrike" kern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587,4</a:t>
                      </a:r>
                      <a:endParaRPr lang="ru-RU" sz="1400" b="1" i="0" u="none" strike="noStrike" kern="1200" dirty="0">
                        <a:solidFill>
                          <a:srgbClr val="00000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15 732,21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468038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Расходы </a:t>
                      </a:r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на физическую культуру и </a:t>
                      </a:r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спорт, из них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070" marR="7070" marT="707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8BE1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400" b="1" i="0" u="none" strike="noStrike" kern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14,8</a:t>
                      </a:r>
                      <a:endParaRPr lang="ru-RU" sz="1400" b="1" i="0" u="none" strike="noStrike" kern="1200" dirty="0">
                        <a:solidFill>
                          <a:srgbClr val="00000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8BE1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400" b="1" i="0" u="none" strike="noStrike" kern="12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2,5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8BE1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400" b="1" i="0" u="none" strike="noStrike" kern="12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409,9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8BE1FF"/>
                    </a:solidFill>
                  </a:tcPr>
                </a:tc>
              </a:tr>
              <a:tr h="334313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1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физическая культура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1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2,5</a:t>
                      </a:r>
                      <a:endParaRPr lang="ru-RU" sz="1400" b="0" i="1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400" b="0" i="1" u="none" strike="noStrike" kern="12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16,9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400" b="0" i="1" u="none" strike="noStrike" kern="120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69,3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</a:tr>
              <a:tr h="334313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1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массовый спорт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400" b="0" i="1" u="none" strike="noStrike" kern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11,4</a:t>
                      </a:r>
                      <a:endParaRPr lang="ru-RU" sz="1400" b="0" i="1" u="none" strike="noStrike" kern="1200" dirty="0">
                        <a:solidFill>
                          <a:srgbClr val="00000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400" b="0" i="1" u="none" strike="noStrike" kern="12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77,0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400" b="0" i="1" u="none" strike="noStrike" kern="12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315,7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</a:tr>
              <a:tr h="441315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1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другие вопросы в области физической культуры и спорта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400" b="0" i="1" u="none" strike="noStrike" kern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0,9</a:t>
                      </a:r>
                      <a:endParaRPr lang="ru-RU" sz="1400" b="0" i="1" u="none" strike="noStrike" kern="1200" dirty="0">
                        <a:solidFill>
                          <a:srgbClr val="00000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400" b="0" i="1" u="none" strike="noStrike" kern="12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6,1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400" b="0" i="1" u="none" strike="noStrike" kern="12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24,9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</a:tr>
            </a:tbl>
          </a:graphicData>
        </a:graphic>
      </p:graphicFrame>
      <p:pic>
        <p:nvPicPr>
          <p:cNvPr id="30721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42" y="4143372"/>
            <a:ext cx="6072230" cy="46970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64323" y="611560"/>
            <a:ext cx="6000792" cy="646331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НАЦИОНАЛЬНАЯ ОБОРОНА И НАЦИОНАЛЬНАЯ БЕЗОПАСНОСТЬ</a:t>
            </a:r>
            <a:endParaRPr lang="ru-RU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07286660"/>
              </p:ext>
            </p:extLst>
          </p:nvPr>
        </p:nvGraphicFramePr>
        <p:xfrm>
          <a:off x="428604" y="1547664"/>
          <a:ext cx="6000816" cy="2657907"/>
        </p:xfrm>
        <a:graphic>
          <a:graphicData uri="http://schemas.openxmlformats.org/drawingml/2006/table">
            <a:tbl>
              <a:tblPr/>
              <a:tblGrid>
                <a:gridCol w="3506095"/>
                <a:gridCol w="1281073"/>
                <a:gridCol w="1213648"/>
              </a:tblGrid>
              <a:tr h="247882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Наименование показателя</a:t>
                      </a:r>
                    </a:p>
                  </a:txBody>
                  <a:tcPr marL="7327" marR="7327" marT="73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2017 </a:t>
                      </a:r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год</a:t>
                      </a:r>
                    </a:p>
                  </a:txBody>
                  <a:tcPr marL="7327" marR="7327" marT="73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0985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млн.руб.</a:t>
                      </a:r>
                    </a:p>
                  </a:txBody>
                  <a:tcPr marL="7327" marR="7327" marT="73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% в расходах</a:t>
                      </a:r>
                    </a:p>
                  </a:txBody>
                  <a:tcPr marL="7327" marR="7327" marT="73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</a:tr>
              <a:tr h="464777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Всего расходов на национальную оборону и национальную безопасность</a:t>
                      </a:r>
                    </a:p>
                  </a:txBody>
                  <a:tcPr marL="7327" marR="7327" marT="73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6,6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464777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Расходы на национальную оборону (мобилизационная подготовка экономики)</a:t>
                      </a:r>
                    </a:p>
                  </a:txBody>
                  <a:tcPr marL="7327" marR="7327" marT="73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0,03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0,5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</a:tr>
              <a:tr h="309852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Расходы на национальную безопасность</a:t>
                      </a:r>
                    </a:p>
                  </a:txBody>
                  <a:tcPr marL="7327" marR="7327" marT="73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6,6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99,5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</a:tr>
              <a:tr h="774629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1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 т.ч. защита населения и территории от чрезвычайных ситуаций природного и техногенного характера, гражданская оборона</a:t>
                      </a:r>
                    </a:p>
                  </a:txBody>
                  <a:tcPr marL="7327" marR="7327" marT="73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1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6,6</a:t>
                      </a:r>
                      <a:endParaRPr lang="ru-RU" sz="1400" b="0" i="1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400" b="0" i="1" u="none" strike="noStrike" kern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99,5</a:t>
                      </a:r>
                      <a:endParaRPr lang="ru-RU" sz="1400" b="0" i="1" u="none" strike="noStrike" kern="1200" dirty="0">
                        <a:solidFill>
                          <a:srgbClr val="00000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428604" y="4932040"/>
            <a:ext cx="6072230" cy="369332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МЕЖБЮДЖЕТНЫЕ ТРАНСФЕРТЫ</a:t>
            </a:r>
            <a:endParaRPr lang="ru-RU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5091176"/>
              </p:ext>
            </p:extLst>
          </p:nvPr>
        </p:nvGraphicFramePr>
        <p:xfrm>
          <a:off x="464323" y="5652120"/>
          <a:ext cx="6072229" cy="2432655"/>
        </p:xfrm>
        <a:graphic>
          <a:graphicData uri="http://schemas.openxmlformats.org/drawingml/2006/table">
            <a:tbl>
              <a:tblPr/>
              <a:tblGrid>
                <a:gridCol w="2443702"/>
                <a:gridCol w="2739908"/>
                <a:gridCol w="888619"/>
              </a:tblGrid>
              <a:tr h="57150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Вид </a:t>
                      </a:r>
                      <a:endParaRPr lang="ru-RU" sz="1400" b="0" i="0" u="none" strike="noStrike" dirty="0" smtClean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финансовой 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помощи</a:t>
                      </a:r>
                    </a:p>
                  </a:txBody>
                  <a:tcPr marL="7723" marR="7723" marT="77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Целевое назначение</a:t>
                      </a:r>
                    </a:p>
                  </a:txBody>
                  <a:tcPr marL="7723" marR="7723" marT="77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2017 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год</a:t>
                      </a:r>
                    </a:p>
                  </a:txBody>
                  <a:tcPr marL="7723" marR="7723" marT="77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</a:tr>
              <a:tr h="129622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Дотация на выравнивание уровня бюджетной обеспеченности </a:t>
                      </a:r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сельских</a:t>
                      </a:r>
                      <a:r>
                        <a:rPr lang="ru-RU" sz="1400" b="1" i="0" u="none" strike="noStrike" baseline="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поселений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723" marR="7723" marT="77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Сокращение 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различия в </a:t>
                      </a:r>
                      <a:endParaRPr lang="ru-RU" sz="1400" b="0" i="0" u="none" strike="noStrike" dirty="0" smtClean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бюджетной обеспеченности </a:t>
                      </a:r>
                    </a:p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между 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сельскими </a:t>
                      </a: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поселениями </a:t>
                      </a:r>
                      <a:r>
                        <a:rPr lang="ru-RU" sz="1400" b="0" i="0" u="none" strike="noStrike" dirty="0" err="1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Щербиновского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района</a:t>
                      </a:r>
                    </a:p>
                  </a:txBody>
                  <a:tcPr marL="7723" marR="7723" marT="77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6,0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</a:tr>
              <a:tr h="334538">
                <a:tc gridSpan="2">
                  <a:txBody>
                    <a:bodyPr/>
                    <a:lstStyle/>
                    <a:p>
                      <a:pPr algn="l" fontAlgn="ctr"/>
                      <a:r>
                        <a:rPr lang="ru-RU" sz="1400" b="0" i="1" u="none" strike="noStrike" baseline="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 в </a:t>
                      </a:r>
                      <a:r>
                        <a:rPr lang="ru-RU" sz="1400" b="0" i="1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том </a:t>
                      </a:r>
                      <a:r>
                        <a:rPr lang="ru-RU" sz="1400" b="0" i="1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числе за счет субсидии из краевого бюджета</a:t>
                      </a:r>
                    </a:p>
                  </a:txBody>
                  <a:tcPr marL="7723" marR="7723" marT="77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1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5,4</a:t>
                      </a:r>
                      <a:endParaRPr lang="ru-RU" sz="1400" b="0" i="1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</a:tr>
              <a:tr h="230386">
                <a:tc gridSpan="2">
                  <a:txBody>
                    <a:bodyPr/>
                    <a:lstStyle/>
                    <a:p>
                      <a:pPr algn="l" fontAlgn="ctr"/>
                      <a:r>
                        <a:rPr lang="ru-RU" sz="1400" b="0" i="1" u="none" strike="noStrike" baseline="0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400" b="0" i="1" u="none" strike="noStrike" baseline="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з</a:t>
                      </a:r>
                      <a:r>
                        <a:rPr lang="ru-RU" sz="1400" b="0" i="1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 </a:t>
                      </a:r>
                      <a:r>
                        <a:rPr lang="ru-RU" sz="1400" b="0" i="1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счет районного бюджета</a:t>
                      </a:r>
                    </a:p>
                  </a:txBody>
                  <a:tcPr marL="7723" marR="7723" marT="77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1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0,6</a:t>
                      </a:r>
                      <a:endParaRPr lang="ru-RU" sz="1400" b="0" i="1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30827" y="176831"/>
            <a:ext cx="5786478" cy="92333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РЕЗУЛЬТАТЫ ВЫРАВНИВАНИЯ БЮДЖЕТНОЙ ОБЕСПЕЧЕННОСТИ СЕЛЬСКИХ ПОСЕЛЕНИЙ ЩЕРБИНОВСКОГО РАЙОНА</a:t>
            </a:r>
            <a:endParaRPr lang="ru-RU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72771316"/>
              </p:ext>
            </p:extLst>
          </p:nvPr>
        </p:nvGraphicFramePr>
        <p:xfrm>
          <a:off x="627096" y="1187624"/>
          <a:ext cx="5786478" cy="2731544"/>
        </p:xfrm>
        <a:graphic>
          <a:graphicData uri="http://schemas.openxmlformats.org/drawingml/2006/table">
            <a:tbl>
              <a:tblPr/>
              <a:tblGrid>
                <a:gridCol w="2413194"/>
                <a:gridCol w="1686642"/>
                <a:gridCol w="1686642"/>
              </a:tblGrid>
              <a:tr h="78427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Наименование</a:t>
                      </a:r>
                    </a:p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сельского поселения</a:t>
                      </a:r>
                    </a:p>
                  </a:txBody>
                  <a:tcPr marL="7688" marR="7688" marT="76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Бюджетная обеспеченность до выравнивания</a:t>
                      </a:r>
                    </a:p>
                  </a:txBody>
                  <a:tcPr marL="7688" marR="7688" marT="76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Бюджетная обеспеченность после выравнивания</a:t>
                      </a:r>
                    </a:p>
                  </a:txBody>
                  <a:tcPr marL="7688" marR="7688" marT="76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</a:tr>
              <a:tr h="233802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i="0" u="none" strike="noStrike" dirty="0" err="1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Глафировское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88" marR="7688" marT="76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0,79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0,92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</a:tr>
              <a:tr h="233802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i="0" u="none" strike="noStrike" dirty="0" err="1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Ейскоукрепленское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88" marR="7688" marT="76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0,63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0,88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</a:tr>
              <a:tr h="233802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Екатериновское</a:t>
                      </a:r>
                    </a:p>
                  </a:txBody>
                  <a:tcPr marL="7688" marR="7688" marT="76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1,08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1,08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</a:tr>
              <a:tr h="233802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Николаевское</a:t>
                      </a:r>
                    </a:p>
                  </a:txBody>
                  <a:tcPr marL="7688" marR="7688" marT="76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0,51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0,85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</a:tr>
              <a:tr h="233802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i="0" u="none" strike="noStrike" dirty="0" err="1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Новощербиновское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88" marR="7688" marT="76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1,01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1,01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</a:tr>
              <a:tr h="233802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i="0" u="none" strike="noStrike" dirty="0" err="1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Старощербиновское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88" marR="7688" marT="76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1,48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1,48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</a:tr>
              <a:tr h="233802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i="0" u="none" strike="noStrike" dirty="0" err="1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Шабельское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88" marR="7688" marT="76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1,38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1,38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</a:tr>
              <a:tr h="233802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Щербиновское</a:t>
                      </a:r>
                    </a:p>
                  </a:txBody>
                  <a:tcPr marL="7688" marR="7688" marT="76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1,00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1,00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</a:tr>
            </a:tbl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630827" y="4067944"/>
            <a:ext cx="5786478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5113" algn="just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Бюджетное выравнивание обеспечено на основе прозрачной, объективной методики распределения дотации, что исключает субъективный подход при распределения средств из краевого бюджета. Распределение утверждается Решением Совета муниципального образования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Щербиновский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район.</a:t>
            </a:r>
          </a:p>
          <a:p>
            <a:pPr indent="265113" algn="just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Превышение максимального уровня бюджетной обеспеченности над минимальным до выравнивания 2,90 раза, после выравнивания 1,74 раза.</a:t>
            </a:r>
          </a:p>
          <a:p>
            <a:pPr indent="265113" algn="just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Степень сокращения различия между наиболее и наименее обеспеченными муниципальными образованиями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Щербиновского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района до и после распределения дотаций составила 1,67 раза.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30827" y="6444208"/>
            <a:ext cx="5786478" cy="86177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МУНИЦИПАЛЬНЫЙ ДОЛГ</a:t>
            </a:r>
          </a:p>
          <a:p>
            <a:pPr algn="ctr"/>
            <a:r>
              <a:rPr lang="ru-RU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СТРУКТУРА МУНИЦИПАЛЬНОГО ДОЛГА ЩЕРБИНОВСКОГО РАЙОНА</a:t>
            </a:r>
            <a:endParaRPr lang="ru-RU" sz="1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47605743"/>
              </p:ext>
            </p:extLst>
          </p:nvPr>
        </p:nvGraphicFramePr>
        <p:xfrm>
          <a:off x="630827" y="7524328"/>
          <a:ext cx="5786478" cy="1365094"/>
        </p:xfrm>
        <a:graphic>
          <a:graphicData uri="http://schemas.openxmlformats.org/drawingml/2006/table">
            <a:tbl>
              <a:tblPr/>
              <a:tblGrid>
                <a:gridCol w="4522764"/>
                <a:gridCol w="1263714"/>
              </a:tblGrid>
              <a:tr h="29142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Наименование показателя</a:t>
                      </a:r>
                    </a:p>
                  </a:txBody>
                  <a:tcPr marL="8068" marR="8068" marT="806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на  31.12.2017 г</a:t>
                      </a:r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</a:p>
                  </a:txBody>
                  <a:tcPr marL="8068" marR="8068" marT="806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</a:tr>
              <a:tr h="222761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Бюджетные кредиты, млн.руб.</a:t>
                      </a:r>
                    </a:p>
                  </a:txBody>
                  <a:tcPr marL="8068" marR="8068" marT="806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65,2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</a:tr>
              <a:tr h="513756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Расходы на обслуживание муниципального долга, </a:t>
                      </a:r>
                      <a:endParaRPr lang="ru-RU" sz="1400" b="1" i="0" u="none" strike="noStrike" dirty="0" smtClean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l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млн. </a:t>
                      </a:r>
                      <a:r>
                        <a:rPr lang="ru-RU" sz="1400" b="1" i="0" u="none" strike="noStrike" dirty="0" err="1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руб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068" marR="8068" marT="806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0,06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</a:tr>
              <a:tr h="337031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Долговая нагрузка, %</a:t>
                      </a:r>
                    </a:p>
                  </a:txBody>
                  <a:tcPr marL="8068" marR="8068" marT="806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39,45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5794" y="-596"/>
            <a:ext cx="5715016" cy="91445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14554" y="285720"/>
            <a:ext cx="2214578" cy="28211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extBox 2"/>
          <p:cNvSpPr txBox="1"/>
          <p:nvPr/>
        </p:nvSpPr>
        <p:spPr>
          <a:xfrm>
            <a:off x="857232" y="3357554"/>
            <a:ext cx="507209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Разработчик:</a:t>
            </a:r>
          </a:p>
          <a:p>
            <a:pPr algn="ctr"/>
            <a:endParaRPr lang="ru-RU" sz="16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Финансовое управление администрации</a:t>
            </a:r>
            <a:br>
              <a:rPr lang="ru-RU" sz="16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муниципального образования </a:t>
            </a:r>
            <a:r>
              <a:rPr lang="ru-RU" sz="1600" b="1" dirty="0" err="1" smtClean="0">
                <a:latin typeface="Times New Roman" pitchFamily="18" charset="0"/>
                <a:cs typeface="Times New Roman" pitchFamily="18" charset="0"/>
              </a:rPr>
              <a:t>Щербиновский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район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928670" y="5072066"/>
            <a:ext cx="5072098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Адрес:</a:t>
            </a:r>
          </a:p>
          <a:p>
            <a:pPr algn="ctr"/>
            <a:endParaRPr lang="ru-RU" sz="16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З53620 </a:t>
            </a:r>
            <a:r>
              <a:rPr lang="ru-RU" sz="1600" b="1" dirty="0" err="1" smtClean="0">
                <a:latin typeface="Times New Roman" pitchFamily="18" charset="0"/>
                <a:cs typeface="Times New Roman" pitchFamily="18" charset="0"/>
              </a:rPr>
              <a:t>ст-ца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Старощербиновская</a:t>
            </a:r>
          </a:p>
          <a:p>
            <a:pPr algn="ctr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ул. Советов, д. 68</a:t>
            </a:r>
            <a:br>
              <a:rPr lang="ru-RU" sz="16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телефон (86151) 7-81-84, факс 7-81-84</a:t>
            </a:r>
          </a:p>
          <a:p>
            <a:pPr algn="ctr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адрес электронной почты: </a:t>
            </a:r>
            <a:r>
              <a:rPr lang="en-US" sz="1600" b="1" dirty="0" smtClean="0">
                <a:latin typeface="Times New Roman" pitchFamily="18" charset="0"/>
                <a:cs typeface="Times New Roman" pitchFamily="18" charset="0"/>
              </a:rPr>
              <a:t>fusrb@mail.ru</a:t>
            </a:r>
            <a:br>
              <a:rPr lang="en-US" sz="16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сайт администрации: </a:t>
            </a:r>
            <a:r>
              <a:rPr lang="en-US" sz="1600" b="1" dirty="0" smtClean="0">
                <a:latin typeface="Times New Roman" pitchFamily="18" charset="0"/>
                <a:cs typeface="Times New Roman" pitchFamily="18" charset="0"/>
              </a:rPr>
              <a:t>http://staradm.ru</a:t>
            </a:r>
            <a:endParaRPr lang="ru-RU" sz="16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16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1000108" y="7429520"/>
            <a:ext cx="507209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станица Старощербиновская</a:t>
            </a:r>
          </a:p>
          <a:p>
            <a:pPr algn="ctr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апрель 2017 года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57166" y="142844"/>
            <a:ext cx="621510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Бюджет муниципального образования </a:t>
            </a:r>
            <a:r>
              <a:rPr lang="ru-RU" sz="1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Щербиновский</a:t>
            </a:r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район:</a:t>
            </a:r>
            <a:endParaRPr lang="ru-RU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57142" y="500034"/>
            <a:ext cx="6500858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5738" indent="-185738" algn="just">
              <a:buFont typeface="Wingdings" pitchFamily="2" charset="2"/>
              <a:buChar char="Ø"/>
            </a:pPr>
            <a:r>
              <a:rPr lang="ru-RU" sz="1400" dirty="0" smtClean="0"/>
              <a:t> размещается на сайте администрации муниципального образования </a:t>
            </a:r>
            <a:r>
              <a:rPr lang="ru-RU" sz="1400" dirty="0" err="1" smtClean="0"/>
              <a:t>Щербиновский</a:t>
            </a:r>
            <a:r>
              <a:rPr lang="ru-RU" sz="1400" dirty="0" smtClean="0"/>
              <a:t> район</a:t>
            </a:r>
          </a:p>
          <a:p>
            <a:pPr marL="185738" indent="-185738" algn="just">
              <a:buFont typeface="Wingdings" pitchFamily="2" charset="2"/>
              <a:buChar char="Ø"/>
            </a:pPr>
            <a:r>
              <a:rPr lang="ru-RU" sz="1400" dirty="0" smtClean="0"/>
              <a:t>представляется в Совет муниципального образования </a:t>
            </a:r>
            <a:r>
              <a:rPr lang="ru-RU" sz="1400" dirty="0" err="1" smtClean="0"/>
              <a:t>Щербиновский</a:t>
            </a:r>
            <a:r>
              <a:rPr lang="ru-RU" sz="1400" dirty="0" smtClean="0"/>
              <a:t> район</a:t>
            </a:r>
          </a:p>
          <a:p>
            <a:pPr marL="185738" indent="-185738" algn="just">
              <a:buFont typeface="Wingdings" pitchFamily="2" charset="2"/>
              <a:buChar char="Ø"/>
            </a:pPr>
            <a:r>
              <a:rPr lang="ru-RU" sz="1400" dirty="0"/>
              <a:t> </a:t>
            </a:r>
            <a:r>
              <a:rPr lang="ru-RU" sz="1400" dirty="0" smtClean="0"/>
              <a:t>публикуется в периодическом печатном издании «Информационный бюллетень органов местного самоуправления муниципального образования </a:t>
            </a:r>
            <a:r>
              <a:rPr lang="ru-RU" sz="1400" dirty="0" err="1" smtClean="0"/>
              <a:t>Щербиновский</a:t>
            </a:r>
            <a:r>
              <a:rPr lang="ru-RU" sz="1400" dirty="0" smtClean="0"/>
              <a:t> район»</a:t>
            </a:r>
          </a:p>
          <a:p>
            <a:pPr marL="185738" indent="-185738" algn="just">
              <a:buFont typeface="Wingdings" pitchFamily="2" charset="2"/>
              <a:buChar char="Ø"/>
            </a:pPr>
            <a:r>
              <a:rPr lang="ru-RU" sz="1400" dirty="0" smtClean="0"/>
              <a:t>выносится на публичные слушания</a:t>
            </a:r>
            <a:endParaRPr lang="ru-RU" sz="1400" dirty="0"/>
          </a:p>
        </p:txBody>
      </p:sp>
      <p:sp>
        <p:nvSpPr>
          <p:cNvPr id="8" name="TextBox 7"/>
          <p:cNvSpPr txBox="1"/>
          <p:nvPr/>
        </p:nvSpPr>
        <p:spPr>
          <a:xfrm>
            <a:off x="571480" y="2143108"/>
            <a:ext cx="53578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Характерные черты бюджета:</a:t>
            </a:r>
            <a:endParaRPr lang="ru-RU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28604" y="2428860"/>
            <a:ext cx="614366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q"/>
            </a:pPr>
            <a:r>
              <a:rPr lang="ru-RU" sz="1400" dirty="0" smtClean="0"/>
              <a:t> как объективная экономическая категория</a:t>
            </a:r>
          </a:p>
          <a:p>
            <a:pPr>
              <a:buFont typeface="Wingdings" pitchFamily="2" charset="2"/>
              <a:buChar char="q"/>
            </a:pPr>
            <a:r>
              <a:rPr lang="ru-RU" sz="1400" dirty="0"/>
              <a:t> </a:t>
            </a:r>
            <a:r>
              <a:rPr lang="ru-RU" sz="1400" dirty="0" smtClean="0"/>
              <a:t>как система денежных отношений</a:t>
            </a:r>
          </a:p>
          <a:p>
            <a:pPr>
              <a:buFont typeface="Wingdings" pitchFamily="2" charset="2"/>
              <a:buChar char="q"/>
            </a:pPr>
            <a:r>
              <a:rPr lang="ru-RU" sz="1400" dirty="0"/>
              <a:t> </a:t>
            </a:r>
            <a:r>
              <a:rPr lang="ru-RU" sz="1400" dirty="0" smtClean="0"/>
              <a:t>как основной финансовый план</a:t>
            </a:r>
          </a:p>
          <a:p>
            <a:pPr>
              <a:buFont typeface="Wingdings" pitchFamily="2" charset="2"/>
              <a:buChar char="q"/>
            </a:pPr>
            <a:r>
              <a:rPr lang="ru-RU" sz="1400" dirty="0"/>
              <a:t> </a:t>
            </a:r>
            <a:r>
              <a:rPr lang="ru-RU" sz="1400" dirty="0" smtClean="0"/>
              <a:t>как инструмент финансовой политики</a:t>
            </a:r>
            <a:endParaRPr lang="ru-RU" sz="1400" dirty="0"/>
          </a:p>
        </p:txBody>
      </p:sp>
      <p:sp>
        <p:nvSpPr>
          <p:cNvPr id="27" name="TextBox 26"/>
          <p:cNvSpPr txBox="1"/>
          <p:nvPr/>
        </p:nvSpPr>
        <p:spPr>
          <a:xfrm>
            <a:off x="428604" y="5643570"/>
            <a:ext cx="614366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265113" algn="just"/>
            <a:r>
              <a:rPr lang="ru-RU" sz="1400" dirty="0" smtClean="0"/>
              <a:t>В случае превышения доходов над расходами бюджет является </a:t>
            </a:r>
            <a:r>
              <a:rPr lang="ru-RU" sz="1400" dirty="0" err="1" smtClean="0"/>
              <a:t>профицит-ным</a:t>
            </a:r>
            <a:r>
              <a:rPr lang="ru-RU" sz="1400" dirty="0" smtClean="0"/>
              <a:t>, в обратном случае – дефицитным</a:t>
            </a:r>
          </a:p>
          <a:p>
            <a:pPr indent="265113" algn="just"/>
            <a:r>
              <a:rPr lang="ru-RU" sz="1400" dirty="0" smtClean="0"/>
              <a:t>Сбалансированность бюджета по доходам и расходам – </a:t>
            </a:r>
            <a:r>
              <a:rPr lang="ru-RU" sz="1400" dirty="0" err="1" smtClean="0"/>
              <a:t>основопола-гающее</a:t>
            </a:r>
            <a:r>
              <a:rPr lang="ru-RU" sz="1400" dirty="0" smtClean="0"/>
              <a:t> требование, предъявляемое к органам местного самоуправления</a:t>
            </a:r>
            <a:endParaRPr lang="ru-RU" sz="1400" dirty="0"/>
          </a:p>
        </p:txBody>
      </p:sp>
      <p:graphicFrame>
        <p:nvGraphicFramePr>
          <p:cNvPr id="28" name="Схема 27"/>
          <p:cNvGraphicFramePr/>
          <p:nvPr/>
        </p:nvGraphicFramePr>
        <p:xfrm>
          <a:off x="428604" y="3428992"/>
          <a:ext cx="6143668" cy="221457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29" name="Схема 28"/>
          <p:cNvGraphicFramePr/>
          <p:nvPr/>
        </p:nvGraphicFramePr>
        <p:xfrm>
          <a:off x="357166" y="6643702"/>
          <a:ext cx="6215106" cy="33099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28604" y="0"/>
            <a:ext cx="614366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265113" algn="just"/>
            <a:r>
              <a:rPr lang="ru-RU" sz="1200" dirty="0" smtClean="0"/>
              <a:t>Бюджетная система Российской Федерации – это совокупность бюджетов разных уровней, основанная на социально-экономических взаимоотношениях и бюджетном законодательстве Российской Федерации.</a:t>
            </a:r>
          </a:p>
          <a:p>
            <a:pPr indent="265113" algn="just"/>
            <a:r>
              <a:rPr lang="ru-RU" sz="1200" dirty="0" smtClean="0"/>
              <a:t>Совершенствование бюджетной и налоговой политики, дальнейшая её реализация – важнейшее направление деятельности администрации муниципального образования </a:t>
            </a:r>
            <a:r>
              <a:rPr lang="ru-RU" sz="1200" dirty="0" err="1" smtClean="0"/>
              <a:t>Щербиновский</a:t>
            </a:r>
            <a:r>
              <a:rPr lang="ru-RU" sz="1200" dirty="0" smtClean="0"/>
              <a:t> район. Успешная их реализация способствует определённости, предсказуемости, созданию условий для ведения деятельности налогоплательщиками, главными администраторами доходов, главными распорядителями бюджетных средств, муниципальным учреждениями, то есть всеми участникам бюджетного процесса муниципального образования </a:t>
            </a:r>
            <a:r>
              <a:rPr lang="ru-RU" sz="1200" dirty="0" err="1" smtClean="0"/>
              <a:t>Щербиновский</a:t>
            </a:r>
            <a:r>
              <a:rPr lang="ru-RU" sz="1200" dirty="0" smtClean="0"/>
              <a:t> район.</a:t>
            </a:r>
            <a:endParaRPr lang="ru-RU" sz="1200" dirty="0"/>
          </a:p>
        </p:txBody>
      </p:sp>
      <p:graphicFrame>
        <p:nvGraphicFramePr>
          <p:cNvPr id="5" name="Схема 4"/>
          <p:cNvGraphicFramePr/>
          <p:nvPr/>
        </p:nvGraphicFramePr>
        <p:xfrm>
          <a:off x="285728" y="3143240"/>
          <a:ext cx="6357982" cy="135732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1428736" y="1928794"/>
            <a:ext cx="4214842" cy="4001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ЭТАПЫ БЮДЖЕТНОГО ПРОЦЕССА</a:t>
            </a:r>
            <a:endParaRPr lang="ru-RU" sz="2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500306" y="2428860"/>
            <a:ext cx="1836529" cy="338554"/>
          </a:xfrm>
          <a:prstGeom prst="rect">
            <a:avLst/>
          </a:prstGeom>
          <a:blipFill>
            <a:blip r:embed="rId7"/>
            <a:tile tx="0" ty="0" sx="100000" sy="100000" flip="none" algn="tl"/>
          </a:blip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1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I. </a:t>
            </a:r>
            <a:r>
              <a:rPr lang="ru-RU" sz="1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ПЛАНИРОВАНИЕ</a:t>
            </a:r>
            <a:endParaRPr lang="ru-RU" sz="16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00042" y="2786050"/>
            <a:ext cx="60007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1166813" algn="l"/>
                <a:tab pos="2239963" algn="l"/>
                <a:tab pos="3405188" algn="l"/>
                <a:tab pos="4572000" algn="l"/>
                <a:tab pos="5565775" algn="l"/>
              </a:tabLst>
            </a:pPr>
            <a:r>
              <a:rPr lang="en-US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	2	3	4	5	6</a:t>
            </a:r>
            <a:r>
              <a:rPr lang="en-US" sz="1400" b="1" dirty="0" smtClean="0"/>
              <a:t>	</a:t>
            </a:r>
            <a:endParaRPr lang="ru-RU" sz="1400" b="1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2643182" y="4643438"/>
            <a:ext cx="1481176" cy="338554"/>
          </a:xfrm>
          <a:prstGeom prst="rect">
            <a:avLst/>
          </a:prstGeom>
          <a:blipFill>
            <a:blip r:embed="rId7"/>
            <a:tile tx="0" ty="0" sx="100000" sy="100000" flip="none" algn="tl"/>
          </a:blip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1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II. </a:t>
            </a:r>
            <a:r>
              <a:rPr lang="ru-RU" sz="1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Исполнение</a:t>
            </a:r>
            <a:endParaRPr lang="ru-RU" sz="16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graphicFrame>
        <p:nvGraphicFramePr>
          <p:cNvPr id="12" name="Схема 11"/>
          <p:cNvGraphicFramePr/>
          <p:nvPr/>
        </p:nvGraphicFramePr>
        <p:xfrm>
          <a:off x="714356" y="5286380"/>
          <a:ext cx="5643602" cy="135732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sp>
        <p:nvSpPr>
          <p:cNvPr id="13" name="TextBox 12"/>
          <p:cNvSpPr txBox="1"/>
          <p:nvPr/>
        </p:nvSpPr>
        <p:spPr>
          <a:xfrm>
            <a:off x="1142984" y="5000628"/>
            <a:ext cx="521497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1616075" algn="l"/>
                <a:tab pos="3140075" algn="l"/>
                <a:tab pos="4664075" algn="l"/>
              </a:tabLst>
            </a:pPr>
            <a:r>
              <a:rPr lang="ru-RU" sz="1200" b="1" dirty="0" smtClean="0"/>
              <a:t>1	2	3	4</a:t>
            </a:r>
            <a:endParaRPr lang="ru-RU" sz="1200" b="1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2786058" y="6858016"/>
            <a:ext cx="1442511" cy="338554"/>
          </a:xfrm>
          <a:prstGeom prst="rect">
            <a:avLst/>
          </a:prstGeom>
          <a:blipFill>
            <a:blip r:embed="rId7"/>
            <a:tile tx="0" ty="0" sx="100000" sy="100000" flip="none" algn="tl"/>
          </a:blip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1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III. </a:t>
            </a:r>
            <a:r>
              <a:rPr lang="ru-RU" sz="1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Отчетность</a:t>
            </a:r>
            <a:endParaRPr lang="ru-RU" sz="16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graphicFrame>
        <p:nvGraphicFramePr>
          <p:cNvPr id="15" name="Схема 14"/>
          <p:cNvGraphicFramePr/>
          <p:nvPr/>
        </p:nvGraphicFramePr>
        <p:xfrm>
          <a:off x="142852" y="7500958"/>
          <a:ext cx="6572296" cy="14287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3" r:lo="rId14" r:qs="rId15" r:cs="rId16"/>
          </a:graphicData>
        </a:graphic>
      </p:graphicFrame>
      <p:sp>
        <p:nvSpPr>
          <p:cNvPr id="16" name="TextBox 15"/>
          <p:cNvSpPr txBox="1"/>
          <p:nvPr/>
        </p:nvSpPr>
        <p:spPr>
          <a:xfrm>
            <a:off x="500042" y="7215206"/>
            <a:ext cx="60007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1166813" algn="l"/>
                <a:tab pos="2239963" algn="l"/>
                <a:tab pos="3405188" algn="l"/>
                <a:tab pos="4572000" algn="l"/>
                <a:tab pos="5565775" algn="l"/>
              </a:tabLst>
            </a:pPr>
            <a:r>
              <a:rPr lang="en-US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	2	3	4	5	6</a:t>
            </a:r>
            <a:r>
              <a:rPr lang="en-US" sz="1400" b="1" dirty="0" smtClean="0"/>
              <a:t>	</a:t>
            </a:r>
            <a:endParaRPr lang="ru-RU" sz="1400" b="1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08045" y="395536"/>
            <a:ext cx="619268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Бюджет муниципального образования </a:t>
            </a:r>
            <a:r>
              <a:rPr lang="ru-RU" sz="14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Щербиновский</a:t>
            </a:r>
            <a:r>
              <a:rPr lang="ru-RU" sz="1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район утвержден</a:t>
            </a:r>
            <a:r>
              <a:rPr lang="ru-RU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  <a:endParaRPr lang="ru-RU" sz="1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just"/>
            <a:r>
              <a:rPr lang="ru-RU" sz="1400" dirty="0" smtClean="0"/>
              <a:t>Решением </a:t>
            </a:r>
            <a:r>
              <a:rPr lang="ru-RU" sz="1400" dirty="0"/>
              <a:t>Совета муниципального образования Щербиновский </a:t>
            </a:r>
            <a:r>
              <a:rPr lang="ru-RU" sz="1400" dirty="0" smtClean="0"/>
              <a:t>район  </a:t>
            </a:r>
            <a:r>
              <a:rPr lang="ru-RU" sz="1400" dirty="0"/>
              <a:t>от </a:t>
            </a:r>
            <a:r>
              <a:rPr lang="ru-RU" sz="1400" dirty="0" smtClean="0"/>
              <a:t>28 </a:t>
            </a:r>
            <a:r>
              <a:rPr lang="ru-RU" sz="1400" dirty="0"/>
              <a:t>декабря </a:t>
            </a:r>
            <a:r>
              <a:rPr lang="ru-RU" sz="1400" dirty="0" smtClean="0"/>
              <a:t>2016 </a:t>
            </a:r>
            <a:r>
              <a:rPr lang="ru-RU" sz="1400" dirty="0"/>
              <a:t>года № </a:t>
            </a:r>
            <a:r>
              <a:rPr lang="ru-RU" sz="1400" dirty="0" smtClean="0"/>
              <a:t>7  «</a:t>
            </a:r>
            <a:r>
              <a:rPr lang="ru-RU" sz="1400" dirty="0"/>
              <a:t>О бюджете муниципального образования Щербиновский </a:t>
            </a:r>
            <a:r>
              <a:rPr lang="ru-RU" sz="1400" dirty="0" smtClean="0"/>
              <a:t>район на 2017 год»</a:t>
            </a:r>
            <a:endParaRPr lang="ru-RU" sz="1400" dirty="0"/>
          </a:p>
        </p:txBody>
      </p:sp>
      <p:sp>
        <p:nvSpPr>
          <p:cNvPr id="3" name="TextBox 2"/>
          <p:cNvSpPr txBox="1"/>
          <p:nvPr/>
        </p:nvSpPr>
        <p:spPr>
          <a:xfrm>
            <a:off x="411494" y="1386509"/>
            <a:ext cx="6192688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Особенности исполнения бюджета муниципального образования </a:t>
            </a:r>
            <a:r>
              <a:rPr lang="ru-RU" sz="14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Щербиновский</a:t>
            </a:r>
            <a:r>
              <a:rPr lang="ru-RU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1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район:</a:t>
            </a:r>
          </a:p>
          <a:p>
            <a:pPr marL="171450" indent="-171450" algn="just">
              <a:buFont typeface="Wingdings" panose="05000000000000000000" pitchFamily="2" charset="2"/>
              <a:buChar char="Ø"/>
            </a:pPr>
            <a:r>
              <a:rPr lang="ru-RU" sz="1400" dirty="0" smtClean="0"/>
              <a:t>Бюджет </a:t>
            </a:r>
            <a:r>
              <a:rPr lang="ru-RU" sz="1400" dirty="0"/>
              <a:t>муниципального образования Щербиновский район в </a:t>
            </a:r>
            <a:r>
              <a:rPr lang="ru-RU" sz="1400" dirty="0" smtClean="0"/>
              <a:t>2017 </a:t>
            </a:r>
            <a:r>
              <a:rPr lang="ru-RU" sz="1400" dirty="0"/>
              <a:t>году исполнялся в соответствии с требованиями Бюджетного кодекса Российской Федерации, решением Совета муниципального образования Щербиновский район «Об утверждении Положений о бюджетном процессе», иных законодательных и нормативных правовых актов Российской Федерации,  Краснодарского края, </a:t>
            </a:r>
            <a:r>
              <a:rPr lang="ru-RU" sz="1400" dirty="0" err="1"/>
              <a:t>Щербиновского</a:t>
            </a:r>
            <a:r>
              <a:rPr lang="ru-RU" sz="1400" dirty="0"/>
              <a:t> района. </a:t>
            </a:r>
          </a:p>
          <a:p>
            <a:pPr marL="171450" indent="-171450" algn="just">
              <a:buFont typeface="Wingdings" panose="05000000000000000000" pitchFamily="2" charset="2"/>
              <a:buChar char="Ø"/>
            </a:pPr>
            <a:r>
              <a:rPr lang="ru-RU" sz="1400" dirty="0" smtClean="0"/>
              <a:t>Основные </a:t>
            </a:r>
            <a:r>
              <a:rPr lang="ru-RU" sz="1400" dirty="0"/>
              <a:t>направления консолидированного бюджета в </a:t>
            </a:r>
            <a:r>
              <a:rPr lang="ru-RU" sz="1400" dirty="0" smtClean="0"/>
              <a:t>2017 </a:t>
            </a:r>
            <a:r>
              <a:rPr lang="ru-RU" sz="1400" dirty="0"/>
              <a:t>году определяли цели и задачи бюджетной и налоговой политики и способствовали стабильному социально-экономическому развитию муниципального образования Щербиновский район и повышению уровня жизни населения.</a:t>
            </a:r>
          </a:p>
          <a:p>
            <a:pPr algn="just"/>
            <a:endParaRPr lang="ru-RU" sz="1400" dirty="0"/>
          </a:p>
          <a:p>
            <a:pPr algn="just"/>
            <a:r>
              <a:rPr lang="ru-RU" sz="1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Итоги реализации бюджетной и налоговой политики:</a:t>
            </a:r>
          </a:p>
          <a:p>
            <a:pPr marL="171450" indent="-171450" algn="just">
              <a:buFont typeface="Wingdings" panose="05000000000000000000" pitchFamily="2" charset="2"/>
              <a:buChar char="Ø"/>
            </a:pPr>
            <a:r>
              <a:rPr lang="ru-RU" sz="1400" dirty="0" smtClean="0"/>
              <a:t>Обеспечение </a:t>
            </a:r>
            <a:r>
              <a:rPr lang="ru-RU" sz="1400" dirty="0"/>
              <a:t>сбалансированности и устойчивости местного бюджета</a:t>
            </a:r>
          </a:p>
          <a:p>
            <a:pPr marL="171450" indent="-171450" algn="just">
              <a:buFont typeface="Wingdings" panose="05000000000000000000" pitchFamily="2" charset="2"/>
              <a:buChar char="Ø"/>
            </a:pPr>
            <a:r>
              <a:rPr lang="ru-RU" sz="1400" dirty="0" smtClean="0"/>
              <a:t>Повышение </a:t>
            </a:r>
            <a:r>
              <a:rPr lang="ru-RU" sz="1400" dirty="0"/>
              <a:t>качества предоставления муниципальных услуг</a:t>
            </a:r>
          </a:p>
          <a:p>
            <a:pPr marL="171450" indent="-171450" algn="just">
              <a:buFont typeface="Wingdings" panose="05000000000000000000" pitchFamily="2" charset="2"/>
              <a:buChar char="Ø"/>
            </a:pPr>
            <a:r>
              <a:rPr lang="ru-RU" sz="1400" dirty="0" smtClean="0"/>
              <a:t>Развитие </a:t>
            </a:r>
            <a:r>
              <a:rPr lang="ru-RU" sz="1400" dirty="0"/>
              <a:t>программно-целевых методов управления</a:t>
            </a:r>
          </a:p>
          <a:p>
            <a:pPr marL="171450" indent="-171450" algn="just">
              <a:buFont typeface="Wingdings" panose="05000000000000000000" pitchFamily="2" charset="2"/>
              <a:buChar char="Ø"/>
            </a:pPr>
            <a:r>
              <a:rPr lang="ru-RU" sz="1400" dirty="0" smtClean="0"/>
              <a:t>Повышение </a:t>
            </a:r>
            <a:r>
              <a:rPr lang="ru-RU" sz="1400" dirty="0"/>
              <a:t>эффективности управления муниципальными финансами</a:t>
            </a:r>
          </a:p>
          <a:p>
            <a:pPr marL="171450" indent="-171450" algn="just">
              <a:buFont typeface="Wingdings" panose="05000000000000000000" pitchFamily="2" charset="2"/>
              <a:buChar char="Ø"/>
            </a:pPr>
            <a:r>
              <a:rPr lang="ru-RU" sz="1400" dirty="0" smtClean="0"/>
              <a:t>Повышение </a:t>
            </a:r>
            <a:r>
              <a:rPr lang="ru-RU" sz="1400" dirty="0"/>
              <a:t>открытости прозрачности бюджетного процесса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393171" y="5868144"/>
            <a:ext cx="6140152" cy="28931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/>
              <a:t>Публичные слушания по годовому отчету об исполнении бюджета муниципального образования Щербиновский район за </a:t>
            </a:r>
            <a:r>
              <a:rPr lang="ru-RU" sz="1400" dirty="0" smtClean="0"/>
              <a:t>2017 </a:t>
            </a:r>
            <a:r>
              <a:rPr lang="ru-RU" sz="1400" dirty="0"/>
              <a:t>год назначены: </a:t>
            </a:r>
          </a:p>
          <a:p>
            <a:r>
              <a:rPr lang="ru-RU" sz="1400" b="1" i="1" dirty="0"/>
              <a:t> </a:t>
            </a:r>
            <a:endParaRPr lang="ru-RU" sz="1400" dirty="0"/>
          </a:p>
          <a:p>
            <a:pPr algn="ctr"/>
            <a:r>
              <a:rPr lang="ru-RU" sz="1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Решением Совета муниципального образования </a:t>
            </a:r>
            <a:r>
              <a:rPr lang="ru-RU" sz="1400" b="1" i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Щербиновский</a:t>
            </a:r>
            <a:r>
              <a:rPr lang="ru-RU" sz="1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район </a:t>
            </a:r>
          </a:p>
          <a:p>
            <a:pPr algn="ctr"/>
            <a:r>
              <a:rPr lang="ru-RU" sz="1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 </a:t>
            </a:r>
            <a:r>
              <a:rPr lang="ru-RU" sz="1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25 </a:t>
            </a:r>
            <a:r>
              <a:rPr lang="ru-RU" sz="1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апреля </a:t>
            </a:r>
            <a:r>
              <a:rPr lang="ru-RU" sz="1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2018 </a:t>
            </a:r>
            <a:r>
              <a:rPr lang="ru-RU" sz="1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года № 5 </a:t>
            </a:r>
            <a:r>
              <a:rPr lang="ru-RU" sz="1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</a:t>
            </a:r>
            <a:r>
              <a:rPr lang="ru-RU" sz="1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 назначении публичных слушаний </a:t>
            </a:r>
            <a:r>
              <a:rPr lang="ru-RU" sz="1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 утверждению годового отчета </a:t>
            </a:r>
            <a:r>
              <a:rPr lang="ru-RU" sz="1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 исполнении </a:t>
            </a:r>
            <a:r>
              <a:rPr lang="ru-RU" sz="1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бюджета муниципального образования Щербиновский </a:t>
            </a:r>
            <a:r>
              <a:rPr lang="ru-RU" sz="1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район за 2017 </a:t>
            </a:r>
            <a:r>
              <a:rPr lang="ru-RU" sz="1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год, назначения </a:t>
            </a:r>
            <a:r>
              <a:rPr lang="ru-RU" sz="1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даты </a:t>
            </a:r>
            <a:r>
              <a:rPr lang="ru-RU" sz="1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проведения публичных </a:t>
            </a:r>
            <a:r>
              <a:rPr lang="ru-RU" sz="1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слушаний, создания организационного </a:t>
            </a:r>
            <a:r>
              <a:rPr lang="ru-RU" sz="1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комитета по </a:t>
            </a:r>
            <a:r>
              <a:rPr lang="ru-RU" sz="1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проведению публичных слушаний» </a:t>
            </a:r>
            <a:endParaRPr lang="ru-RU" sz="1400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ru-RU" sz="1400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sz="1400" dirty="0"/>
              <a:t>Публичные слушания по годовому отчету об исполнении бюджета муниципального образования Щербиновский район за </a:t>
            </a:r>
            <a:r>
              <a:rPr lang="ru-RU" sz="1400" dirty="0" smtClean="0"/>
              <a:t>2017 </a:t>
            </a:r>
            <a:r>
              <a:rPr lang="ru-RU" sz="1400" dirty="0"/>
              <a:t>год проведены - </a:t>
            </a:r>
            <a:r>
              <a:rPr lang="ru-RU" sz="1400" dirty="0" smtClean="0"/>
              <a:t>18 </a:t>
            </a:r>
            <a:r>
              <a:rPr lang="ru-RU" sz="1400" dirty="0"/>
              <a:t>мая 2019 года</a:t>
            </a:r>
            <a:r>
              <a:rPr lang="ru-RU" sz="1400" dirty="0" smtClean="0"/>
              <a:t>.</a:t>
            </a:r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222172271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96144" y="755576"/>
            <a:ext cx="5976664" cy="24622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Выполнение главных бюджетных задач:</a:t>
            </a:r>
          </a:p>
          <a:p>
            <a:r>
              <a:rPr lang="ru-RU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Выполнены </a:t>
            </a:r>
            <a:r>
              <a:rPr lang="ru-RU" sz="1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все действующие социальные </a:t>
            </a:r>
            <a:r>
              <a:rPr lang="ru-RU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обязательства:</a:t>
            </a:r>
            <a:endParaRPr lang="ru-RU" sz="1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ru-RU" sz="1400" dirty="0" smtClean="0"/>
              <a:t>обеспечение </a:t>
            </a:r>
            <a:r>
              <a:rPr lang="ru-RU" sz="1400" dirty="0"/>
              <a:t>поэтапного повышения оплаты труда в бюджетном секторе экономики. Расширение мер социальной поддержки </a:t>
            </a:r>
            <a:r>
              <a:rPr lang="ru-RU" sz="1400" dirty="0" smtClean="0"/>
              <a:t>населения</a:t>
            </a:r>
            <a:r>
              <a:rPr lang="ru-RU" sz="1400" dirty="0"/>
              <a:t>;</a:t>
            </a:r>
            <a:endParaRPr lang="ru-RU" sz="1400" dirty="0" smtClean="0"/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ru-RU" sz="1400" dirty="0" smtClean="0"/>
              <a:t> сохранение </a:t>
            </a:r>
            <a:r>
              <a:rPr lang="ru-RU" sz="1400" dirty="0"/>
              <a:t>бюджетной поддержки развития реального сектора </a:t>
            </a:r>
            <a:r>
              <a:rPr lang="ru-RU" sz="1400" dirty="0" smtClean="0"/>
              <a:t>экономики</a:t>
            </a:r>
            <a:r>
              <a:rPr lang="ru-RU" sz="1400" dirty="0"/>
              <a:t>;</a:t>
            </a:r>
            <a:endParaRPr lang="ru-RU" sz="1400" dirty="0" smtClean="0"/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ru-RU" sz="1400" dirty="0" smtClean="0"/>
              <a:t>обеспечение </a:t>
            </a:r>
            <a:r>
              <a:rPr lang="ru-RU" sz="1400" dirty="0"/>
              <a:t>устойчивости, сбалансированности местного </a:t>
            </a:r>
            <a:r>
              <a:rPr lang="ru-RU" sz="1400" dirty="0" smtClean="0"/>
              <a:t>бюджета;</a:t>
            </a: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ru-RU" sz="1400" dirty="0" smtClean="0"/>
              <a:t>обеспечение </a:t>
            </a:r>
            <a:r>
              <a:rPr lang="ru-RU" sz="1400" dirty="0"/>
              <a:t>организационных мер, направленных на рост эффективности бюджетных расходов, повышение качества предоставления муниципальных услуг.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506083" y="3635896"/>
            <a:ext cx="6097310" cy="46166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400" dirty="0" smtClean="0"/>
              <a:t>Особое </a:t>
            </a:r>
            <a:r>
              <a:rPr lang="ru-RU" sz="1400" dirty="0"/>
              <a:t>внимание в текущем году уделено своевременной и в полном объеме выплате заработной платы работникам бюджетной сферы. </a:t>
            </a:r>
          </a:p>
          <a:p>
            <a:pPr algn="just"/>
            <a:endParaRPr lang="ru-RU" sz="1400" dirty="0" smtClean="0"/>
          </a:p>
          <a:p>
            <a:pPr algn="just"/>
            <a:r>
              <a:rPr lang="ru-RU" sz="1400" dirty="0" smtClean="0"/>
              <a:t>В </a:t>
            </a:r>
            <a:r>
              <a:rPr lang="ru-RU" sz="1400" dirty="0"/>
              <a:t>соответствии с Указами Президента Российской Федерации обеспечено доведение средней заработной платы отдельных категорий работников  до средней заработной платы в экономике региона.</a:t>
            </a:r>
          </a:p>
          <a:p>
            <a:pPr algn="just"/>
            <a:endParaRPr lang="ru-RU" sz="1400" b="1" u="sng" dirty="0" smtClean="0"/>
          </a:p>
          <a:p>
            <a:pPr algn="just"/>
            <a:r>
              <a:rPr lang="ru-RU" sz="1400" b="1" u="sng" dirty="0" smtClean="0"/>
              <a:t>Средняя </a:t>
            </a:r>
            <a:r>
              <a:rPr lang="ru-RU" sz="1400" b="1" u="sng" dirty="0"/>
              <a:t>заработная плата</a:t>
            </a:r>
            <a:r>
              <a:rPr lang="ru-RU" sz="1400" dirty="0"/>
              <a:t> по отраслям социальной сферы по итогам 2017 года составила:</a:t>
            </a: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ru-RU" sz="1400" dirty="0"/>
              <a:t>педагогов в дошкольных учреждениях – 26,2 тыс. рублей, рост 6,5% к уровню 2016 года (24,6 тыс. рублей);</a:t>
            </a: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ru-RU" sz="1400" dirty="0"/>
              <a:t>педагогов в образовательных учреждениях - 27,6 тыс. рублей (27,6 тыс. рублей в 2016 году);</a:t>
            </a: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ru-RU" sz="1400" dirty="0"/>
              <a:t>педагогов дополнительного образования – 27,1 тыс. рублей рост 11% к уровню 2016 года (24,4 тыс. рублей); </a:t>
            </a: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ru-RU" sz="1400" dirty="0"/>
              <a:t>работников культуры – 19,4 тыс. рублей рост 18,3 % к уровню 2016 года (16,4 тыс. рублей); </a:t>
            </a: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ru-RU" sz="1400" dirty="0"/>
              <a:t>врачи – 35,8 тыс. рублей рост 18,2 % к уровню 2016 года (30,3 тыс. рублей);</a:t>
            </a: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ru-RU" sz="1400" dirty="0"/>
              <a:t>средний медицинский персонал – 18,7 тыс. рублей рост 18,4% к уровню 2016 года (15,8 тыс. рублей</a:t>
            </a:r>
            <a:r>
              <a:rPr lang="ru-RU" sz="1400" dirty="0" smtClean="0"/>
              <a:t>).</a:t>
            </a:r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4939935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71480" y="142844"/>
            <a:ext cx="58579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Основные параметры исполнения бюджета муниципального образования Щербиновский район за 2017 год</a:t>
            </a:r>
            <a:endParaRPr lang="ru-RU" sz="1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79403797"/>
              </p:ext>
            </p:extLst>
          </p:nvPr>
        </p:nvGraphicFramePr>
        <p:xfrm>
          <a:off x="571480" y="785786"/>
          <a:ext cx="6000792" cy="3187434"/>
        </p:xfrm>
        <a:graphic>
          <a:graphicData uri="http://schemas.openxmlformats.org/drawingml/2006/table">
            <a:tbl>
              <a:tblPr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tableStyleId>{93296810-A885-4BE3-A3E7-6D5BEEA58F35}</a:tableStyleId>
              </a:tblPr>
              <a:tblGrid>
                <a:gridCol w="2065432"/>
                <a:gridCol w="1647824"/>
                <a:gridCol w="1143768"/>
                <a:gridCol w="1143768"/>
              </a:tblGrid>
              <a:tr h="300566">
                <a:tc gridSpan="4">
                  <a:txBody>
                    <a:bodyPr/>
                    <a:lstStyle/>
                    <a:p>
                      <a:pPr algn="r" fontAlgn="b"/>
                      <a:r>
                        <a:rPr lang="ru-RU" sz="1400" b="1" u="none" strike="noStrike" dirty="0"/>
                        <a:t>млн.руб.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265" marR="7265" marT="7265" marB="0" anchor="b">
                    <a:noFill/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265" marR="7265" marT="726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0813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 dirty="0"/>
                        <a:t>Наименование показателей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265" marR="7265" marT="7265" marB="0" anchor="ctr">
                    <a:cell3D prstMaterial="dkEdge">
                      <a:bevel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chemeClr val="dk1"/>
                          </a:solidFill>
                          <a:latin typeface="+mn-lt"/>
                        </a:rPr>
                        <a:t>Утвержденные </a:t>
                      </a:r>
                      <a:r>
                        <a:rPr lang="ru-RU" sz="1400" b="1" i="0" u="none" strike="noStrike" baseline="0" dirty="0" smtClean="0">
                          <a:solidFill>
                            <a:schemeClr val="dk1"/>
                          </a:solidFill>
                          <a:latin typeface="+mn-lt"/>
                        </a:rPr>
                        <a:t>бюджетные назначения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265" marR="7265" marT="7265" marB="0" anchor="ctr">
                    <a:cell3D prstMaterial="dkEdge">
                      <a:bevel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Исполнено 2017 год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265" marR="7265" marT="7265" marB="0" anchor="ctr">
                    <a:cell3D prstMaterial="dkEdge">
                      <a:bevel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% </a:t>
                      </a:r>
                      <a:b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</a:br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исполнения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265" marR="7265" marT="7265" marB="0" anchor="ctr">
                    <a:cell3D prstMaterial="dkEdge">
                      <a:bevel/>
                      <a:lightRig rig="flood" dir="t"/>
                    </a:cell3D>
                    <a:noFill/>
                  </a:tcPr>
                </a:tc>
              </a:tr>
              <a:tr h="552287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u="none" strike="noStrike" dirty="0" smtClean="0">
                          <a:solidFill>
                            <a:schemeClr val="tx1"/>
                          </a:solidFill>
                        </a:rPr>
                        <a:t>Доходы всего,</a:t>
                      </a:r>
                    </a:p>
                    <a:p>
                      <a:pPr algn="l" fontAlgn="ctr"/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latin typeface="Calibri"/>
                        </a:rPr>
                        <a:t>в</a:t>
                      </a:r>
                      <a:r>
                        <a:rPr lang="ru-RU" sz="1400" b="1" i="0" u="none" strike="noStrike" baseline="0" dirty="0" smtClean="0">
                          <a:solidFill>
                            <a:schemeClr val="tx1"/>
                          </a:solidFill>
                          <a:latin typeface="Calibri"/>
                        </a:rPr>
                        <a:t> том числе:</a:t>
                      </a:r>
                    </a:p>
                  </a:txBody>
                  <a:tcPr marL="7265" marR="7265" marT="7265" marB="0" anchor="ctr">
                    <a:cell3D prstMaterial="dkEdge">
                      <a:bevel/>
                      <a:lightRig rig="flood" dir="t"/>
                    </a:cell3D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710,8</a:t>
                      </a:r>
                    </a:p>
                  </a:txBody>
                  <a:tcPr marL="9525" marR="9525" marT="9525" marB="0" anchor="ctr">
                    <a:cell3D prstMaterial="dkEdge">
                      <a:bevel/>
                      <a:lightRig rig="flood" dir="t"/>
                    </a:cell3D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710,8</a:t>
                      </a:r>
                    </a:p>
                  </a:txBody>
                  <a:tcPr marL="9525" marR="9525" marT="9525" marB="0" anchor="ctr">
                    <a:cell3D prstMaterial="dkEdge">
                      <a:bevel/>
                      <a:lightRig rig="flood" dir="t"/>
                    </a:cell3D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100,0</a:t>
                      </a:r>
                    </a:p>
                  </a:txBody>
                  <a:tcPr marL="9525" marR="9525" marT="9525" marB="0" anchor="ctr">
                    <a:cell3D prstMaterial="dkEdge">
                      <a:bevel/>
                      <a:lightRig rig="flood" dir="t"/>
                    </a:cell3D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37486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i="1" u="none" strike="noStrike" baseline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налоговые неналоговые</a:t>
                      </a:r>
                    </a:p>
                    <a:p>
                      <a:pPr algn="l" fontAlgn="ctr"/>
                      <a:endParaRPr lang="ru-RU" sz="1400" b="1" i="1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7265" marR="7265" marT="7265" marB="0" anchor="ctr">
                    <a:cell3D prstMaterial="dkEdge">
                      <a:bevel/>
                      <a:lightRig rig="flood" dir="t"/>
                    </a:cell3D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229,4</a:t>
                      </a:r>
                    </a:p>
                  </a:txBody>
                  <a:tcPr marL="9525" marR="9525" marT="9525" marB="0" anchor="ctr">
                    <a:cell3D prstMaterial="dkEdge">
                      <a:bevel/>
                      <a:lightRig rig="flood" dir="t"/>
                    </a:cell3D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230,1</a:t>
                      </a:r>
                    </a:p>
                  </a:txBody>
                  <a:tcPr marL="9525" marR="9525" marT="9525" marB="0" anchor="ctr">
                    <a:cell3D prstMaterial="dkEdge">
                      <a:bevel/>
                      <a:lightRig rig="flood" dir="t"/>
                    </a:cell3D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400" b="1" u="none" strike="noStrike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100,3</a:t>
                      </a:r>
                    </a:p>
                  </a:txBody>
                  <a:tcPr marL="9525" marR="9525" marT="9525" marB="0" anchor="ctr">
                    <a:cell3D prstMaterial="dkEdge">
                      <a:bevel/>
                      <a:lightRig rig="flood" dir="t"/>
                    </a:cell3D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423271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i="1" u="none" strike="noStrike" dirty="0" smtClean="0">
                          <a:solidFill>
                            <a:schemeClr val="tx1"/>
                          </a:solidFill>
                          <a:latin typeface="+mn-lt"/>
                        </a:rPr>
                        <a:t>безвозмездные поступления</a:t>
                      </a:r>
                    </a:p>
                  </a:txBody>
                  <a:tcPr marL="7265" marR="7265" marT="7265" marB="0" anchor="ctr">
                    <a:cell3D prstMaterial="dkEdge">
                      <a:bevel/>
                      <a:lightRig rig="flood" dir="t"/>
                    </a:cell3D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481,4</a:t>
                      </a:r>
                    </a:p>
                  </a:txBody>
                  <a:tcPr marL="9525" marR="9525" marT="9525" marB="0" anchor="ctr">
                    <a:cell3D prstMaterial="dkEdge">
                      <a:bevel/>
                      <a:lightRig rig="flood" dir="t"/>
                    </a:cell3D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400" b="1" u="none" strike="noStrike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480,7</a:t>
                      </a:r>
                    </a:p>
                  </a:txBody>
                  <a:tcPr marL="9525" marR="9525" marT="9525" marB="0" anchor="ctr">
                    <a:cell3D prstMaterial="dkEdge">
                      <a:bevel/>
                      <a:lightRig rig="flood" dir="t"/>
                    </a:cell3D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400" b="1" u="none" strike="noStrike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99,9</a:t>
                      </a:r>
                    </a:p>
                  </a:txBody>
                  <a:tcPr marL="9525" marR="9525" marT="9525" marB="0" anchor="ctr">
                    <a:cell3D prstMaterial="dkEdge">
                      <a:bevel/>
                      <a:lightRig rig="flood" dir="t"/>
                    </a:cell3D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365170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u="none" strike="noStrike" dirty="0"/>
                        <a:t>Расходы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265" marR="7265" marT="7265" marB="0" anchor="ctr">
                    <a:cell3D prstMaterial="dkEdge">
                      <a:bevel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713,7</a:t>
                      </a:r>
                      <a:endParaRPr lang="ru-RU" sz="1400" b="1" u="none" strike="noStrike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cell3D prstMaterial="dkEdge">
                      <a:bevel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705,8</a:t>
                      </a:r>
                      <a:endParaRPr lang="ru-RU" sz="1400" b="1" u="none" strike="noStrike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cell3D prstMaterial="dkEdge">
                      <a:bevel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98,9</a:t>
                      </a:r>
                      <a:endParaRPr lang="ru-RU" sz="1400" b="1" u="none" strike="noStrike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cell3D prstMaterial="dkEdge">
                      <a:bevel/>
                      <a:lightRig rig="flood" dir="t"/>
                    </a:cell3D>
                    <a:noFill/>
                  </a:tcPr>
                </a:tc>
              </a:tr>
              <a:tr h="227048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u="none" strike="noStrike" dirty="0">
                          <a:solidFill>
                            <a:schemeClr val="tx1"/>
                          </a:solidFill>
                        </a:rPr>
                        <a:t>Дефицит (-)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7265" marR="7265" marT="7265" marB="0" anchor="ctr">
                    <a:cell3D prstMaterial="dkEdge">
                      <a:bevel/>
                      <a:lightRig rig="flood" dir="t"/>
                    </a:cell3D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-2,9</a:t>
                      </a:r>
                      <a:endParaRPr lang="ru-RU" sz="1400" b="1" u="none" strike="noStrike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>
                    <a:cell3D prstMaterial="dkEdge">
                      <a:bevel/>
                      <a:lightRig rig="flood" dir="t"/>
                    </a:cell3D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5,0</a:t>
                      </a:r>
                      <a:endParaRPr lang="ru-RU" sz="1400" b="1" u="none" strike="noStrike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>
                    <a:cell3D prstMaterial="dkEdge">
                      <a:bevel/>
                      <a:lightRig rig="flood" dir="t"/>
                    </a:cell3D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endParaRPr lang="ru-RU" sz="1400" b="1" u="none" strike="noStrike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>
                    <a:cell3D prstMaterial="dkEdge">
                      <a:bevel/>
                      <a:lightRig rig="flood" dir="t"/>
                    </a:cell3D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227048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u="none" strike="noStrike" dirty="0" err="1">
                          <a:solidFill>
                            <a:schemeClr val="tx1"/>
                          </a:solidFill>
                        </a:rPr>
                        <a:t>Профицит</a:t>
                      </a:r>
                      <a:r>
                        <a:rPr lang="ru-RU" sz="1400" b="1" u="none" strike="noStrike" dirty="0">
                          <a:solidFill>
                            <a:schemeClr val="tx1"/>
                          </a:solidFill>
                        </a:rPr>
                        <a:t> (+)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7265" marR="7265" marT="7265" marB="0" anchor="ctr">
                    <a:cell3D prstMaterial="dkEdge">
                      <a:bevel/>
                      <a:lightRig rig="flood" dir="t"/>
                    </a:cell3D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714356" y="4214810"/>
            <a:ext cx="585791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Безвозмездные поступления в бюджет</a:t>
            </a:r>
            <a:br>
              <a:rPr lang="ru-RU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муниципального образования Щербиновский район</a:t>
            </a:r>
            <a:br>
              <a:rPr lang="ru-RU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из других уровней бюджета в 2017 году</a:t>
            </a: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65984060"/>
              </p:ext>
            </p:extLst>
          </p:nvPr>
        </p:nvGraphicFramePr>
        <p:xfrm>
          <a:off x="571480" y="5364088"/>
          <a:ext cx="6072230" cy="2797534"/>
        </p:xfrm>
        <a:graphic>
          <a:graphicData uri="http://schemas.openxmlformats.org/drawingml/2006/table">
            <a:tbl>
              <a:tblPr>
                <a:tableStyleId>{93296810-A885-4BE3-A3E7-6D5BEEA58F35}</a:tableStyleId>
              </a:tblPr>
              <a:tblGrid>
                <a:gridCol w="2071702"/>
                <a:gridCol w="1333509"/>
                <a:gridCol w="1333510"/>
                <a:gridCol w="1333509"/>
              </a:tblGrid>
              <a:tr h="285752">
                <a:tc gridSpan="4">
                  <a:txBody>
                    <a:bodyPr/>
                    <a:lstStyle/>
                    <a:p>
                      <a:pPr algn="r" fontAlgn="ctr"/>
                      <a:r>
                        <a:rPr lang="ru-RU" sz="1100" b="1" u="none" strike="noStrike" kern="1200" dirty="0" smtClean="0"/>
                        <a:t>  млн. руб.      </a:t>
                      </a:r>
                      <a:endParaRPr lang="ru-RU" sz="1100" b="1" u="none" strike="noStrike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937" marR="7937" marT="7937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1100" b="1" u="none" strike="noStrike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937" marR="7937" marT="7937" marB="0" anchor="ctr">
                    <a:cell3D prstMaterial="dkEdge">
                      <a:bevel/>
                      <a:lightRig rig="flood" dir="t"/>
                    </a:cell3D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85725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 dirty="0"/>
                        <a:t>Наименование </a:t>
                      </a:r>
                      <a:r>
                        <a:rPr lang="ru-RU" sz="1400" b="1" u="none" strike="noStrike" dirty="0" smtClean="0"/>
                        <a:t>показателя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937" marR="7937" marT="7937" marB="0" anchor="ctr">
                    <a:cell3D prstMaterial="dkEdge">
                      <a:bevel/>
                      <a:lightRig rig="flood" dir="t"/>
                    </a:cell3D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u="none" strike="noStrike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Утвержденные бюджетные назначения</a:t>
                      </a:r>
                      <a:endParaRPr lang="ru-RU" sz="1400" b="1" u="none" strike="noStrike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937" marR="7937" marT="7937" marB="0" anchor="ctr">
                    <a:cell3D prstMaterial="dkEdge">
                      <a:bevel/>
                      <a:lightRig rig="flood" dir="t"/>
                    </a:cell3D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 dirty="0" smtClean="0"/>
                        <a:t>Исполнено</a:t>
                      </a:r>
                      <a:r>
                        <a:rPr lang="ru-RU" sz="1400" b="1" u="none" strike="noStrike" baseline="0" dirty="0" smtClean="0"/>
                        <a:t> </a:t>
                      </a:r>
                      <a:br>
                        <a:rPr lang="ru-RU" sz="1400" b="1" u="none" strike="noStrike" baseline="0" dirty="0" smtClean="0"/>
                      </a:br>
                      <a:r>
                        <a:rPr lang="ru-RU" sz="1400" b="1" u="none" strike="noStrike" baseline="0" dirty="0" smtClean="0"/>
                        <a:t>2</a:t>
                      </a:r>
                      <a:r>
                        <a:rPr lang="ru-RU" sz="1400" b="1" u="none" strike="noStrike" dirty="0" smtClean="0"/>
                        <a:t>017 год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937" marR="7937" marT="7937" marB="0" anchor="ctr">
                    <a:cell3D prstMaterial="dkEdge">
                      <a:bevel/>
                      <a:lightRig rig="flood" dir="t"/>
                    </a:cell3D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% </a:t>
                      </a:r>
                      <a:b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</a:br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исполнения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937" marR="7937" marT="7937" marB="0" anchor="ctr">
                    <a:cell3D prstMaterial="dkEdge">
                      <a:bevel/>
                      <a:lightRig rig="flood" dir="t"/>
                    </a:cell3D>
                    <a:blipFill>
                      <a:blip r:embed="rId2"/>
                      <a:tile tx="0" ty="0" sx="100000" sy="100000" flip="none" algn="tl"/>
                    </a:blipFill>
                  </a:tcPr>
                </a:tc>
              </a:tr>
              <a:tr h="262303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u="none" strike="noStrike" dirty="0"/>
                        <a:t>ВСЕГО</a:t>
                      </a:r>
                      <a:endParaRPr lang="ru-RU" sz="1400" b="1" i="0" u="none" strike="noStrike" dirty="0">
                        <a:solidFill>
                          <a:schemeClr val="accent6">
                            <a:lumMod val="50000"/>
                          </a:schemeClr>
                        </a:solidFill>
                        <a:latin typeface="Calibri"/>
                      </a:endParaRPr>
                    </a:p>
                  </a:txBody>
                  <a:tcPr marL="7937" marR="7937" marT="7937" marB="0" anchor="ctr">
                    <a:cell3D prstMaterial="dkEdge">
                      <a:bevel/>
                      <a:lightRig rig="flood" dir="t"/>
                    </a:cell3D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400" b="1" u="none" strike="noStrike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481,4</a:t>
                      </a:r>
                      <a:endParaRPr lang="ru-RU" sz="1400" b="1" u="none" strike="noStrike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937" marR="7937" marT="7937" marB="0" anchor="ctr">
                    <a:cell3D prstMaterial="dkEdge">
                      <a:bevel/>
                      <a:lightRig rig="flood" dir="t"/>
                    </a:cell3D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400" b="1" u="none" strike="noStrike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480,7</a:t>
                      </a:r>
                      <a:endParaRPr lang="ru-RU" sz="1400" b="1" u="none" strike="noStrike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937" marR="7937" marT="7937" marB="0" anchor="ctr">
                    <a:cell3D prstMaterial="dkEdge">
                      <a:bevel/>
                      <a:lightRig rig="flood" dir="t"/>
                    </a:cell3D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400" b="1" u="none" strike="noStrike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99,86</a:t>
                      </a:r>
                      <a:endParaRPr lang="ru-RU" sz="1400" b="1" u="none" strike="noStrike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937" marR="7937" marT="7937" marB="0" anchor="ctr">
                    <a:cell3D prstMaterial="dkEdge">
                      <a:bevel/>
                      <a:lightRig rig="flood" dir="t"/>
                    </a:cell3D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262303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u="none" strike="noStrike" dirty="0"/>
                        <a:t>Дотации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937" marR="7937" marT="7937" marB="0" anchor="ctr">
                    <a:cell3D prstMaterial="dkEdge">
                      <a:bevel/>
                      <a:lightRig rig="flood" dir="t"/>
                    </a:cell3D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400" b="1" u="none" strike="noStrike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49,0</a:t>
                      </a:r>
                      <a:endParaRPr lang="ru-RU" sz="1400" b="1" u="none" strike="noStrike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cell3D prstMaterial="dkEdge">
                      <a:bevel/>
                      <a:lightRig rig="flood" dir="t"/>
                    </a:cell3D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400" b="1" u="none" strike="noStrike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49,0</a:t>
                      </a:r>
                      <a:endParaRPr lang="ru-RU" sz="1400" b="1" u="none" strike="noStrike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cell3D prstMaterial="dkEdge">
                      <a:bevel/>
                      <a:lightRig rig="flood" dir="t"/>
                    </a:cell3D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400" b="1" u="none" strike="noStrike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100,0</a:t>
                      </a:r>
                      <a:endParaRPr lang="ru-RU" sz="1400" b="1" u="none" strike="noStrike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cell3D prstMaterial="dkEdge">
                      <a:bevel/>
                      <a:lightRig rig="flood" dir="t"/>
                    </a:cell3D>
                    <a:blipFill>
                      <a:blip r:embed="rId2"/>
                      <a:tile tx="0" ty="0" sx="100000" sy="100000" flip="none" algn="tl"/>
                    </a:blipFill>
                  </a:tcPr>
                </a:tc>
              </a:tr>
              <a:tr h="262303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u="none" strike="noStrike" dirty="0"/>
                        <a:t>Субсидии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937" marR="7937" marT="7937" marB="0" anchor="ctr">
                    <a:cell3D prstMaterial="dkEdge">
                      <a:bevel/>
                      <a:lightRig rig="flood" dir="t"/>
                    </a:cell3D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400" b="1" u="none" strike="noStrike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13,1</a:t>
                      </a:r>
                      <a:endParaRPr lang="ru-RU" sz="1400" b="1" u="none" strike="noStrike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cell3D prstMaterial="dkEdge">
                      <a:bevel/>
                      <a:lightRig rig="flood" dir="t"/>
                    </a:cell3D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400" b="1" u="none" strike="noStrike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13,0</a:t>
                      </a:r>
                      <a:endParaRPr lang="ru-RU" sz="1400" b="1" u="none" strike="noStrike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cell3D prstMaterial="dkEdge">
                      <a:bevel/>
                      <a:lightRig rig="flood" dir="t"/>
                    </a:cell3D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400" b="1" u="none" strike="noStrike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99,06</a:t>
                      </a:r>
                      <a:endParaRPr lang="ru-RU" sz="1400" b="1" u="none" strike="noStrike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cell3D prstMaterial="dkEdge">
                      <a:bevel/>
                      <a:lightRig rig="flood" dir="t"/>
                    </a:cell3D>
                    <a:blipFill>
                      <a:blip r:embed="rId2"/>
                      <a:tile tx="0" ty="0" sx="100000" sy="100000" flip="none" algn="tl"/>
                    </a:blipFill>
                  </a:tcPr>
                </a:tc>
              </a:tr>
              <a:tr h="262303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u="none" strike="noStrike"/>
                        <a:t>Субвенции</a:t>
                      </a:r>
                      <a:endParaRPr lang="ru-RU" sz="1400" b="1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937" marR="7937" marT="7937" marB="0" anchor="ctr">
                    <a:cell3D prstMaterial="dkEdge">
                      <a:bevel/>
                      <a:lightRig rig="flood" dir="t"/>
                    </a:cell3D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400" b="1" u="none" strike="noStrike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418,3</a:t>
                      </a:r>
                      <a:endParaRPr lang="ru-RU" sz="1400" b="1" u="none" strike="noStrike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cell3D prstMaterial="dkEdge">
                      <a:bevel/>
                      <a:lightRig rig="flood" dir="t"/>
                    </a:cell3D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400" b="1" u="none" strike="noStrike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417,7</a:t>
                      </a:r>
                      <a:endParaRPr lang="ru-RU" sz="1400" b="1" u="none" strike="noStrike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cell3D prstMaterial="dkEdge">
                      <a:bevel/>
                      <a:lightRig rig="flood" dir="t"/>
                    </a:cell3D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400" b="1" u="none" strike="noStrike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99,86</a:t>
                      </a:r>
                      <a:endParaRPr lang="ru-RU" sz="1400" b="1" u="none" strike="noStrike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cell3D prstMaterial="dkEdge">
                      <a:bevel/>
                      <a:lightRig rig="flood" dir="t"/>
                    </a:cell3D>
                    <a:blipFill>
                      <a:blip r:embed="rId2"/>
                      <a:tile tx="0" ty="0" sx="100000" sy="100000" flip="none" algn="tl"/>
                    </a:blipFill>
                  </a:tcPr>
                </a:tc>
              </a:tr>
              <a:tr h="605314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u="none" strike="noStrike" dirty="0"/>
                        <a:t>Иные межбюджетные трансферты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937" marR="7937" marT="7937" marB="0" anchor="ctr">
                    <a:cell3D prstMaterial="dkEdge">
                      <a:bevel/>
                      <a:lightRig rig="flood" dir="t"/>
                    </a:cell3D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400" b="1" u="none" strike="noStrike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1,0</a:t>
                      </a:r>
                      <a:endParaRPr lang="ru-RU" sz="1400" b="1" u="none" strike="noStrike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cell3D prstMaterial="dkEdge">
                      <a:bevel/>
                      <a:lightRig rig="flood" dir="t"/>
                    </a:cell3D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400" b="1" u="none" strike="noStrike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1,0</a:t>
                      </a:r>
                      <a:endParaRPr lang="ru-RU" sz="1400" b="1" u="none" strike="noStrike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cell3D prstMaterial="dkEdge">
                      <a:bevel/>
                      <a:lightRig rig="flood" dir="t"/>
                    </a:cell3D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400" b="1" u="none" strike="noStrike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99,88</a:t>
                      </a:r>
                      <a:endParaRPr lang="ru-RU" sz="1400" b="1" u="none" strike="noStrike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cell3D prstMaterial="dkEdge">
                      <a:bevel/>
                      <a:lightRig rig="flood" dir="t"/>
                    </a:cell3D>
                    <a:blipFill>
                      <a:blip r:embed="rId2"/>
                      <a:tile tx="0" ty="0" sx="100000" sy="100000" flip="none" algn="tl"/>
                    </a:blip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48680" y="107504"/>
            <a:ext cx="59046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Основные показатели социально - экономического развития муниципального образования </a:t>
            </a:r>
            <a:r>
              <a:rPr lang="ru-RU" sz="1400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Щербиновский</a:t>
            </a:r>
            <a:r>
              <a:rPr lang="ru-RU" sz="14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район</a:t>
            </a:r>
            <a:endParaRPr lang="ru-RU" sz="14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94946895"/>
              </p:ext>
            </p:extLst>
          </p:nvPr>
        </p:nvGraphicFramePr>
        <p:xfrm>
          <a:off x="532284" y="645508"/>
          <a:ext cx="6000792" cy="2796357"/>
        </p:xfrm>
        <a:graphic>
          <a:graphicData uri="http://schemas.openxmlformats.org/drawingml/2006/table">
            <a:tbl>
              <a:tblPr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tableStyleId>{93296810-A885-4BE3-A3E7-6D5BEEA58F35}</a:tableStyleId>
              </a:tblPr>
              <a:tblGrid>
                <a:gridCol w="3217560"/>
                <a:gridCol w="927744"/>
                <a:gridCol w="927744"/>
                <a:gridCol w="927744"/>
              </a:tblGrid>
              <a:tr h="50813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 dirty="0"/>
                        <a:t>Наименование показателей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265" marR="7265" marT="7265" marB="0" anchor="ctr">
                    <a:cell3D prstMaterial="dkEdge">
                      <a:bevel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2016 год </a:t>
                      </a:r>
                      <a:b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</a:br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отчет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265" marR="7265" marT="7265" marB="0" anchor="ctr">
                    <a:cell3D prstMaterial="dkEdge">
                      <a:bevel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2017 год</a:t>
                      </a:r>
                      <a:b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</a:br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план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265" marR="7265" marT="7265" marB="0" anchor="ctr">
                    <a:cell3D prstMaterial="dkEdge">
                      <a:bevel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2018 год</a:t>
                      </a:r>
                      <a:b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</a:br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отчет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265" marR="7265" marT="7265" marB="0" anchor="ctr">
                    <a:cell3D prstMaterial="dkEdge">
                      <a:bevel/>
                      <a:lightRig rig="flood" dir="t"/>
                    </a:cell3D>
                    <a:noFill/>
                  </a:tcPr>
                </a:tc>
              </a:tr>
              <a:tr h="552287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i="0" u="none" strike="noStrike" baseline="0" dirty="0" smtClean="0">
                          <a:solidFill>
                            <a:schemeClr val="tx1"/>
                          </a:solidFill>
                          <a:latin typeface="Calibri"/>
                        </a:rPr>
                        <a:t>Прибыль прибыльных организаций (по крупным и средним), млн. руб.</a:t>
                      </a:r>
                    </a:p>
                  </a:txBody>
                  <a:tcPr marL="7265" marR="7265" marT="7265" marB="0" anchor="ctr">
                    <a:cell3D prstMaterial="dkEdge">
                      <a:bevel/>
                      <a:lightRig rig="flood" dir="t"/>
                    </a:cell3D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1 667,0</a:t>
                      </a:r>
                    </a:p>
                  </a:txBody>
                  <a:tcPr marL="9525" marR="9525" marT="9525" marB="0" anchor="ctr">
                    <a:cell3D prstMaterial="dkEdge">
                      <a:bevel/>
                      <a:lightRig rig="flood" dir="t"/>
                    </a:cell3D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r>
                        <a:rPr lang="ru-RU" sz="1400" b="1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753,9</a:t>
                      </a:r>
                      <a:endParaRPr lang="ru-RU" sz="1400" b="1" u="none" strike="noStrike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cell3D prstMaterial="dkEdge">
                      <a:bevel/>
                      <a:lightRig rig="flood" dir="t"/>
                    </a:cell3D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1 059,1</a:t>
                      </a:r>
                    </a:p>
                  </a:txBody>
                  <a:tcPr marL="9525" marR="9525" marT="9525" marB="0" anchor="ctr">
                    <a:cell3D prstMaterial="dkEdge">
                      <a:bevel/>
                      <a:lightRig rig="flood" dir="t"/>
                    </a:cell3D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374860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latin typeface="Calibri"/>
                        </a:rPr>
                        <a:t>Фонд оплаты</a:t>
                      </a:r>
                      <a:r>
                        <a:rPr lang="ru-RU" sz="1400" b="1" i="0" u="none" strike="noStrike" baseline="0" dirty="0" smtClean="0">
                          <a:solidFill>
                            <a:schemeClr val="tx1"/>
                          </a:solidFill>
                          <a:latin typeface="Calibri"/>
                        </a:rPr>
                        <a:t> труда (по крупным и средним), млн. руб.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7265" marR="7265" marT="7265" marB="0" anchor="ctr">
                    <a:cell3D prstMaterial="dkEdge">
                      <a:bevel/>
                      <a:lightRig rig="flood" dir="t"/>
                    </a:cell3D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2 003,8</a:t>
                      </a:r>
                    </a:p>
                  </a:txBody>
                  <a:tcPr marL="9525" marR="9525" marT="9525" marB="0" anchor="ctr">
                    <a:cell3D prstMaterial="dkEdge">
                      <a:bevel/>
                      <a:lightRig rig="flood" dir="t"/>
                    </a:cell3D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2 026,2</a:t>
                      </a:r>
                    </a:p>
                  </a:txBody>
                  <a:tcPr marL="9525" marR="9525" marT="9525" marB="0" anchor="ctr">
                    <a:cell3D prstMaterial="dkEdge">
                      <a:bevel/>
                      <a:lightRig rig="flood" dir="t"/>
                    </a:cell3D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400" b="1" u="none" strike="noStrike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1 849,1</a:t>
                      </a:r>
                    </a:p>
                  </a:txBody>
                  <a:tcPr marL="9525" marR="9525" marT="9525" marB="0" anchor="ctr">
                    <a:cell3D prstMaterial="dkEdge">
                      <a:bevel/>
                      <a:lightRig rig="flood" dir="t"/>
                    </a:cell3D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423271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latin typeface="+mn-lt"/>
                        </a:rPr>
                        <a:t>Среднемесячная</a:t>
                      </a:r>
                      <a:r>
                        <a:rPr lang="ru-RU" sz="1400" b="1" i="0" u="none" strike="noStrike" baseline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 заработная плата (по крупным и средним), млн. руб.</a:t>
                      </a:r>
                      <a:endParaRPr lang="ru-RU" sz="1400" b="1" i="0" u="none" strike="noStrike" dirty="0" smtClean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7265" marR="7265" marT="7265" marB="0" anchor="ctr">
                    <a:cell3D prstMaterial="dkEdge">
                      <a:bevel/>
                      <a:lightRig rig="flood" dir="t"/>
                    </a:cell3D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25</a:t>
                      </a:r>
                      <a:r>
                        <a:rPr lang="ru-RU" sz="1400" b="1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371,0</a:t>
                      </a:r>
                      <a:endParaRPr lang="ru-RU" sz="1400" b="1" u="none" strike="noStrike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cell3D prstMaterial="dkEdge">
                      <a:bevel/>
                      <a:lightRig rig="flood" dir="t"/>
                    </a:cell3D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400" b="1" u="none" strike="noStrike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25 272,8</a:t>
                      </a:r>
                    </a:p>
                  </a:txBody>
                  <a:tcPr marL="9525" marR="9525" marT="9525" marB="0" anchor="ctr">
                    <a:cell3D prstMaterial="dkEdge">
                      <a:bevel/>
                      <a:lightRig rig="flood" dir="t"/>
                    </a:cell3D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400" b="1" u="none" strike="noStrike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26 277,0</a:t>
                      </a:r>
                    </a:p>
                  </a:txBody>
                  <a:tcPr marL="9525" marR="9525" marT="9525" marB="0" anchor="ctr">
                    <a:cell3D prstMaterial="dkEdge">
                      <a:bevel/>
                      <a:lightRig rig="flood" dir="t"/>
                    </a:cell3D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227048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latin typeface="Calibri"/>
                        </a:rPr>
                        <a:t>Индекс</a:t>
                      </a:r>
                      <a:r>
                        <a:rPr lang="ru-RU" sz="1400" b="1" i="0" u="none" strike="noStrike" baseline="0" dirty="0" smtClean="0">
                          <a:solidFill>
                            <a:schemeClr val="tx1"/>
                          </a:solidFill>
                          <a:latin typeface="Calibri"/>
                        </a:rPr>
                        <a:t> потребительских цен, % к предыдущему году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7265" marR="7265" marT="7265" marB="0" anchor="ctr">
                    <a:cell3D prstMaterial="dkEdge">
                      <a:bevel/>
                      <a:lightRig rig="flood" dir="t"/>
                    </a:cell3D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107,1</a:t>
                      </a:r>
                      <a:endParaRPr lang="ru-RU" sz="1400" b="1" u="none" strike="noStrike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cell3D prstMaterial="dkEdge">
                      <a:bevel/>
                      <a:lightRig rig="flood" dir="t"/>
                    </a:cell3D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103,9</a:t>
                      </a:r>
                      <a:endParaRPr lang="ru-RU" sz="1400" b="1" u="none" strike="noStrike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cell3D prstMaterial="dkEdge">
                      <a:bevel/>
                      <a:lightRig rig="flood" dir="t"/>
                    </a:cell3D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103,7</a:t>
                      </a:r>
                      <a:endParaRPr lang="ru-RU" sz="1400" b="1" u="none" strike="noStrike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cell3D prstMaterial="dkEdge">
                      <a:bevel/>
                      <a:lightRig rig="flood" dir="t"/>
                    </a:cell3D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227048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latin typeface="Calibri"/>
                        </a:rPr>
                        <a:t>Среднегодовая численность населения, чел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7265" marR="7265" marT="7265" marB="0" anchor="ctr">
                    <a:cell3D prstMaterial="dkEdge">
                      <a:bevel/>
                      <a:lightRig rig="flood" dir="t"/>
                    </a:cell3D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36 109,0</a:t>
                      </a:r>
                      <a:endParaRPr lang="ru-RU" sz="1400" b="1" u="none" strike="noStrike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cell3D prstMaterial="dkEdge">
                      <a:bevel/>
                      <a:lightRig rig="flood" dir="t"/>
                    </a:cell3D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36 174,0</a:t>
                      </a:r>
                      <a:endParaRPr lang="ru-RU" sz="1400" b="1" u="none" strike="noStrike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cell3D prstMaterial="dkEdge">
                      <a:bevel/>
                      <a:lightRig rig="flood" dir="t"/>
                    </a:cell3D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35 686,0</a:t>
                      </a:r>
                      <a:endParaRPr lang="ru-RU" sz="1400" b="1" u="none" strike="noStrike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cell3D prstMaterial="dkEdge">
                      <a:bevel/>
                      <a:lightRig rig="flood" dir="t"/>
                    </a:cell3D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548680" y="3536752"/>
            <a:ext cx="60702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200" dirty="0" smtClean="0"/>
              <a:t>Значительное увеличение прибыли крупных и средних организаций (относительно запланированного) произошло в связи с получением рекордного урожая зерновых и зернобобовых культур, сахарной свеклы, а также масличных культур.</a:t>
            </a:r>
            <a:endParaRPr lang="ru-RU" sz="1200" dirty="0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78639645"/>
              </p:ext>
            </p:extLst>
          </p:nvPr>
        </p:nvGraphicFramePr>
        <p:xfrm>
          <a:off x="607444" y="4183083"/>
          <a:ext cx="5952724" cy="1529811"/>
        </p:xfrm>
        <a:graphic>
          <a:graphicData uri="http://schemas.openxmlformats.org/drawingml/2006/table">
            <a:tbl>
              <a:tblPr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tableStyleId>{93296810-A885-4BE3-A3E7-6D5BEEA58F35}</a:tableStyleId>
              </a:tblPr>
              <a:tblGrid>
                <a:gridCol w="3936500"/>
                <a:gridCol w="936104"/>
                <a:gridCol w="1080120"/>
              </a:tblGrid>
              <a:tr h="341913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i="0" u="none" strike="noStrike" baseline="0" dirty="0" smtClean="0">
                          <a:solidFill>
                            <a:schemeClr val="tx1"/>
                          </a:solidFill>
                          <a:latin typeface="Calibri"/>
                        </a:rPr>
                        <a:t>Зерно (в весе после доработки), тыс. тонн</a:t>
                      </a:r>
                    </a:p>
                  </a:txBody>
                  <a:tcPr marL="7265" marR="7265" marT="7265" marB="0" anchor="ctr">
                    <a:cell3D prstMaterial="dkEdge">
                      <a:bevel/>
                      <a:lightRig rig="flood" dir="t"/>
                    </a:cell3D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411,1</a:t>
                      </a:r>
                    </a:p>
                  </a:txBody>
                  <a:tcPr marL="9525" marR="9525" marT="9525" marB="0" anchor="ctr">
                    <a:cell3D prstMaterial="dkEdge">
                      <a:bevel/>
                      <a:lightRig rig="flood" dir="t"/>
                    </a:cell3D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422,3</a:t>
                      </a:r>
                    </a:p>
                  </a:txBody>
                  <a:tcPr marL="9525" marR="9525" marT="9525" marB="0" anchor="ctr">
                    <a:cell3D prstMaterial="dkEdge">
                      <a:bevel/>
                      <a:lightRig rig="flood" dir="t"/>
                    </a:cell3D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1" u="none" strike="noStrike" dirty="0" smtClean="0">
                          <a:solidFill>
                            <a:schemeClr val="tx1"/>
                          </a:solidFill>
                          <a:latin typeface="Calibri"/>
                        </a:rPr>
                        <a:t>  в % к предыдущему году</a:t>
                      </a:r>
                      <a:endParaRPr lang="ru-RU" sz="1400" b="0" i="1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7265" marR="7265" marT="7265" marB="0" anchor="ctr">
                    <a:cell3D prstMaterial="dkEdge">
                      <a:bevel/>
                      <a:lightRig rig="flood" dir="t"/>
                    </a:cell3D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1" u="none" strike="noStrike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134,1</a:t>
                      </a:r>
                    </a:p>
                  </a:txBody>
                  <a:tcPr marL="9525" marR="9525" marT="9525" marB="0" anchor="ctr">
                    <a:cell3D prstMaterial="dkEdge">
                      <a:bevel/>
                      <a:lightRig rig="flood" dir="t"/>
                    </a:cell3D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1" u="none" strike="noStrike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102,7</a:t>
                      </a:r>
                    </a:p>
                  </a:txBody>
                  <a:tcPr marL="9525" marR="9525" marT="9525" marB="0" anchor="ctr">
                    <a:cell3D prstMaterial="dkEdge">
                      <a:bevel/>
                      <a:lightRig rig="flood" dir="t"/>
                    </a:cell3D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latin typeface="+mn-lt"/>
                        </a:rPr>
                        <a:t>Сахарная свекла, тыс.</a:t>
                      </a:r>
                      <a:r>
                        <a:rPr lang="ru-RU" sz="1400" b="1" i="0" u="none" strike="noStrike" baseline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 тонн</a:t>
                      </a:r>
                      <a:endParaRPr lang="ru-RU" sz="1400" b="1" i="0" u="none" strike="noStrike" dirty="0" smtClean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7265" marR="7265" marT="7265" marB="0" anchor="ctr">
                    <a:cell3D prstMaterial="dkEdge">
                      <a:bevel/>
                      <a:lightRig rig="flood" dir="t"/>
                    </a:cell3D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192,3</a:t>
                      </a:r>
                    </a:p>
                  </a:txBody>
                  <a:tcPr marL="9525" marR="9525" marT="9525" marB="0" anchor="ctr">
                    <a:cell3D prstMaterial="dkEdge">
                      <a:bevel/>
                      <a:lightRig rig="flood" dir="t"/>
                    </a:cell3D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400" b="1" u="none" strike="noStrike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216,6</a:t>
                      </a:r>
                    </a:p>
                  </a:txBody>
                  <a:tcPr marL="9525" marR="9525" marT="9525" marB="0" anchor="ctr">
                    <a:cell3D prstMaterial="dkEdge">
                      <a:bevel/>
                      <a:lightRig rig="flood" dir="t"/>
                    </a:cell3D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227048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i="1" u="none" strike="noStrike" dirty="0" smtClean="0">
                          <a:solidFill>
                            <a:schemeClr val="tx1"/>
                          </a:solidFill>
                          <a:latin typeface="+mn-lt"/>
                        </a:rPr>
                        <a:t> в % к предыдущему году</a:t>
                      </a:r>
                    </a:p>
                  </a:txBody>
                  <a:tcPr marL="7265" marR="7265" marT="7265" marB="0" anchor="ctr">
                    <a:cell3D prstMaterial="dkEdge">
                      <a:bevel/>
                      <a:lightRig rig="flood" dir="t"/>
                    </a:cell3D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1" u="none" strike="noStrike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113,6</a:t>
                      </a:r>
                      <a:endParaRPr lang="ru-RU" sz="1400" b="0" i="1" u="none" strike="noStrike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cell3D prstMaterial="dkEdge">
                      <a:bevel/>
                      <a:lightRig rig="flood" dir="t"/>
                    </a:cell3D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1" u="none" strike="noStrike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112,6</a:t>
                      </a:r>
                      <a:endParaRPr lang="ru-RU" sz="1400" b="0" i="1" u="none" strike="noStrike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cell3D prstMaterial="dkEdge">
                      <a:bevel/>
                      <a:lightRig rig="flood" dir="t"/>
                    </a:cell3D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227048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latin typeface="Calibri"/>
                        </a:rPr>
                        <a:t>Подсолнечник (в</a:t>
                      </a:r>
                      <a:r>
                        <a:rPr lang="ru-RU" sz="1400" b="1" i="0" u="none" strike="noStrike" baseline="0" dirty="0" smtClean="0">
                          <a:solidFill>
                            <a:schemeClr val="tx1"/>
                          </a:solidFill>
                          <a:latin typeface="Calibri"/>
                        </a:rPr>
                        <a:t> весе после доработки), тыс. тонн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7265" marR="7265" marT="7265" marB="0" anchor="ctr">
                    <a:cell3D prstMaterial="dkEdge">
                      <a:bevel/>
                      <a:lightRig rig="flood" dir="t"/>
                    </a:cell3D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38,4</a:t>
                      </a:r>
                      <a:endParaRPr lang="ru-RU" sz="1400" b="1" u="none" strike="noStrike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cell3D prstMaterial="dkEdge">
                      <a:bevel/>
                      <a:lightRig rig="flood" dir="t"/>
                    </a:cell3D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41,6</a:t>
                      </a:r>
                      <a:endParaRPr lang="ru-RU" sz="1400" b="1" u="none" strike="noStrike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cell3D prstMaterial="dkEdge">
                      <a:bevel/>
                      <a:lightRig rig="flood" dir="t"/>
                    </a:cell3D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115107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i="1" u="none" strike="noStrike" dirty="0" smtClean="0">
                          <a:solidFill>
                            <a:schemeClr val="tx1"/>
                          </a:solidFill>
                          <a:latin typeface="+mn-lt"/>
                        </a:rPr>
                        <a:t>в % к предыдущему году</a:t>
                      </a:r>
                    </a:p>
                  </a:txBody>
                  <a:tcPr marL="7265" marR="7265" marT="7265" marB="0" anchor="ctr">
                    <a:cell3D prstMaterial="dkEdge">
                      <a:bevel/>
                      <a:lightRig rig="flood" dir="t"/>
                    </a:cell3D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1" u="none" strike="noStrike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150,0</a:t>
                      </a:r>
                      <a:endParaRPr lang="ru-RU" sz="1400" b="0" i="1" u="none" strike="noStrike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cell3D prstMaterial="dkEdge">
                      <a:bevel/>
                      <a:lightRig rig="flood" dir="t"/>
                    </a:cell3D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1" u="none" strike="noStrike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108,4</a:t>
                      </a:r>
                      <a:endParaRPr lang="ru-RU" sz="1400" b="0" i="1" u="none" strike="noStrike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cell3D prstMaterial="dkEdge">
                      <a:bevel/>
                      <a:lightRig rig="flood" dir="t"/>
                    </a:cell3D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63540926"/>
              </p:ext>
            </p:extLst>
          </p:nvPr>
        </p:nvGraphicFramePr>
        <p:xfrm>
          <a:off x="606928" y="5940152"/>
          <a:ext cx="5990424" cy="2750173"/>
        </p:xfrm>
        <a:graphic>
          <a:graphicData uri="http://schemas.openxmlformats.org/drawingml/2006/table">
            <a:tbl>
              <a:tblPr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tableStyleId>{93296810-A885-4BE3-A3E7-6D5BEEA58F35}</a:tableStyleId>
              </a:tblPr>
              <a:tblGrid>
                <a:gridCol w="3974200"/>
                <a:gridCol w="1008112"/>
                <a:gridCol w="1008112"/>
              </a:tblGrid>
              <a:tr h="50813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chemeClr val="dk1"/>
                          </a:solidFill>
                          <a:latin typeface="+mn-lt"/>
                        </a:rPr>
                        <a:t>Оборот</a:t>
                      </a:r>
                      <a:r>
                        <a:rPr lang="ru-RU" sz="1400" b="1" i="0" u="none" strike="noStrike" baseline="0" dirty="0" smtClean="0">
                          <a:solidFill>
                            <a:schemeClr val="dk1"/>
                          </a:solidFill>
                          <a:latin typeface="+mn-lt"/>
                        </a:rPr>
                        <a:t> и объем отгруженной продукции по основным видам деятельности 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265" marR="7265" marT="7265" marB="0" anchor="ctr">
                    <a:cell3D prstMaterial="dkEdge">
                      <a:bevel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2016 год </a:t>
                      </a:r>
                      <a:b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</a:b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265" marR="7265" marT="7265" marB="0" anchor="ctr">
                    <a:cell3D prstMaterial="dkEdge">
                      <a:bevel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2017 год</a:t>
                      </a:r>
                      <a:b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</a:b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265" marR="7265" marT="7265" marB="0" anchor="ctr">
                    <a:cell3D prstMaterial="dkEdge">
                      <a:bevel/>
                      <a:lightRig rig="flood" dir="t"/>
                    </a:cell3D>
                    <a:noFill/>
                  </a:tcPr>
                </a:tc>
              </a:tr>
              <a:tr h="211950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0" u="none" strike="noStrike" baseline="0" dirty="0" smtClean="0">
                          <a:solidFill>
                            <a:schemeClr val="tx1"/>
                          </a:solidFill>
                          <a:latin typeface="Calibri"/>
                        </a:rPr>
                        <a:t>Промышленное производство:</a:t>
                      </a:r>
                    </a:p>
                  </a:txBody>
                  <a:tcPr marL="7265" marR="7265" marT="7265" marB="0" anchor="ctr">
                    <a:cell3D prstMaterial="dkEdge">
                      <a:bevel/>
                      <a:lightRig rig="flood" dir="t"/>
                    </a:cell3D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u="none" strike="noStrike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307,1</a:t>
                      </a:r>
                    </a:p>
                  </a:txBody>
                  <a:tcPr marL="9525" marR="9525" marT="9525" marB="0" anchor="ctr">
                    <a:cell3D prstMaterial="dkEdge">
                      <a:bevel/>
                      <a:lightRig rig="flood" dir="t"/>
                    </a:cell3D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u="none" strike="noStrike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281,3</a:t>
                      </a:r>
                    </a:p>
                  </a:txBody>
                  <a:tcPr marL="9525" marR="9525" marT="9525" marB="0" anchor="ctr">
                    <a:cell3D prstMaterial="dkEdge">
                      <a:bevel/>
                      <a:lightRig rig="flood" dir="t"/>
                    </a:cell3D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205089">
                <a:tc>
                  <a:txBody>
                    <a:bodyPr/>
                    <a:lstStyle/>
                    <a:p>
                      <a:pPr marL="177800" indent="0" algn="l" fontAlgn="ctr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latin typeface="Calibri"/>
                        </a:rPr>
                        <a:t>обрабатывающая</a:t>
                      </a:r>
                      <a:r>
                        <a:rPr lang="ru-RU" sz="1400" b="0" i="0" u="none" strike="noStrike" baseline="0" dirty="0" smtClean="0">
                          <a:solidFill>
                            <a:schemeClr val="tx1"/>
                          </a:solidFill>
                          <a:latin typeface="Calibri"/>
                        </a:rPr>
                        <a:t> промышленность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7265" marR="7265" marT="7265" marB="0" anchor="ctr">
                    <a:cell3D prstMaterial="dkEdge">
                      <a:bevel/>
                      <a:lightRig rig="flood" dir="t"/>
                    </a:cell3D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u="none" strike="noStrike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206,3</a:t>
                      </a:r>
                    </a:p>
                  </a:txBody>
                  <a:tcPr marL="9525" marR="9525" marT="9525" marB="0" anchor="ctr">
                    <a:cell3D prstMaterial="dkEdge">
                      <a:bevel/>
                      <a:lightRig rig="flood" dir="t"/>
                    </a:cell3D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u="none" strike="noStrike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213,0</a:t>
                      </a:r>
                    </a:p>
                  </a:txBody>
                  <a:tcPr marL="9525" marR="9525" marT="9525" marB="0" anchor="ctr">
                    <a:cell3D prstMaterial="dkEdge">
                      <a:bevel/>
                      <a:lightRig rig="flood" dir="t"/>
                    </a:cell3D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198228">
                <a:tc>
                  <a:txBody>
                    <a:bodyPr/>
                    <a:lstStyle/>
                    <a:p>
                      <a:pPr marL="177800" indent="0" algn="l" defTabSz="914400" rtl="0" eaLnBrk="1" fontAlgn="ctr" latinLnBrk="0" hangingPunct="1"/>
                      <a:r>
                        <a:rPr lang="ru-RU" sz="1400" b="0" i="0" u="none" strike="noStrike" kern="1200" dirty="0" smtClean="0">
                          <a:solidFill>
                            <a:schemeClr val="tx1"/>
                          </a:solidFill>
                          <a:latin typeface="Calibri"/>
                          <a:ea typeface="+mn-ea"/>
                          <a:cs typeface="+mn-cs"/>
                        </a:rPr>
                        <a:t>производство и распределение электроэнергии, газа и воды</a:t>
                      </a:r>
                    </a:p>
                  </a:txBody>
                  <a:tcPr marL="7265" marR="7265" marT="7265" marB="0" anchor="ctr">
                    <a:cell3D prstMaterial="dkEdge">
                      <a:bevel/>
                      <a:lightRig rig="flood" dir="t"/>
                    </a:cell3D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400" b="0" u="none" strike="noStrike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100,8</a:t>
                      </a:r>
                    </a:p>
                  </a:txBody>
                  <a:tcPr marL="9525" marR="9525" marT="9525" marB="0" anchor="ctr">
                    <a:cell3D prstMaterial="dkEdge">
                      <a:bevel/>
                      <a:lightRig rig="flood" dir="t"/>
                    </a:cell3D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400" b="0" u="none" strike="noStrike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68,3</a:t>
                      </a:r>
                    </a:p>
                  </a:txBody>
                  <a:tcPr marL="9525" marR="9525" marT="9525" marB="0" anchor="ctr">
                    <a:cell3D prstMaterial="dkEdge">
                      <a:bevel/>
                      <a:lightRig rig="flood" dir="t"/>
                    </a:cell3D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227048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latin typeface="Calibri"/>
                        </a:rPr>
                        <a:t>Производство продукции сельского</a:t>
                      </a:r>
                      <a:r>
                        <a:rPr lang="ru-RU" sz="1400" b="0" i="0" u="none" strike="noStrike" baseline="0" dirty="0" smtClean="0">
                          <a:solidFill>
                            <a:schemeClr val="tx1"/>
                          </a:solidFill>
                          <a:latin typeface="Calibri"/>
                        </a:rPr>
                        <a:t> хозяйства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7265" marR="7265" marT="7265" marB="0" anchor="ctr">
                    <a:cell3D prstMaterial="dkEdge">
                      <a:bevel/>
                      <a:lightRig rig="flood" dir="t"/>
                    </a:cell3D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u="none" strike="noStrike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5 749,9</a:t>
                      </a:r>
                      <a:endParaRPr lang="ru-RU" sz="1400" b="0" u="none" strike="noStrike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cell3D prstMaterial="dkEdge">
                      <a:bevel/>
                      <a:lightRig rig="flood" dir="t"/>
                    </a:cell3D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u="none" strike="noStrike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4 830,3</a:t>
                      </a:r>
                      <a:endParaRPr lang="ru-RU" sz="1400" b="0" u="none" strike="noStrike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cell3D prstMaterial="dkEdge">
                      <a:bevel/>
                      <a:lightRig rig="flood" dir="t"/>
                    </a:cell3D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227048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latin typeface="Calibri"/>
                        </a:rPr>
                        <a:t>Розничная торговля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7265" marR="7265" marT="7265" marB="0" anchor="ctr">
                    <a:cell3D prstMaterial="dkEdge">
                      <a:bevel/>
                      <a:lightRig rig="flood" dir="t"/>
                    </a:cell3D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u="none" strike="noStrike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823,6</a:t>
                      </a:r>
                      <a:endParaRPr lang="ru-RU" sz="1400" b="0" u="none" strike="noStrike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cell3D prstMaterial="dkEdge">
                      <a:bevel/>
                      <a:lightRig rig="flood" dir="t"/>
                    </a:cell3D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u="none" strike="noStrike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735,7</a:t>
                      </a:r>
                      <a:endParaRPr lang="ru-RU" sz="1400" b="0" u="none" strike="noStrike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cell3D prstMaterial="dkEdge">
                      <a:bevel/>
                      <a:lightRig rig="flood" dir="t"/>
                    </a:cell3D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227048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latin typeface="Calibri"/>
                        </a:rPr>
                        <a:t>Общественное питание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7265" marR="7265" marT="7265" marB="0" anchor="ctr">
                    <a:cell3D prstMaterial="dkEdge">
                      <a:bevel/>
                      <a:lightRig rig="flood" dir="t"/>
                    </a:cell3D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u="none" strike="noStrike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21,8</a:t>
                      </a:r>
                      <a:endParaRPr lang="ru-RU" sz="1400" b="0" u="none" strike="noStrike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cell3D prstMaterial="dkEdge">
                      <a:bevel/>
                      <a:lightRig rig="flood" dir="t"/>
                    </a:cell3D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u="none" strike="noStrike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18,2</a:t>
                      </a:r>
                      <a:endParaRPr lang="ru-RU" sz="1400" b="0" u="none" strike="noStrike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cell3D prstMaterial="dkEdge">
                      <a:bevel/>
                      <a:lightRig rig="flood" dir="t"/>
                    </a:cell3D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227048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latin typeface="Calibri"/>
                        </a:rPr>
                        <a:t>Платные услуги</a:t>
                      </a:r>
                      <a:r>
                        <a:rPr lang="ru-RU" sz="1400" b="0" i="0" u="none" strike="noStrike" baseline="0" dirty="0" smtClean="0">
                          <a:solidFill>
                            <a:schemeClr val="tx1"/>
                          </a:solidFill>
                          <a:latin typeface="Calibri"/>
                        </a:rPr>
                        <a:t> населению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7265" marR="7265" marT="7265" marB="0" anchor="ctr">
                    <a:cell3D prstMaterial="dkEdge">
                      <a:bevel/>
                      <a:lightRig rig="flood" dir="t"/>
                    </a:cell3D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u="none" strike="noStrike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326,8</a:t>
                      </a:r>
                      <a:endParaRPr lang="ru-RU" sz="1400" b="0" u="none" strike="noStrike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cell3D prstMaterial="dkEdge">
                      <a:bevel/>
                      <a:lightRig rig="flood" dir="t"/>
                    </a:cell3D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u="none" strike="noStrike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318,2</a:t>
                      </a:r>
                      <a:endParaRPr lang="ru-RU" sz="1400" b="0" u="none" strike="noStrike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cell3D prstMaterial="dkEdge">
                      <a:bevel/>
                      <a:lightRig rig="flood" dir="t"/>
                    </a:cell3D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227048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latin typeface="+mn-lt"/>
                        </a:rPr>
                        <a:t>Транспорт и связь</a:t>
                      </a:r>
                    </a:p>
                  </a:txBody>
                  <a:tcPr marL="7265" marR="7265" marT="7265" marB="0" anchor="ctr">
                    <a:cell3D prstMaterial="dkEdge">
                      <a:bevel/>
                      <a:lightRig rig="flood" dir="t"/>
                    </a:cell3D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u="none" strike="noStrike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1,3</a:t>
                      </a:r>
                      <a:endParaRPr lang="ru-RU" sz="1400" b="0" u="none" strike="noStrike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cell3D prstMaterial="dkEdge">
                      <a:bevel/>
                      <a:lightRig rig="flood" dir="t"/>
                    </a:cell3D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u="none" strike="noStrike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1,2</a:t>
                      </a:r>
                      <a:endParaRPr lang="ru-RU" sz="1400" b="0" u="none" strike="noStrike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cell3D prstMaterial="dkEdge">
                      <a:bevel/>
                      <a:lightRig rig="flood" dir="t"/>
                    </a:cell3D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227048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latin typeface="+mn-lt"/>
                        </a:rPr>
                        <a:t>Строительство</a:t>
                      </a:r>
                    </a:p>
                  </a:txBody>
                  <a:tcPr marL="7265" marR="7265" marT="7265" marB="0" anchor="ctr">
                    <a:cell3D prstMaterial="dkEdge">
                      <a:bevel/>
                      <a:lightRig rig="flood" dir="t"/>
                    </a:cell3D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u="none" strike="noStrike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24,8</a:t>
                      </a:r>
                      <a:endParaRPr lang="ru-RU" sz="1400" b="0" u="none" strike="noStrike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cell3D prstMaterial="dkEdge">
                      <a:bevel/>
                      <a:lightRig rig="flood" dir="t"/>
                    </a:cell3D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u="none" strike="noStrike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10,7</a:t>
                      </a:r>
                      <a:endParaRPr lang="ru-RU" sz="1400" b="0" u="none" strike="noStrike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cell3D prstMaterial="dkEdge">
                      <a:bevel/>
                      <a:lightRig rig="flood" dir="t"/>
                    </a:cell3D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1792745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48680" y="539552"/>
            <a:ext cx="604867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Уровень жизни населения </a:t>
            </a:r>
            <a:r>
              <a:rPr lang="ru-RU" sz="1600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Щербиновского</a:t>
            </a:r>
            <a:r>
              <a:rPr lang="ru-RU" sz="16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района</a:t>
            </a:r>
            <a:endParaRPr lang="ru-RU" sz="16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48680" y="1115616"/>
            <a:ext cx="597666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266700" algn="just"/>
            <a:r>
              <a:rPr lang="ru-RU" sz="1200" dirty="0" smtClean="0"/>
              <a:t>По расчетным данным </a:t>
            </a:r>
            <a:r>
              <a:rPr lang="ru-RU" sz="1200" dirty="0" err="1" smtClean="0"/>
              <a:t>Краснодарстата</a:t>
            </a:r>
            <a:r>
              <a:rPr lang="ru-RU" sz="1200" dirty="0" smtClean="0"/>
              <a:t>, численность постоянного населения </a:t>
            </a:r>
            <a:r>
              <a:rPr lang="ru-RU" sz="1200" dirty="0" err="1" smtClean="0"/>
              <a:t>Щербиновского</a:t>
            </a:r>
            <a:r>
              <a:rPr lang="ru-RU" sz="1200" dirty="0" smtClean="0"/>
              <a:t> района на 1 января 2018 года составила 35 686 человек (сельские жители)</a:t>
            </a:r>
          </a:p>
          <a:p>
            <a:pPr indent="266700" algn="just"/>
            <a:r>
              <a:rPr lang="ru-RU" sz="1200" dirty="0" smtClean="0"/>
              <a:t>С начала 2017 года население района уменьшилось на 423 человека за счет естественной </a:t>
            </a:r>
            <a:r>
              <a:rPr lang="ru-RU" sz="1200" dirty="0"/>
              <a:t>убыли (– </a:t>
            </a:r>
            <a:r>
              <a:rPr lang="ru-RU" sz="1200" dirty="0" smtClean="0"/>
              <a:t>176 человек (родившихся 373 человек, а умерших </a:t>
            </a:r>
            <a:r>
              <a:rPr lang="ru-RU" sz="1200" dirty="0" smtClean="0"/>
              <a:t> </a:t>
            </a:r>
            <a:r>
              <a:rPr lang="ru-RU" sz="1200" dirty="0" smtClean="0"/>
              <a:t>549 человек)) и миграционной убыли </a:t>
            </a:r>
            <a:r>
              <a:rPr lang="ru-RU" sz="1200" dirty="0" smtClean="0"/>
              <a:t> </a:t>
            </a:r>
            <a:r>
              <a:rPr lang="ru-RU" sz="1200" dirty="0" smtClean="0"/>
              <a:t>247 человек (прибывших 890 человек, выбывших </a:t>
            </a:r>
            <a:r>
              <a:rPr lang="ru-RU" sz="1200" dirty="0" smtClean="0"/>
              <a:t> </a:t>
            </a:r>
            <a:r>
              <a:rPr lang="ru-RU" sz="1200" dirty="0" smtClean="0"/>
              <a:t>1 137 человек).</a:t>
            </a:r>
            <a:endParaRPr lang="ru-RU" sz="1200" dirty="0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10906250"/>
              </p:ext>
            </p:extLst>
          </p:nvPr>
        </p:nvGraphicFramePr>
        <p:xfrm>
          <a:off x="516902" y="2771800"/>
          <a:ext cx="6000792" cy="1869262"/>
        </p:xfrm>
        <a:graphic>
          <a:graphicData uri="http://schemas.openxmlformats.org/drawingml/2006/table">
            <a:tbl>
              <a:tblPr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tableStyleId>{93296810-A885-4BE3-A3E7-6D5BEEA58F35}</a:tableStyleId>
              </a:tblPr>
              <a:tblGrid>
                <a:gridCol w="3217560"/>
                <a:gridCol w="927744"/>
                <a:gridCol w="927744"/>
                <a:gridCol w="927744"/>
              </a:tblGrid>
              <a:tr h="50813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 dirty="0"/>
                        <a:t>Наименование показателей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265" marR="7265" marT="7265" marB="0" anchor="ctr">
                    <a:cell3D prstMaterial="dkEdge">
                      <a:bevel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2016 год </a:t>
                      </a:r>
                      <a:b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</a:br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отчет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265" marR="7265" marT="7265" marB="0" anchor="ctr">
                    <a:cell3D prstMaterial="dkEdge">
                      <a:bevel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2017 год</a:t>
                      </a:r>
                      <a:b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</a:br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план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265" marR="7265" marT="7265" marB="0" anchor="ctr">
                    <a:cell3D prstMaterial="dkEdge">
                      <a:bevel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2017 год</a:t>
                      </a:r>
                      <a:b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</a:br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отчет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265" marR="7265" marT="7265" marB="0" anchor="ctr">
                    <a:cell3D prstMaterial="dkEdge">
                      <a:bevel/>
                      <a:lightRig rig="flood" dir="t"/>
                    </a:cell3D>
                    <a:noFill/>
                  </a:tcPr>
                </a:tc>
              </a:tr>
              <a:tr h="552287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i="0" u="none" strike="noStrike" baseline="0" dirty="0" smtClean="0">
                          <a:solidFill>
                            <a:schemeClr val="tx1"/>
                          </a:solidFill>
                          <a:latin typeface="Calibri"/>
                        </a:rPr>
                        <a:t>Доля населения с доходами ниже прожиточного минимума, %</a:t>
                      </a:r>
                    </a:p>
                  </a:txBody>
                  <a:tcPr marL="7265" marR="7265" marT="7265" marB="0" anchor="ctr">
                    <a:cell3D prstMaterial="dkEdge">
                      <a:bevel/>
                      <a:lightRig rig="flood" dir="t"/>
                    </a:cell3D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18,5</a:t>
                      </a:r>
                    </a:p>
                  </a:txBody>
                  <a:tcPr marL="9525" marR="9525" marT="9525" marB="0" anchor="ctr">
                    <a:cell3D prstMaterial="dkEdge">
                      <a:bevel/>
                      <a:lightRig rig="flood" dir="t"/>
                    </a:cell3D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18,5</a:t>
                      </a:r>
                    </a:p>
                  </a:txBody>
                  <a:tcPr marL="9525" marR="9525" marT="9525" marB="0" anchor="ctr">
                    <a:cell3D prstMaterial="dkEdge">
                      <a:bevel/>
                      <a:lightRig rig="flood" dir="t"/>
                    </a:cell3D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18,5</a:t>
                      </a:r>
                    </a:p>
                  </a:txBody>
                  <a:tcPr marL="9525" marR="9525" marT="9525" marB="0" anchor="ctr">
                    <a:cell3D prstMaterial="dkEdge">
                      <a:bevel/>
                      <a:lightRig rig="flood" dir="t"/>
                    </a:cell3D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374860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latin typeface="Calibri"/>
                        </a:rPr>
                        <a:t>Уровень безработицы,</a:t>
                      </a:r>
                      <a:r>
                        <a:rPr lang="ru-RU" sz="1400" b="1" i="0" u="none" strike="noStrike" baseline="0" dirty="0" smtClean="0">
                          <a:solidFill>
                            <a:schemeClr val="tx1"/>
                          </a:solidFill>
                          <a:latin typeface="Calibri"/>
                        </a:rPr>
                        <a:t> %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7265" marR="7265" marT="7265" marB="0" anchor="ctr">
                    <a:cell3D prstMaterial="dkEdge">
                      <a:bevel/>
                      <a:lightRig rig="flood" dir="t"/>
                    </a:cell3D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1,2</a:t>
                      </a:r>
                    </a:p>
                  </a:txBody>
                  <a:tcPr marL="9525" marR="9525" marT="9525" marB="0" anchor="ctr">
                    <a:cell3D prstMaterial="dkEdge">
                      <a:bevel/>
                      <a:lightRig rig="flood" dir="t"/>
                    </a:cell3D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1,0</a:t>
                      </a:r>
                    </a:p>
                  </a:txBody>
                  <a:tcPr marL="9525" marR="9525" marT="9525" marB="0" anchor="ctr">
                    <a:cell3D prstMaterial="dkEdge">
                      <a:bevel/>
                      <a:lightRig rig="flood" dir="t"/>
                    </a:cell3D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400" b="1" u="none" strike="noStrike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1,1</a:t>
                      </a:r>
                    </a:p>
                  </a:txBody>
                  <a:tcPr marL="9525" marR="9525" marT="9525" marB="0" anchor="ctr">
                    <a:cell3D prstMaterial="dkEdge">
                      <a:bevel/>
                      <a:lightRig rig="flood" dir="t"/>
                    </a:cell3D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374860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latin typeface="Calibri"/>
                        </a:rPr>
                        <a:t>Обеспеченность</a:t>
                      </a:r>
                      <a:r>
                        <a:rPr lang="ru-RU" sz="1400" b="1" i="0" u="none" strike="noStrike" baseline="0" dirty="0" smtClean="0">
                          <a:solidFill>
                            <a:schemeClr val="tx1"/>
                          </a:solidFill>
                          <a:latin typeface="Calibri"/>
                        </a:rPr>
                        <a:t> населения жильем, </a:t>
                      </a:r>
                      <a:br>
                        <a:rPr lang="ru-RU" sz="1400" b="1" i="0" u="none" strike="noStrike" baseline="0" dirty="0" smtClean="0">
                          <a:solidFill>
                            <a:schemeClr val="tx1"/>
                          </a:solidFill>
                          <a:latin typeface="Calibri"/>
                        </a:rPr>
                      </a:br>
                      <a:r>
                        <a:rPr lang="ru-RU" sz="1400" b="1" i="0" u="none" strike="noStrike" baseline="0" dirty="0" smtClean="0">
                          <a:solidFill>
                            <a:schemeClr val="tx1"/>
                          </a:solidFill>
                          <a:latin typeface="Calibri"/>
                        </a:rPr>
                        <a:t>кв. м на одного жителя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7265" marR="7265" marT="7265" marB="0" anchor="ctr">
                    <a:cell3D prstMaterial="dkEdge">
                      <a:bevel/>
                      <a:lightRig rig="flood" dir="t"/>
                    </a:cell3D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26,5</a:t>
                      </a:r>
                    </a:p>
                  </a:txBody>
                  <a:tcPr marL="9525" marR="9525" marT="9525" marB="0" anchor="ctr">
                    <a:cell3D prstMaterial="dkEdge">
                      <a:bevel/>
                      <a:lightRig rig="flood" dir="t"/>
                    </a:cell3D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26,6</a:t>
                      </a:r>
                    </a:p>
                  </a:txBody>
                  <a:tcPr marL="9525" marR="9525" marT="9525" marB="0" anchor="ctr">
                    <a:cell3D prstMaterial="dkEdge">
                      <a:bevel/>
                      <a:lightRig rig="flood" dir="t"/>
                    </a:cell3D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400" b="1" u="none" strike="noStrike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27,0</a:t>
                      </a:r>
                    </a:p>
                  </a:txBody>
                  <a:tcPr marL="9525" marR="9525" marT="9525" marB="0" anchor="ctr">
                    <a:cell3D prstMaterial="dkEdge">
                      <a:bevel/>
                      <a:lightRig rig="flood" dir="t"/>
                    </a:cell3D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512676" y="5004048"/>
            <a:ext cx="604867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Инвестиции в основной капитал</a:t>
            </a:r>
            <a:endParaRPr lang="ru-RU" sz="16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56999602"/>
              </p:ext>
            </p:extLst>
          </p:nvPr>
        </p:nvGraphicFramePr>
        <p:xfrm>
          <a:off x="836712" y="5508104"/>
          <a:ext cx="5076564" cy="1386416"/>
        </p:xfrm>
        <a:graphic>
          <a:graphicData uri="http://schemas.openxmlformats.org/drawingml/2006/table">
            <a:tbl>
              <a:tblPr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tableStyleId>{93296810-A885-4BE3-A3E7-6D5BEEA58F35}</a:tableStyleId>
              </a:tblPr>
              <a:tblGrid>
                <a:gridCol w="2383720"/>
                <a:gridCol w="1252684"/>
                <a:gridCol w="1440160"/>
              </a:tblGrid>
              <a:tr h="50813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 dirty="0" smtClean="0"/>
                        <a:t>Год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265" marR="7265" marT="7265" marB="0" anchor="ctr">
                    <a:cell3D prstMaterial="dkEdge">
                      <a:bevel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Инвестиции,</a:t>
                      </a:r>
                      <a:r>
                        <a:rPr lang="ru-RU" sz="1400" b="1" i="0" u="none" strike="noStrike" baseline="0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млн. руб.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265" marR="7265" marT="7265" marB="0" anchor="ctr">
                    <a:cell3D prstMaterial="dkEdge">
                      <a:bevel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Темп роста, </a:t>
                      </a:r>
                      <a:b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</a:br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%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265" marR="7265" marT="7265" marB="0" anchor="ctr">
                    <a:cell3D prstMaterial="dkEdge">
                      <a:bevel/>
                      <a:lightRig rig="flood" dir="t"/>
                    </a:cell3D>
                    <a:noFill/>
                  </a:tcPr>
                </a:tc>
              </a:tr>
              <a:tr h="292762">
                <a:tc>
                  <a:txBody>
                    <a:bodyPr/>
                    <a:lstStyle/>
                    <a:p>
                      <a:pPr marL="355600" indent="0" algn="l" fontAlgn="ctr"/>
                      <a:r>
                        <a:rPr lang="ru-RU" sz="1400" b="1" i="0" u="none" strike="noStrike" baseline="0" dirty="0" smtClean="0">
                          <a:solidFill>
                            <a:schemeClr val="tx1"/>
                          </a:solidFill>
                          <a:latin typeface="Calibri"/>
                        </a:rPr>
                        <a:t>2015</a:t>
                      </a:r>
                    </a:p>
                  </a:txBody>
                  <a:tcPr marL="7265" marR="7265" marT="7265" marB="0" anchor="ctr">
                    <a:cell3D prstMaterial="dkEdge">
                      <a:bevel/>
                      <a:lightRig rig="flood" dir="t"/>
                    </a:cell3D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792,5</a:t>
                      </a:r>
                    </a:p>
                  </a:txBody>
                  <a:tcPr marL="9525" marR="9525" marT="9525" marB="0" anchor="ctr">
                    <a:cell3D prstMaterial="dkEdge">
                      <a:bevel/>
                      <a:lightRig rig="flood" dir="t"/>
                    </a:cell3D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102,2</a:t>
                      </a:r>
                    </a:p>
                  </a:txBody>
                  <a:tcPr marL="9525" marR="9525" marT="9525" marB="0" anchor="ctr">
                    <a:cell3D prstMaterial="dkEdge">
                      <a:bevel/>
                      <a:lightRig rig="flood" dir="t"/>
                    </a:cell3D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292762">
                <a:tc>
                  <a:txBody>
                    <a:bodyPr/>
                    <a:lstStyle/>
                    <a:p>
                      <a:pPr marL="355600" indent="0" algn="l" defTabSz="914400" rtl="0" eaLnBrk="1" fontAlgn="ctr" latinLnBrk="0" hangingPunct="1"/>
                      <a:r>
                        <a:rPr lang="ru-RU" sz="1400" b="1" i="0" u="none" strike="noStrike" kern="1200" baseline="0" dirty="0" smtClean="0">
                          <a:solidFill>
                            <a:schemeClr val="tx1"/>
                          </a:solidFill>
                          <a:latin typeface="Calibri"/>
                          <a:ea typeface="+mn-ea"/>
                          <a:cs typeface="+mn-cs"/>
                        </a:rPr>
                        <a:t>2016</a:t>
                      </a:r>
                      <a:endParaRPr lang="ru-RU" sz="1400" b="1" i="0" u="none" strike="noStrike" kern="1200" baseline="0" dirty="0">
                        <a:solidFill>
                          <a:schemeClr val="tx1"/>
                        </a:solidFill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7265" marR="7265" marT="7265" marB="0" anchor="ctr">
                    <a:cell3D prstMaterial="dkEdge">
                      <a:bevel/>
                      <a:lightRig rig="flood" dir="t"/>
                    </a:cell3D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987,4</a:t>
                      </a:r>
                    </a:p>
                  </a:txBody>
                  <a:tcPr marL="9525" marR="9525" marT="9525" marB="0" anchor="ctr">
                    <a:cell3D prstMaterial="dkEdge">
                      <a:bevel/>
                      <a:lightRig rig="flood" dir="t"/>
                    </a:cell3D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124,6</a:t>
                      </a:r>
                    </a:p>
                  </a:txBody>
                  <a:tcPr marL="9525" marR="9525" marT="9525" marB="0" anchor="ctr">
                    <a:cell3D prstMaterial="dkEdge">
                      <a:bevel/>
                      <a:lightRig rig="flood" dir="t"/>
                    </a:cell3D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292762">
                <a:tc>
                  <a:txBody>
                    <a:bodyPr/>
                    <a:lstStyle/>
                    <a:p>
                      <a:pPr marL="355600" indent="0" algn="l" defTabSz="914400" rtl="0" eaLnBrk="1" fontAlgn="ctr" latinLnBrk="0" hangingPunct="1"/>
                      <a:r>
                        <a:rPr lang="ru-RU" sz="1400" b="1" i="0" u="none" strike="noStrike" kern="1200" baseline="0" dirty="0" smtClean="0">
                          <a:solidFill>
                            <a:schemeClr val="tx1"/>
                          </a:solidFill>
                          <a:latin typeface="Calibri"/>
                          <a:ea typeface="+mn-ea"/>
                          <a:cs typeface="+mn-cs"/>
                        </a:rPr>
                        <a:t>2017</a:t>
                      </a:r>
                      <a:endParaRPr lang="ru-RU" sz="1400" b="1" i="0" u="none" strike="noStrike" kern="1200" baseline="0" dirty="0">
                        <a:solidFill>
                          <a:schemeClr val="tx1"/>
                        </a:solidFill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7265" marR="7265" marT="7265" marB="0" anchor="ctr">
                    <a:cell3D prstMaterial="dkEdge">
                      <a:bevel/>
                      <a:lightRig rig="flood" dir="t"/>
                    </a:cell3D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1050,6</a:t>
                      </a:r>
                    </a:p>
                  </a:txBody>
                  <a:tcPr marL="9525" marR="9525" marT="9525" marB="0" anchor="ctr">
                    <a:cell3D prstMaterial="dkEdge">
                      <a:bevel/>
                      <a:lightRig rig="flood" dir="t"/>
                    </a:cell3D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106,4</a:t>
                      </a:r>
                    </a:p>
                  </a:txBody>
                  <a:tcPr marL="9525" marR="9525" marT="9525" marB="0" anchor="ctr">
                    <a:cell3D prstMaterial="dkEdge">
                      <a:bevel/>
                      <a:lightRig rig="flood" dir="t"/>
                    </a:cell3D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548680" y="7308304"/>
            <a:ext cx="601266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266700" algn="just"/>
            <a:r>
              <a:rPr lang="ru-RU" sz="1200" dirty="0" smtClean="0"/>
              <a:t>Анализ ситуации в инвестиционной сфере муниципального образования Щербиновский район показал, по результатам 2017 года на территории района освоены инвестиции в  размере 1 050,6 млн. руб. Темп роста инвестиций составил 106,4% к 2016 году. Данная тенденция вызвана ростом вложений основных предприятий муниципального района в рамках текущей производственной деятельности на приобретение оборудования, строительства и реконструкции объектов основных фондов (зданий, сооружений).</a:t>
            </a:r>
            <a:endParaRPr lang="ru-RU" sz="1200" dirty="0"/>
          </a:p>
        </p:txBody>
      </p:sp>
    </p:spTree>
    <p:extLst>
      <p:ext uri="{BB962C8B-B14F-4D97-AF65-F5344CB8AC3E}">
        <p14:creationId xmlns:p14="http://schemas.microsoft.com/office/powerpoint/2010/main" val="3763072692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3591</TotalTime>
  <Words>3087</Words>
  <Application>Microsoft Office PowerPoint</Application>
  <PresentationFormat>Экран (4:3)</PresentationFormat>
  <Paragraphs>795</Paragraphs>
  <Slides>26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27" baseType="lpstr">
      <vt:lpstr>Тема Office</vt:lpstr>
      <vt:lpstr>Муниципальное образование  Щербиновский район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ФУ АМО Щербиновский район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Муниципальное образование</dc:title>
  <dc:creator>Варуша</dc:creator>
  <cp:lastModifiedBy>Денис Г. Товкач</cp:lastModifiedBy>
  <cp:revision>291</cp:revision>
  <cp:lastPrinted>2016-06-09T11:11:29Z</cp:lastPrinted>
  <dcterms:created xsi:type="dcterms:W3CDTF">2015-04-07T05:17:51Z</dcterms:created>
  <dcterms:modified xsi:type="dcterms:W3CDTF">2019-05-17T05:37:55Z</dcterms:modified>
</cp:coreProperties>
</file>