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83" r:id="rId9"/>
    <p:sldId id="284" r:id="rId10"/>
    <p:sldId id="285" r:id="rId11"/>
    <p:sldId id="279" r:id="rId12"/>
    <p:sldId id="261" r:id="rId13"/>
    <p:sldId id="264" r:id="rId14"/>
    <p:sldId id="265" r:id="rId15"/>
    <p:sldId id="266" r:id="rId16"/>
    <p:sldId id="263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CC66"/>
    <a:srgbClr val="FFFFCC"/>
    <a:srgbClr val="FFCCFF"/>
    <a:srgbClr val="FF66FF"/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67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268.60000000000002</c:v>
                </c:pt>
                <c:pt idx="1">
                  <c:v>309.10000000000002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CCC"/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23.1</c:v>
                </c:pt>
                <c:pt idx="1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60768"/>
        <c:axId val="126548736"/>
        <c:axId val="0"/>
      </c:bar3DChart>
      <c:catAx>
        <c:axId val="401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48736"/>
        <c:crosses val="autoZero"/>
        <c:auto val="1"/>
        <c:lblAlgn val="ctr"/>
        <c:lblOffset val="100"/>
        <c:noMultiLvlLbl val="0"/>
      </c:catAx>
      <c:valAx>
        <c:axId val="12654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60768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60EBB-D412-4500-9084-BE64E28EB056}" type="doc">
      <dgm:prSet loTypeId="urn:microsoft.com/office/officeart/2005/8/layout/hierarchy4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BFF325D-62DF-48F6-B940-D262D7211A7C}">
      <dgm:prSet phldrT="[Текст]"/>
      <dgm:spPr>
        <a:gradFill rotWithShape="0">
          <a:gsLst>
            <a:gs pos="0">
              <a:srgbClr val="FFFFCC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/>
        <a:lstStyle/>
        <a:p>
          <a:r>
            <a:rPr lang="ru-RU" b="1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СУЩНОСТЬ БЮДЖЕТА</a:t>
          </a:r>
          <a:r>
            <a:rPr lang="ru-RU" dirty="0" smtClean="0">
              <a:solidFill>
                <a:srgbClr val="CC00FF"/>
              </a:solidFill>
            </a:rPr>
            <a:t/>
          </a:r>
          <a:br>
            <a:rPr lang="ru-RU" dirty="0" smtClean="0">
              <a:solidFill>
                <a:srgbClr val="CC00FF"/>
              </a:solidFill>
            </a:rPr>
          </a:br>
          <a:r>
            <a:rPr lang="ru-RU" dirty="0" smtClean="0"/>
            <a:t>форма образования и расходования  денежных средств, </a:t>
          </a:r>
          <a:br>
            <a:rPr lang="ru-RU" dirty="0" smtClean="0"/>
          </a:br>
          <a:r>
            <a:rPr lang="ru-RU" dirty="0" smtClean="0"/>
            <a:t>предназначенная для финансового обеспечения  задач и функций</a:t>
          </a:r>
          <a:br>
            <a:rPr lang="ru-RU" dirty="0" smtClean="0"/>
          </a:br>
          <a:r>
            <a:rPr lang="ru-RU" dirty="0" smtClean="0"/>
            <a:t> органов местного самоуправления</a:t>
          </a:r>
          <a:endParaRPr lang="ru-RU" dirty="0"/>
        </a:p>
      </dgm:t>
    </dgm:pt>
    <dgm:pt modelId="{D705B9D2-594F-437A-8FDC-77BB2C296F98}" type="parTrans" cxnId="{5F60DA23-D936-4C62-9018-B77B84CE281A}">
      <dgm:prSet/>
      <dgm:spPr/>
      <dgm:t>
        <a:bodyPr/>
        <a:lstStyle/>
        <a:p>
          <a:endParaRPr lang="ru-RU"/>
        </a:p>
      </dgm:t>
    </dgm:pt>
    <dgm:pt modelId="{6506FA2C-F143-4B53-BC6A-150EC5553A4D}" type="sibTrans" cxnId="{5F60DA23-D936-4C62-9018-B77B84CE281A}">
      <dgm:prSet/>
      <dgm:spPr/>
      <dgm:t>
        <a:bodyPr/>
        <a:lstStyle/>
        <a:p>
          <a:endParaRPr lang="ru-RU"/>
        </a:p>
      </dgm:t>
    </dgm:pt>
    <dgm:pt modelId="{104B30F1-4A4C-441C-8933-A71C97976C12}">
      <dgm:prSet phldrT="[Текст]"/>
      <dgm:sp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ДОХОДЫ</a:t>
          </a:r>
          <a:r>
            <a:rPr lang="ru-RU" b="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поступающие в бюджет денежные средства (налоги юридических и физических лиц, штрафы, платежи и сборы, финансовая помощь)</a:t>
          </a:r>
          <a:endParaRPr lang="ru-RU" dirty="0"/>
        </a:p>
      </dgm:t>
    </dgm:pt>
    <dgm:pt modelId="{B6BADC57-CA44-440A-9836-5AD5F76C0E6E}" type="parTrans" cxnId="{8DA2C4F9-00EA-4C8C-A948-5F0B986C672C}">
      <dgm:prSet/>
      <dgm:spPr/>
      <dgm:t>
        <a:bodyPr/>
        <a:lstStyle/>
        <a:p>
          <a:endParaRPr lang="ru-RU"/>
        </a:p>
      </dgm:t>
    </dgm:pt>
    <dgm:pt modelId="{D57FD2B8-F3C6-4384-8426-F9F0B082C371}" type="sibTrans" cxnId="{8DA2C4F9-00EA-4C8C-A948-5F0B986C672C}">
      <dgm:prSet/>
      <dgm:spPr/>
      <dgm:t>
        <a:bodyPr/>
        <a:lstStyle/>
        <a:p>
          <a:endParaRPr lang="ru-RU"/>
        </a:p>
      </dgm:t>
    </dgm:pt>
    <dgm:pt modelId="{C4EE411D-CDD2-41B9-A807-6724DCDD0229}">
      <dgm:prSet phldrT="[Текст]"/>
      <dgm:sp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РАСХОДЫ</a:t>
          </a:r>
          <a:r>
            <a:rPr lang="ru-RU" b="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выплачиваемые из бюджета денежные средства</a:t>
          </a:r>
          <a:br>
            <a:rPr lang="ru-RU" dirty="0" smtClean="0"/>
          </a:br>
          <a:r>
            <a:rPr lang="ru-RU" dirty="0" smtClean="0"/>
            <a:t>(содержание муниципальных учреждений)</a:t>
          </a:r>
          <a:endParaRPr lang="ru-RU" dirty="0"/>
        </a:p>
      </dgm:t>
    </dgm:pt>
    <dgm:pt modelId="{7AEA6CBF-9F0B-418D-BDEA-80B327C1054E}" type="parTrans" cxnId="{3104A9D4-1600-45C2-9D0B-96C8AB4BCC9C}">
      <dgm:prSet/>
      <dgm:spPr/>
      <dgm:t>
        <a:bodyPr/>
        <a:lstStyle/>
        <a:p>
          <a:endParaRPr lang="ru-RU"/>
        </a:p>
      </dgm:t>
    </dgm:pt>
    <dgm:pt modelId="{C33476DD-E804-4B9A-83BF-F02A6E9AF039}" type="sibTrans" cxnId="{3104A9D4-1600-45C2-9D0B-96C8AB4BCC9C}">
      <dgm:prSet/>
      <dgm:spPr/>
      <dgm:t>
        <a:bodyPr/>
        <a:lstStyle/>
        <a:p>
          <a:endParaRPr lang="ru-RU"/>
        </a:p>
      </dgm:t>
    </dgm:pt>
    <dgm:pt modelId="{3793BBBC-A1B8-4815-BEFF-B0A7B3CB7635}" type="pres">
      <dgm:prSet presAssocID="{0D760EBB-D412-4500-9084-BE64E28EB0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3A2B6D-F3FC-4DF5-BB61-197934929DE4}" type="pres">
      <dgm:prSet presAssocID="{DBFF325D-62DF-48F6-B940-D262D7211A7C}" presName="vertOne" presStyleCnt="0"/>
      <dgm:spPr/>
    </dgm:pt>
    <dgm:pt modelId="{4F117571-8296-4F8C-8A69-748F4B360DF1}" type="pres">
      <dgm:prSet presAssocID="{DBFF325D-62DF-48F6-B940-D262D7211A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DAC20-505B-4CC7-AE41-3B73A6AE27BC}" type="pres">
      <dgm:prSet presAssocID="{DBFF325D-62DF-48F6-B940-D262D7211A7C}" presName="parTransOne" presStyleCnt="0"/>
      <dgm:spPr/>
    </dgm:pt>
    <dgm:pt modelId="{172BB490-CE34-41AA-B8FA-C476AFF9F504}" type="pres">
      <dgm:prSet presAssocID="{DBFF325D-62DF-48F6-B940-D262D7211A7C}" presName="horzOne" presStyleCnt="0"/>
      <dgm:spPr/>
    </dgm:pt>
    <dgm:pt modelId="{216D8BA1-4144-4781-B8F6-DA2F135B1EAF}" type="pres">
      <dgm:prSet presAssocID="{104B30F1-4A4C-441C-8933-A71C97976C12}" presName="vertTwo" presStyleCnt="0"/>
      <dgm:spPr/>
    </dgm:pt>
    <dgm:pt modelId="{661F05CC-9865-4F58-9B6C-632099E1DEEF}" type="pres">
      <dgm:prSet presAssocID="{104B30F1-4A4C-441C-8933-A71C97976C12}" presName="txTwo" presStyleLbl="node2" presStyleIdx="0" presStyleCnt="2" custLinFactNeighborX="-77" custLinFactNeighborY="-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A186C-148D-4F5A-B880-F789A18E3D10}" type="pres">
      <dgm:prSet presAssocID="{104B30F1-4A4C-441C-8933-A71C97976C12}" presName="horzTwo" presStyleCnt="0"/>
      <dgm:spPr/>
    </dgm:pt>
    <dgm:pt modelId="{17A918F4-F60C-46C2-82D5-09D6FEF0630E}" type="pres">
      <dgm:prSet presAssocID="{D57FD2B8-F3C6-4384-8426-F9F0B082C371}" presName="sibSpaceTwo" presStyleCnt="0"/>
      <dgm:spPr/>
    </dgm:pt>
    <dgm:pt modelId="{070310F1-14EB-47CE-99AE-4BFD627F5C0B}" type="pres">
      <dgm:prSet presAssocID="{C4EE411D-CDD2-41B9-A807-6724DCDD0229}" presName="vertTwo" presStyleCnt="0"/>
      <dgm:spPr/>
    </dgm:pt>
    <dgm:pt modelId="{D9A9D40D-EAD3-4DE5-A6DD-11DC61F1CC73}" type="pres">
      <dgm:prSet presAssocID="{C4EE411D-CDD2-41B9-A807-6724DCDD022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8C988-E1E0-4AC6-A01F-04120A0874C7}" type="pres">
      <dgm:prSet presAssocID="{C4EE411D-CDD2-41B9-A807-6724DCDD0229}" presName="horzTwo" presStyleCnt="0"/>
      <dgm:spPr/>
    </dgm:pt>
  </dgm:ptLst>
  <dgm:cxnLst>
    <dgm:cxn modelId="{6049AF97-5D44-442F-BC37-E5C5BE3EE14D}" type="presOf" srcId="{DBFF325D-62DF-48F6-B940-D262D7211A7C}" destId="{4F117571-8296-4F8C-8A69-748F4B360DF1}" srcOrd="0" destOrd="0" presId="urn:microsoft.com/office/officeart/2005/8/layout/hierarchy4"/>
    <dgm:cxn modelId="{52CED29A-8B6E-4F8A-B3F2-A387F8E17D69}" type="presOf" srcId="{104B30F1-4A4C-441C-8933-A71C97976C12}" destId="{661F05CC-9865-4F58-9B6C-632099E1DEEF}" srcOrd="0" destOrd="0" presId="urn:microsoft.com/office/officeart/2005/8/layout/hierarchy4"/>
    <dgm:cxn modelId="{6FDEC665-5C5F-4512-84D6-26697446DF9E}" type="presOf" srcId="{C4EE411D-CDD2-41B9-A807-6724DCDD0229}" destId="{D9A9D40D-EAD3-4DE5-A6DD-11DC61F1CC73}" srcOrd="0" destOrd="0" presId="urn:microsoft.com/office/officeart/2005/8/layout/hierarchy4"/>
    <dgm:cxn modelId="{3104A9D4-1600-45C2-9D0B-96C8AB4BCC9C}" srcId="{DBFF325D-62DF-48F6-B940-D262D7211A7C}" destId="{C4EE411D-CDD2-41B9-A807-6724DCDD0229}" srcOrd="1" destOrd="0" parTransId="{7AEA6CBF-9F0B-418D-BDEA-80B327C1054E}" sibTransId="{C33476DD-E804-4B9A-83BF-F02A6E9AF039}"/>
    <dgm:cxn modelId="{8DA2C4F9-00EA-4C8C-A948-5F0B986C672C}" srcId="{DBFF325D-62DF-48F6-B940-D262D7211A7C}" destId="{104B30F1-4A4C-441C-8933-A71C97976C12}" srcOrd="0" destOrd="0" parTransId="{B6BADC57-CA44-440A-9836-5AD5F76C0E6E}" sibTransId="{D57FD2B8-F3C6-4384-8426-F9F0B082C371}"/>
    <dgm:cxn modelId="{095AAA07-9E2B-41AE-B071-6C3E71190B26}" type="presOf" srcId="{0D760EBB-D412-4500-9084-BE64E28EB056}" destId="{3793BBBC-A1B8-4815-BEFF-B0A7B3CB7635}" srcOrd="0" destOrd="0" presId="urn:microsoft.com/office/officeart/2005/8/layout/hierarchy4"/>
    <dgm:cxn modelId="{5F60DA23-D936-4C62-9018-B77B84CE281A}" srcId="{0D760EBB-D412-4500-9084-BE64E28EB056}" destId="{DBFF325D-62DF-48F6-B940-D262D7211A7C}" srcOrd="0" destOrd="0" parTransId="{D705B9D2-594F-437A-8FDC-77BB2C296F98}" sibTransId="{6506FA2C-F143-4B53-BC6A-150EC5553A4D}"/>
    <dgm:cxn modelId="{BFEF605C-8B18-4196-9F5A-616E3D202C99}" type="presParOf" srcId="{3793BBBC-A1B8-4815-BEFF-B0A7B3CB7635}" destId="{A03A2B6D-F3FC-4DF5-BB61-197934929DE4}" srcOrd="0" destOrd="0" presId="urn:microsoft.com/office/officeart/2005/8/layout/hierarchy4"/>
    <dgm:cxn modelId="{938CDDBF-FE06-4AAB-980D-79C98EBCFD46}" type="presParOf" srcId="{A03A2B6D-F3FC-4DF5-BB61-197934929DE4}" destId="{4F117571-8296-4F8C-8A69-748F4B360DF1}" srcOrd="0" destOrd="0" presId="urn:microsoft.com/office/officeart/2005/8/layout/hierarchy4"/>
    <dgm:cxn modelId="{FBF48E6D-8167-40CC-80C0-90816B818833}" type="presParOf" srcId="{A03A2B6D-F3FC-4DF5-BB61-197934929DE4}" destId="{E8ADAC20-505B-4CC7-AE41-3B73A6AE27BC}" srcOrd="1" destOrd="0" presId="urn:microsoft.com/office/officeart/2005/8/layout/hierarchy4"/>
    <dgm:cxn modelId="{903B225F-E326-405D-AD06-54C5064B1464}" type="presParOf" srcId="{A03A2B6D-F3FC-4DF5-BB61-197934929DE4}" destId="{172BB490-CE34-41AA-B8FA-C476AFF9F504}" srcOrd="2" destOrd="0" presId="urn:microsoft.com/office/officeart/2005/8/layout/hierarchy4"/>
    <dgm:cxn modelId="{55E334A4-40E4-476C-BC67-63530405C9C7}" type="presParOf" srcId="{172BB490-CE34-41AA-B8FA-C476AFF9F504}" destId="{216D8BA1-4144-4781-B8F6-DA2F135B1EAF}" srcOrd="0" destOrd="0" presId="urn:microsoft.com/office/officeart/2005/8/layout/hierarchy4"/>
    <dgm:cxn modelId="{96B28CC2-5DB3-4523-91E6-2ACFDE62F30B}" type="presParOf" srcId="{216D8BA1-4144-4781-B8F6-DA2F135B1EAF}" destId="{661F05CC-9865-4F58-9B6C-632099E1DEEF}" srcOrd="0" destOrd="0" presId="urn:microsoft.com/office/officeart/2005/8/layout/hierarchy4"/>
    <dgm:cxn modelId="{7BF58BC4-0C1E-487A-AB8A-5E4ED5CA3D43}" type="presParOf" srcId="{216D8BA1-4144-4781-B8F6-DA2F135B1EAF}" destId="{247A186C-148D-4F5A-B880-F789A18E3D10}" srcOrd="1" destOrd="0" presId="urn:microsoft.com/office/officeart/2005/8/layout/hierarchy4"/>
    <dgm:cxn modelId="{BE9176BD-BCBD-4B0F-9BCB-60418B75E987}" type="presParOf" srcId="{172BB490-CE34-41AA-B8FA-C476AFF9F504}" destId="{17A918F4-F60C-46C2-82D5-09D6FEF0630E}" srcOrd="1" destOrd="0" presId="urn:microsoft.com/office/officeart/2005/8/layout/hierarchy4"/>
    <dgm:cxn modelId="{012F5CD5-7786-4406-AC81-0E3D4A54ED5E}" type="presParOf" srcId="{172BB490-CE34-41AA-B8FA-C476AFF9F504}" destId="{070310F1-14EB-47CE-99AE-4BFD627F5C0B}" srcOrd="2" destOrd="0" presId="urn:microsoft.com/office/officeart/2005/8/layout/hierarchy4"/>
    <dgm:cxn modelId="{B3144B7E-BDBA-44D5-9413-3019BF4BAB85}" type="presParOf" srcId="{070310F1-14EB-47CE-99AE-4BFD627F5C0B}" destId="{D9A9D40D-EAD3-4DE5-A6DD-11DC61F1CC73}" srcOrd="0" destOrd="0" presId="urn:microsoft.com/office/officeart/2005/8/layout/hierarchy4"/>
    <dgm:cxn modelId="{E2368576-CF84-4B67-9E5C-67A9D91F604B}" type="presParOf" srcId="{070310F1-14EB-47CE-99AE-4BFD627F5C0B}" destId="{A588C988-E1E0-4AC6-A01F-04120A0874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09B9B-A4A8-48FE-9132-2C25F5777684}" type="doc">
      <dgm:prSet loTypeId="urn:microsoft.com/office/officeart/2005/8/layout/hierarchy4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E0EB5AB-2147-436D-8F20-BB8D9E22195D}">
      <dgm:prSet phldrT="[Текст]"/>
      <dgm:sp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принципы организации бюджетной системы</a:t>
          </a:r>
          <a:endParaRPr lang="ru-RU" b="1" cap="none" spc="50" dirty="0">
            <a:ln w="11430"/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DFAB-6985-49F8-8A71-CD3E8F54F6C1}" type="parTrans" cxnId="{D1D6D53C-2E0D-450B-9E1D-D00D678B8696}">
      <dgm:prSet/>
      <dgm:spPr/>
      <dgm:t>
        <a:bodyPr/>
        <a:lstStyle/>
        <a:p>
          <a:endParaRPr lang="ru-RU"/>
        </a:p>
      </dgm:t>
    </dgm:pt>
    <dgm:pt modelId="{16EAAEE9-5180-43F7-A238-3C909B64706B}" type="sibTrans" cxnId="{D1D6D53C-2E0D-450B-9E1D-D00D678B8696}">
      <dgm:prSet/>
      <dgm:spPr/>
      <dgm:t>
        <a:bodyPr/>
        <a:lstStyle/>
        <a:p>
          <a:endParaRPr lang="ru-RU"/>
        </a:p>
      </dgm:t>
    </dgm:pt>
    <dgm:pt modelId="{CA27A5B1-7567-4C62-AE80-2B02DE614DDC}">
      <dgm:prSet phldrT="[Текст]" custT="1"/>
      <dgm:spPr>
        <a:gradFill rotWithShape="0">
          <a:gsLst>
            <a:gs pos="0">
              <a:srgbClr val="FFFF99"/>
            </a:gs>
            <a:gs pos="48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sz="1200" b="1" dirty="0" smtClean="0"/>
            <a:t>Принцип единства бюджетной системы</a:t>
          </a:r>
          <a:endParaRPr lang="ru-RU" sz="1200" b="1" dirty="0"/>
        </a:p>
      </dgm:t>
    </dgm:pt>
    <dgm:pt modelId="{35633974-4EDC-4AC2-80D3-EEB9885B6A58}" type="parTrans" cxnId="{ACED45EF-AF8C-4E0A-A88C-D893D91FD17C}">
      <dgm:prSet/>
      <dgm:spPr/>
      <dgm:t>
        <a:bodyPr/>
        <a:lstStyle/>
        <a:p>
          <a:endParaRPr lang="ru-RU"/>
        </a:p>
      </dgm:t>
    </dgm:pt>
    <dgm:pt modelId="{7199152D-7F6E-47C9-A1C3-A119034FF8BE}" type="sibTrans" cxnId="{ACED45EF-AF8C-4E0A-A88C-D893D91FD17C}">
      <dgm:prSet/>
      <dgm:spPr/>
      <dgm:t>
        <a:bodyPr/>
        <a:lstStyle/>
        <a:p>
          <a:endParaRPr lang="ru-RU"/>
        </a:p>
      </dgm:t>
    </dgm:pt>
    <dgm:pt modelId="{365A63D2-55D2-4B1E-B06C-E017388FD499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sz="1200" b="1" dirty="0" smtClean="0"/>
            <a:t>Принцип разграничения доходов и расходов между уровнями бюджетной системы</a:t>
          </a:r>
          <a:endParaRPr lang="ru-RU" sz="1200" b="1" dirty="0"/>
        </a:p>
      </dgm:t>
    </dgm:pt>
    <dgm:pt modelId="{7F32334F-0BD5-4C74-82F1-E8CB66D61E8F}" type="parTrans" cxnId="{5DF8AC9E-45BC-4A42-979D-D394FC0E7E5E}">
      <dgm:prSet/>
      <dgm:spPr/>
      <dgm:t>
        <a:bodyPr/>
        <a:lstStyle/>
        <a:p>
          <a:endParaRPr lang="ru-RU"/>
        </a:p>
      </dgm:t>
    </dgm:pt>
    <dgm:pt modelId="{35310B46-0473-409C-97E2-B87CD72CB3A9}" type="sibTrans" cxnId="{5DF8AC9E-45BC-4A42-979D-D394FC0E7E5E}">
      <dgm:prSet/>
      <dgm:spPr/>
      <dgm:t>
        <a:bodyPr/>
        <a:lstStyle/>
        <a:p>
          <a:endParaRPr lang="ru-RU"/>
        </a:p>
      </dgm:t>
    </dgm:pt>
    <dgm:pt modelId="{CB4BCA09-CD76-457A-8A6A-D3E406AC27DF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</a:t>
          </a:r>
          <a:r>
            <a:rPr lang="ru-RU" b="1" dirty="0" err="1" smtClean="0"/>
            <a:t>самосто</a:t>
          </a:r>
          <a:r>
            <a:rPr lang="ru-RU" b="1" dirty="0" smtClean="0"/>
            <a:t>- </a:t>
          </a:r>
          <a:r>
            <a:rPr lang="ru-RU" b="1" dirty="0" err="1" smtClean="0"/>
            <a:t>ятельности</a:t>
          </a:r>
          <a:r>
            <a:rPr lang="ru-RU" b="1" dirty="0" smtClean="0"/>
            <a:t> бюджета</a:t>
          </a:r>
          <a:endParaRPr lang="ru-RU" b="1" dirty="0"/>
        </a:p>
      </dgm:t>
    </dgm:pt>
    <dgm:pt modelId="{133A9241-35D6-4F00-8AA4-6F5EFB8FD701}" type="parTrans" cxnId="{519E06D9-67D5-4E73-A43D-FDE2DFDEDE74}">
      <dgm:prSet/>
      <dgm:spPr/>
      <dgm:t>
        <a:bodyPr/>
        <a:lstStyle/>
        <a:p>
          <a:endParaRPr lang="ru-RU"/>
        </a:p>
      </dgm:t>
    </dgm:pt>
    <dgm:pt modelId="{9177E431-632F-4797-BEF4-24C22F125B9B}" type="sibTrans" cxnId="{519E06D9-67D5-4E73-A43D-FDE2DFDEDE74}">
      <dgm:prSet/>
      <dgm:spPr/>
      <dgm:t>
        <a:bodyPr/>
        <a:lstStyle/>
        <a:p>
          <a:endParaRPr lang="ru-RU"/>
        </a:p>
      </dgm:t>
    </dgm:pt>
    <dgm:pt modelId="{83087B29-2A99-425C-8300-351C7F71DADD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</a:t>
          </a:r>
          <a:r>
            <a:rPr lang="ru-RU" b="1" dirty="0" err="1" smtClean="0"/>
            <a:t>сбалансиро-ванности</a:t>
          </a:r>
          <a:r>
            <a:rPr lang="ru-RU" b="1" dirty="0" smtClean="0"/>
            <a:t> бюджета</a:t>
          </a:r>
          <a:endParaRPr lang="ru-RU" b="1" dirty="0"/>
        </a:p>
      </dgm:t>
    </dgm:pt>
    <dgm:pt modelId="{29399050-01A7-4CD9-9475-AAA5B6E5B808}" type="parTrans" cxnId="{CB687D9C-14E6-40A4-A8C7-7358785005CB}">
      <dgm:prSet/>
      <dgm:spPr/>
      <dgm:t>
        <a:bodyPr/>
        <a:lstStyle/>
        <a:p>
          <a:endParaRPr lang="ru-RU"/>
        </a:p>
      </dgm:t>
    </dgm:pt>
    <dgm:pt modelId="{8F8EEBDD-904D-4B5B-AD02-B1D07FCC5375}" type="sibTrans" cxnId="{CB687D9C-14E6-40A4-A8C7-7358785005CB}">
      <dgm:prSet/>
      <dgm:spPr/>
      <dgm:t>
        <a:bodyPr/>
        <a:lstStyle/>
        <a:p>
          <a:endParaRPr lang="ru-RU"/>
        </a:p>
      </dgm:t>
    </dgm:pt>
    <dgm:pt modelId="{CA151A24-734E-4BC2-9A4D-D741A1C18CC0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</a:t>
          </a:r>
          <a:r>
            <a:rPr lang="ru-RU" b="1" dirty="0" err="1" smtClean="0"/>
            <a:t>достовер</a:t>
          </a:r>
          <a:r>
            <a:rPr lang="ru-RU" b="1" dirty="0" smtClean="0"/>
            <a:t>- </a:t>
          </a:r>
          <a:r>
            <a:rPr lang="ru-RU" b="1" dirty="0" err="1" smtClean="0"/>
            <a:t>ности</a:t>
          </a: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бюджета</a:t>
          </a:r>
          <a:endParaRPr lang="ru-RU" b="1" dirty="0"/>
        </a:p>
      </dgm:t>
    </dgm:pt>
    <dgm:pt modelId="{794B47BA-795A-4682-B10E-B3976A0D12C0}" type="parTrans" cxnId="{C10623B9-4F77-4A4A-9F97-CAC768158AC5}">
      <dgm:prSet/>
      <dgm:spPr/>
      <dgm:t>
        <a:bodyPr/>
        <a:lstStyle/>
        <a:p>
          <a:endParaRPr lang="ru-RU"/>
        </a:p>
      </dgm:t>
    </dgm:pt>
    <dgm:pt modelId="{ED9174BE-F74E-4F32-ABA0-1A0039FD9DFA}" type="sibTrans" cxnId="{C10623B9-4F77-4A4A-9F97-CAC768158AC5}">
      <dgm:prSet/>
      <dgm:spPr/>
      <dgm:t>
        <a:bodyPr/>
        <a:lstStyle/>
        <a:p>
          <a:endParaRPr lang="ru-RU"/>
        </a:p>
      </dgm:t>
    </dgm:pt>
    <dgm:pt modelId="{CB4D20D4-003E-43C2-B1B4-CA937AF1067F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гласности бюджета</a:t>
          </a:r>
          <a:endParaRPr lang="ru-RU" b="1" dirty="0"/>
        </a:p>
      </dgm:t>
    </dgm:pt>
    <dgm:pt modelId="{8B74E54E-8284-4DBC-ACB9-B1E7BEE44586}" type="parTrans" cxnId="{CE7FA5DE-739A-490D-B5B4-5E0710B9F083}">
      <dgm:prSet/>
      <dgm:spPr/>
      <dgm:t>
        <a:bodyPr/>
        <a:lstStyle/>
        <a:p>
          <a:endParaRPr lang="ru-RU"/>
        </a:p>
      </dgm:t>
    </dgm:pt>
    <dgm:pt modelId="{5620744C-990F-44A9-9999-481E8F8A12C1}" type="sibTrans" cxnId="{CE7FA5DE-739A-490D-B5B4-5E0710B9F083}">
      <dgm:prSet/>
      <dgm:spPr/>
      <dgm:t>
        <a:bodyPr/>
        <a:lstStyle/>
        <a:p>
          <a:endParaRPr lang="ru-RU"/>
        </a:p>
      </dgm:t>
    </dgm:pt>
    <dgm:pt modelId="{849B8F58-991A-4930-BC84-6FD64912543A}" type="pres">
      <dgm:prSet presAssocID="{1AF09B9B-A4A8-48FE-9132-2C25F57776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C76299-D3DA-44E9-87B9-BC2FD1E114AF}" type="pres">
      <dgm:prSet presAssocID="{DE0EB5AB-2147-436D-8F20-BB8D9E22195D}" presName="vertOne" presStyleCnt="0"/>
      <dgm:spPr/>
    </dgm:pt>
    <dgm:pt modelId="{B7AA6931-EC5E-4A0B-8610-BDA310943578}" type="pres">
      <dgm:prSet presAssocID="{DE0EB5AB-2147-436D-8F20-BB8D9E22195D}" presName="txOne" presStyleLbl="node0" presStyleIdx="0" presStyleCnt="1" custScaleY="15210" custLinFactY="-14343" custLinFactNeighborX="-115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7B833-2F92-4990-8B78-C9F3DA1607E0}" type="pres">
      <dgm:prSet presAssocID="{DE0EB5AB-2147-436D-8F20-BB8D9E22195D}" presName="parTransOne" presStyleCnt="0"/>
      <dgm:spPr/>
    </dgm:pt>
    <dgm:pt modelId="{B7388EB7-407C-499C-8C98-D2745544E054}" type="pres">
      <dgm:prSet presAssocID="{DE0EB5AB-2147-436D-8F20-BB8D9E22195D}" presName="horzOne" presStyleCnt="0"/>
      <dgm:spPr/>
    </dgm:pt>
    <dgm:pt modelId="{B6F45021-C619-4B55-837E-39AFF803D3B5}" type="pres">
      <dgm:prSet presAssocID="{CA27A5B1-7567-4C62-AE80-2B02DE614DDC}" presName="vertTwo" presStyleCnt="0"/>
      <dgm:spPr/>
    </dgm:pt>
    <dgm:pt modelId="{4C261DD2-005A-47A7-866B-35C4CA15FB10}" type="pres">
      <dgm:prSet presAssocID="{CA27A5B1-7567-4C62-AE80-2B02DE614DDC}" presName="txTwo" presStyleLbl="node2" presStyleIdx="0" presStyleCnt="6" custScaleY="48514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2583B-09E8-42C1-B460-E2348B2BB6D5}" type="pres">
      <dgm:prSet presAssocID="{CA27A5B1-7567-4C62-AE80-2B02DE614DDC}" presName="horzTwo" presStyleCnt="0"/>
      <dgm:spPr/>
    </dgm:pt>
    <dgm:pt modelId="{20C95560-191E-4542-AFE4-F90E1FAD1CC7}" type="pres">
      <dgm:prSet presAssocID="{7199152D-7F6E-47C9-A1C3-A119034FF8BE}" presName="sibSpaceTwo" presStyleCnt="0"/>
      <dgm:spPr/>
    </dgm:pt>
    <dgm:pt modelId="{75BFC9B1-967B-4465-880B-8CBDDE5D7B5A}" type="pres">
      <dgm:prSet presAssocID="{365A63D2-55D2-4B1E-B06C-E017388FD499}" presName="vertTwo" presStyleCnt="0"/>
      <dgm:spPr/>
    </dgm:pt>
    <dgm:pt modelId="{4ED6E9ED-CBEC-4DF1-9858-EDF94203607E}" type="pres">
      <dgm:prSet presAssocID="{365A63D2-55D2-4B1E-B06C-E017388FD499}" presName="txTwo" presStyleLbl="node2" presStyleIdx="1" presStyleCnt="6" custScaleY="48599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73608-2368-4032-AFDD-F9BC624CB3B1}" type="pres">
      <dgm:prSet presAssocID="{365A63D2-55D2-4B1E-B06C-E017388FD499}" presName="horzTwo" presStyleCnt="0"/>
      <dgm:spPr/>
    </dgm:pt>
    <dgm:pt modelId="{5446DBDE-5316-479E-B489-C55B6A2E1EB7}" type="pres">
      <dgm:prSet presAssocID="{35310B46-0473-409C-97E2-B87CD72CB3A9}" presName="sibSpaceTwo" presStyleCnt="0"/>
      <dgm:spPr/>
    </dgm:pt>
    <dgm:pt modelId="{1D23A4EF-7AF3-4090-A346-DDD22D3FBC94}" type="pres">
      <dgm:prSet presAssocID="{CB4BCA09-CD76-457A-8A6A-D3E406AC27DF}" presName="vertTwo" presStyleCnt="0"/>
      <dgm:spPr/>
    </dgm:pt>
    <dgm:pt modelId="{BE211FE9-E9A6-43E4-8FDE-04120A67CD69}" type="pres">
      <dgm:prSet presAssocID="{CB4BCA09-CD76-457A-8A6A-D3E406AC27DF}" presName="txTwo" presStyleLbl="node2" presStyleIdx="2" presStyleCnt="6" custScaleY="49745" custLinFactNeighborX="-3311" custLinFactNeighborY="-18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58E7B-822C-4E17-87E2-D11EBF0A060F}" type="pres">
      <dgm:prSet presAssocID="{CB4BCA09-CD76-457A-8A6A-D3E406AC27DF}" presName="horzTwo" presStyleCnt="0"/>
      <dgm:spPr/>
    </dgm:pt>
    <dgm:pt modelId="{961BE3D3-0FE6-4EFB-993E-23A38460B4EB}" type="pres">
      <dgm:prSet presAssocID="{9177E431-632F-4797-BEF4-24C22F125B9B}" presName="sibSpaceTwo" presStyleCnt="0"/>
      <dgm:spPr/>
    </dgm:pt>
    <dgm:pt modelId="{3357964C-D0FC-4555-8A5F-B5F82BC2428B}" type="pres">
      <dgm:prSet presAssocID="{83087B29-2A99-425C-8300-351C7F71DADD}" presName="vertTwo" presStyleCnt="0"/>
      <dgm:spPr/>
    </dgm:pt>
    <dgm:pt modelId="{95955CA0-1753-464F-AB05-05BA0F43ADA0}" type="pres">
      <dgm:prSet presAssocID="{83087B29-2A99-425C-8300-351C7F71DADD}" presName="txTwo" presStyleLbl="node2" presStyleIdx="3" presStyleCnt="6" custScaleY="49745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8FB1C4-FB61-4593-894A-40B39E3D187B}" type="pres">
      <dgm:prSet presAssocID="{83087B29-2A99-425C-8300-351C7F71DADD}" presName="horzTwo" presStyleCnt="0"/>
      <dgm:spPr/>
    </dgm:pt>
    <dgm:pt modelId="{365C78B4-6CFB-462D-8413-D4B876058CAA}" type="pres">
      <dgm:prSet presAssocID="{8F8EEBDD-904D-4B5B-AD02-B1D07FCC5375}" presName="sibSpaceTwo" presStyleCnt="0"/>
      <dgm:spPr/>
    </dgm:pt>
    <dgm:pt modelId="{4355276F-C47C-402C-AAD2-EFEB2D0A615B}" type="pres">
      <dgm:prSet presAssocID="{CA151A24-734E-4BC2-9A4D-D741A1C18CC0}" presName="vertTwo" presStyleCnt="0"/>
      <dgm:spPr/>
    </dgm:pt>
    <dgm:pt modelId="{C9B558B5-DCD5-4A8B-A46A-FADA94B8579B}" type="pres">
      <dgm:prSet presAssocID="{CA151A24-734E-4BC2-9A4D-D741A1C18CC0}" presName="txTwo" presStyleLbl="node2" presStyleIdx="4" presStyleCnt="6" custScaleY="49745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3C017-B3B2-4651-8A22-4365A0E39262}" type="pres">
      <dgm:prSet presAssocID="{CA151A24-734E-4BC2-9A4D-D741A1C18CC0}" presName="horzTwo" presStyleCnt="0"/>
      <dgm:spPr/>
    </dgm:pt>
    <dgm:pt modelId="{1B1A9E83-6E8D-4A0F-BB22-ED0AE7522FEB}" type="pres">
      <dgm:prSet presAssocID="{ED9174BE-F74E-4F32-ABA0-1A0039FD9DFA}" presName="sibSpaceTwo" presStyleCnt="0"/>
      <dgm:spPr/>
    </dgm:pt>
    <dgm:pt modelId="{EA44932A-3E35-46FD-BC47-4B29A0914451}" type="pres">
      <dgm:prSet presAssocID="{CB4D20D4-003E-43C2-B1B4-CA937AF1067F}" presName="vertTwo" presStyleCnt="0"/>
      <dgm:spPr/>
    </dgm:pt>
    <dgm:pt modelId="{0C34D002-E2D6-47EF-AFE6-8A18B75E3906}" type="pres">
      <dgm:prSet presAssocID="{CB4D20D4-003E-43C2-B1B4-CA937AF1067F}" presName="txTwo" presStyleLbl="node2" presStyleIdx="5" presStyleCnt="6" custScaleY="49745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4D7EE-C31F-4A0F-825C-30060304A0F9}" type="pres">
      <dgm:prSet presAssocID="{CB4D20D4-003E-43C2-B1B4-CA937AF1067F}" presName="horzTwo" presStyleCnt="0"/>
      <dgm:spPr/>
    </dgm:pt>
  </dgm:ptLst>
  <dgm:cxnLst>
    <dgm:cxn modelId="{AE6F8D7F-E241-4A4E-ABE9-B2263AAF32C8}" type="presOf" srcId="{CB4D20D4-003E-43C2-B1B4-CA937AF1067F}" destId="{0C34D002-E2D6-47EF-AFE6-8A18B75E3906}" srcOrd="0" destOrd="0" presId="urn:microsoft.com/office/officeart/2005/8/layout/hierarchy4"/>
    <dgm:cxn modelId="{93E0216C-478E-4205-BE38-ED40B5C3B220}" type="presOf" srcId="{83087B29-2A99-425C-8300-351C7F71DADD}" destId="{95955CA0-1753-464F-AB05-05BA0F43ADA0}" srcOrd="0" destOrd="0" presId="urn:microsoft.com/office/officeart/2005/8/layout/hierarchy4"/>
    <dgm:cxn modelId="{CB687D9C-14E6-40A4-A8C7-7358785005CB}" srcId="{DE0EB5AB-2147-436D-8F20-BB8D9E22195D}" destId="{83087B29-2A99-425C-8300-351C7F71DADD}" srcOrd="3" destOrd="0" parTransId="{29399050-01A7-4CD9-9475-AAA5B6E5B808}" sibTransId="{8F8EEBDD-904D-4B5B-AD02-B1D07FCC5375}"/>
    <dgm:cxn modelId="{25331171-F9EE-4472-8D06-1B9052B3E934}" type="presOf" srcId="{CA151A24-734E-4BC2-9A4D-D741A1C18CC0}" destId="{C9B558B5-DCD5-4A8B-A46A-FADA94B8579B}" srcOrd="0" destOrd="0" presId="urn:microsoft.com/office/officeart/2005/8/layout/hierarchy4"/>
    <dgm:cxn modelId="{0030305A-FC81-467A-B68F-5BBD4FFBF7ED}" type="presOf" srcId="{365A63D2-55D2-4B1E-B06C-E017388FD499}" destId="{4ED6E9ED-CBEC-4DF1-9858-EDF94203607E}" srcOrd="0" destOrd="0" presId="urn:microsoft.com/office/officeart/2005/8/layout/hierarchy4"/>
    <dgm:cxn modelId="{519E06D9-67D5-4E73-A43D-FDE2DFDEDE74}" srcId="{DE0EB5AB-2147-436D-8F20-BB8D9E22195D}" destId="{CB4BCA09-CD76-457A-8A6A-D3E406AC27DF}" srcOrd="2" destOrd="0" parTransId="{133A9241-35D6-4F00-8AA4-6F5EFB8FD701}" sibTransId="{9177E431-632F-4797-BEF4-24C22F125B9B}"/>
    <dgm:cxn modelId="{D1D6D53C-2E0D-450B-9E1D-D00D678B8696}" srcId="{1AF09B9B-A4A8-48FE-9132-2C25F5777684}" destId="{DE0EB5AB-2147-436D-8F20-BB8D9E22195D}" srcOrd="0" destOrd="0" parTransId="{E1CBDFAB-6985-49F8-8A71-CD3E8F54F6C1}" sibTransId="{16EAAEE9-5180-43F7-A238-3C909B64706B}"/>
    <dgm:cxn modelId="{ACED45EF-AF8C-4E0A-A88C-D893D91FD17C}" srcId="{DE0EB5AB-2147-436D-8F20-BB8D9E22195D}" destId="{CA27A5B1-7567-4C62-AE80-2B02DE614DDC}" srcOrd="0" destOrd="0" parTransId="{35633974-4EDC-4AC2-80D3-EEB9885B6A58}" sibTransId="{7199152D-7F6E-47C9-A1C3-A119034FF8BE}"/>
    <dgm:cxn modelId="{576075BF-17A1-4064-88BA-9844972F6C7B}" type="presOf" srcId="{CA27A5B1-7567-4C62-AE80-2B02DE614DDC}" destId="{4C261DD2-005A-47A7-866B-35C4CA15FB10}" srcOrd="0" destOrd="0" presId="urn:microsoft.com/office/officeart/2005/8/layout/hierarchy4"/>
    <dgm:cxn modelId="{CE7FA5DE-739A-490D-B5B4-5E0710B9F083}" srcId="{DE0EB5AB-2147-436D-8F20-BB8D9E22195D}" destId="{CB4D20D4-003E-43C2-B1B4-CA937AF1067F}" srcOrd="5" destOrd="0" parTransId="{8B74E54E-8284-4DBC-ACB9-B1E7BEE44586}" sibTransId="{5620744C-990F-44A9-9999-481E8F8A12C1}"/>
    <dgm:cxn modelId="{C10623B9-4F77-4A4A-9F97-CAC768158AC5}" srcId="{DE0EB5AB-2147-436D-8F20-BB8D9E22195D}" destId="{CA151A24-734E-4BC2-9A4D-D741A1C18CC0}" srcOrd="4" destOrd="0" parTransId="{794B47BA-795A-4682-B10E-B3976A0D12C0}" sibTransId="{ED9174BE-F74E-4F32-ABA0-1A0039FD9DFA}"/>
    <dgm:cxn modelId="{174D3381-2C86-4FE2-98E4-05300E74BEBC}" type="presOf" srcId="{1AF09B9B-A4A8-48FE-9132-2C25F5777684}" destId="{849B8F58-991A-4930-BC84-6FD64912543A}" srcOrd="0" destOrd="0" presId="urn:microsoft.com/office/officeart/2005/8/layout/hierarchy4"/>
    <dgm:cxn modelId="{5DF8AC9E-45BC-4A42-979D-D394FC0E7E5E}" srcId="{DE0EB5AB-2147-436D-8F20-BB8D9E22195D}" destId="{365A63D2-55D2-4B1E-B06C-E017388FD499}" srcOrd="1" destOrd="0" parTransId="{7F32334F-0BD5-4C74-82F1-E8CB66D61E8F}" sibTransId="{35310B46-0473-409C-97E2-B87CD72CB3A9}"/>
    <dgm:cxn modelId="{A06390C4-99D4-4150-9397-E0D6C20CD104}" type="presOf" srcId="{DE0EB5AB-2147-436D-8F20-BB8D9E22195D}" destId="{B7AA6931-EC5E-4A0B-8610-BDA310943578}" srcOrd="0" destOrd="0" presId="urn:microsoft.com/office/officeart/2005/8/layout/hierarchy4"/>
    <dgm:cxn modelId="{34CDF67D-A3DB-4431-A5BB-069E3876FD7F}" type="presOf" srcId="{CB4BCA09-CD76-457A-8A6A-D3E406AC27DF}" destId="{BE211FE9-E9A6-43E4-8FDE-04120A67CD69}" srcOrd="0" destOrd="0" presId="urn:microsoft.com/office/officeart/2005/8/layout/hierarchy4"/>
    <dgm:cxn modelId="{3B57601B-D904-412A-8538-9A47E757A66E}" type="presParOf" srcId="{849B8F58-991A-4930-BC84-6FD64912543A}" destId="{E5C76299-D3DA-44E9-87B9-BC2FD1E114AF}" srcOrd="0" destOrd="0" presId="urn:microsoft.com/office/officeart/2005/8/layout/hierarchy4"/>
    <dgm:cxn modelId="{C8FF04B1-C99C-4DCE-8CE6-0E5CACEFB06E}" type="presParOf" srcId="{E5C76299-D3DA-44E9-87B9-BC2FD1E114AF}" destId="{B7AA6931-EC5E-4A0B-8610-BDA310943578}" srcOrd="0" destOrd="0" presId="urn:microsoft.com/office/officeart/2005/8/layout/hierarchy4"/>
    <dgm:cxn modelId="{29B80691-C863-492F-A8BA-83D930048536}" type="presParOf" srcId="{E5C76299-D3DA-44E9-87B9-BC2FD1E114AF}" destId="{9CB7B833-2F92-4990-8B78-C9F3DA1607E0}" srcOrd="1" destOrd="0" presId="urn:microsoft.com/office/officeart/2005/8/layout/hierarchy4"/>
    <dgm:cxn modelId="{8101F345-5BB4-471D-A438-D25023143C1D}" type="presParOf" srcId="{E5C76299-D3DA-44E9-87B9-BC2FD1E114AF}" destId="{B7388EB7-407C-499C-8C98-D2745544E054}" srcOrd="2" destOrd="0" presId="urn:microsoft.com/office/officeart/2005/8/layout/hierarchy4"/>
    <dgm:cxn modelId="{A12CB4D1-E13E-43BA-B52A-10149C85B01C}" type="presParOf" srcId="{B7388EB7-407C-499C-8C98-D2745544E054}" destId="{B6F45021-C619-4B55-837E-39AFF803D3B5}" srcOrd="0" destOrd="0" presId="urn:microsoft.com/office/officeart/2005/8/layout/hierarchy4"/>
    <dgm:cxn modelId="{D468D516-0DB2-4090-9E34-1242547BE662}" type="presParOf" srcId="{B6F45021-C619-4B55-837E-39AFF803D3B5}" destId="{4C261DD2-005A-47A7-866B-35C4CA15FB10}" srcOrd="0" destOrd="0" presId="urn:microsoft.com/office/officeart/2005/8/layout/hierarchy4"/>
    <dgm:cxn modelId="{5A37820D-6E2B-41BE-AB00-6213BC4A55CB}" type="presParOf" srcId="{B6F45021-C619-4B55-837E-39AFF803D3B5}" destId="{EE72583B-09E8-42C1-B460-E2348B2BB6D5}" srcOrd="1" destOrd="0" presId="urn:microsoft.com/office/officeart/2005/8/layout/hierarchy4"/>
    <dgm:cxn modelId="{6CDEEE9E-E8F3-46D3-BE0E-7526B444BF89}" type="presParOf" srcId="{B7388EB7-407C-499C-8C98-D2745544E054}" destId="{20C95560-191E-4542-AFE4-F90E1FAD1CC7}" srcOrd="1" destOrd="0" presId="urn:microsoft.com/office/officeart/2005/8/layout/hierarchy4"/>
    <dgm:cxn modelId="{D00EF964-A3A6-42F3-A380-FDCB6DB4F0D8}" type="presParOf" srcId="{B7388EB7-407C-499C-8C98-D2745544E054}" destId="{75BFC9B1-967B-4465-880B-8CBDDE5D7B5A}" srcOrd="2" destOrd="0" presId="urn:microsoft.com/office/officeart/2005/8/layout/hierarchy4"/>
    <dgm:cxn modelId="{5E7CEE64-04AB-4606-8686-98DF26FA91EB}" type="presParOf" srcId="{75BFC9B1-967B-4465-880B-8CBDDE5D7B5A}" destId="{4ED6E9ED-CBEC-4DF1-9858-EDF94203607E}" srcOrd="0" destOrd="0" presId="urn:microsoft.com/office/officeart/2005/8/layout/hierarchy4"/>
    <dgm:cxn modelId="{230A46D0-0619-4B82-BB28-55B98716B12B}" type="presParOf" srcId="{75BFC9B1-967B-4465-880B-8CBDDE5D7B5A}" destId="{AFC73608-2368-4032-AFDD-F9BC624CB3B1}" srcOrd="1" destOrd="0" presId="urn:microsoft.com/office/officeart/2005/8/layout/hierarchy4"/>
    <dgm:cxn modelId="{2512F210-852C-4181-B059-CEB0053E0328}" type="presParOf" srcId="{B7388EB7-407C-499C-8C98-D2745544E054}" destId="{5446DBDE-5316-479E-B489-C55B6A2E1EB7}" srcOrd="3" destOrd="0" presId="urn:microsoft.com/office/officeart/2005/8/layout/hierarchy4"/>
    <dgm:cxn modelId="{CF0B5AC3-9148-47B2-B28E-01C980C76944}" type="presParOf" srcId="{B7388EB7-407C-499C-8C98-D2745544E054}" destId="{1D23A4EF-7AF3-4090-A346-DDD22D3FBC94}" srcOrd="4" destOrd="0" presId="urn:microsoft.com/office/officeart/2005/8/layout/hierarchy4"/>
    <dgm:cxn modelId="{633C83F0-E6B3-4402-A56D-602022D21A63}" type="presParOf" srcId="{1D23A4EF-7AF3-4090-A346-DDD22D3FBC94}" destId="{BE211FE9-E9A6-43E4-8FDE-04120A67CD69}" srcOrd="0" destOrd="0" presId="urn:microsoft.com/office/officeart/2005/8/layout/hierarchy4"/>
    <dgm:cxn modelId="{622E28D8-6630-496D-86AF-42D6EC2E50E2}" type="presParOf" srcId="{1D23A4EF-7AF3-4090-A346-DDD22D3FBC94}" destId="{04F58E7B-822C-4E17-87E2-D11EBF0A060F}" srcOrd="1" destOrd="0" presId="urn:microsoft.com/office/officeart/2005/8/layout/hierarchy4"/>
    <dgm:cxn modelId="{21A0D79C-0674-4675-92BB-16074DA68313}" type="presParOf" srcId="{B7388EB7-407C-499C-8C98-D2745544E054}" destId="{961BE3D3-0FE6-4EFB-993E-23A38460B4EB}" srcOrd="5" destOrd="0" presId="urn:microsoft.com/office/officeart/2005/8/layout/hierarchy4"/>
    <dgm:cxn modelId="{73B8F38F-5E47-49F9-98ED-D6F9B12A2DD1}" type="presParOf" srcId="{B7388EB7-407C-499C-8C98-D2745544E054}" destId="{3357964C-D0FC-4555-8A5F-B5F82BC2428B}" srcOrd="6" destOrd="0" presId="urn:microsoft.com/office/officeart/2005/8/layout/hierarchy4"/>
    <dgm:cxn modelId="{774B019D-C579-4B94-AC44-28A35E586FE6}" type="presParOf" srcId="{3357964C-D0FC-4555-8A5F-B5F82BC2428B}" destId="{95955CA0-1753-464F-AB05-05BA0F43ADA0}" srcOrd="0" destOrd="0" presId="urn:microsoft.com/office/officeart/2005/8/layout/hierarchy4"/>
    <dgm:cxn modelId="{7B39BF36-2FC6-4E08-89E3-6AA988415A1E}" type="presParOf" srcId="{3357964C-D0FC-4555-8A5F-B5F82BC2428B}" destId="{5E8FB1C4-FB61-4593-894A-40B39E3D187B}" srcOrd="1" destOrd="0" presId="urn:microsoft.com/office/officeart/2005/8/layout/hierarchy4"/>
    <dgm:cxn modelId="{2AF68062-AC3B-4089-B497-AA703D443DC1}" type="presParOf" srcId="{B7388EB7-407C-499C-8C98-D2745544E054}" destId="{365C78B4-6CFB-462D-8413-D4B876058CAA}" srcOrd="7" destOrd="0" presId="urn:microsoft.com/office/officeart/2005/8/layout/hierarchy4"/>
    <dgm:cxn modelId="{DF1954BC-EB2E-4E65-8DBC-CC61F4D02409}" type="presParOf" srcId="{B7388EB7-407C-499C-8C98-D2745544E054}" destId="{4355276F-C47C-402C-AAD2-EFEB2D0A615B}" srcOrd="8" destOrd="0" presId="urn:microsoft.com/office/officeart/2005/8/layout/hierarchy4"/>
    <dgm:cxn modelId="{C38354A2-52AA-4266-9E15-C7C8FB6A41C6}" type="presParOf" srcId="{4355276F-C47C-402C-AAD2-EFEB2D0A615B}" destId="{C9B558B5-DCD5-4A8B-A46A-FADA94B8579B}" srcOrd="0" destOrd="0" presId="urn:microsoft.com/office/officeart/2005/8/layout/hierarchy4"/>
    <dgm:cxn modelId="{CA66C589-FB35-4550-A9F9-0E3D7D274EEC}" type="presParOf" srcId="{4355276F-C47C-402C-AAD2-EFEB2D0A615B}" destId="{24C3C017-B3B2-4651-8A22-4365A0E39262}" srcOrd="1" destOrd="0" presId="urn:microsoft.com/office/officeart/2005/8/layout/hierarchy4"/>
    <dgm:cxn modelId="{F7B4DEA3-30C2-42FB-9779-5BD774ED2BED}" type="presParOf" srcId="{B7388EB7-407C-499C-8C98-D2745544E054}" destId="{1B1A9E83-6E8D-4A0F-BB22-ED0AE7522FEB}" srcOrd="9" destOrd="0" presId="urn:microsoft.com/office/officeart/2005/8/layout/hierarchy4"/>
    <dgm:cxn modelId="{0F51581E-CAB8-4BFE-9071-274382DD7D3D}" type="presParOf" srcId="{B7388EB7-407C-499C-8C98-D2745544E054}" destId="{EA44932A-3E35-46FD-BC47-4B29A0914451}" srcOrd="10" destOrd="0" presId="urn:microsoft.com/office/officeart/2005/8/layout/hierarchy4"/>
    <dgm:cxn modelId="{EB813AFC-0BF3-4C0F-A05E-CC9E1C259EFB}" type="presParOf" srcId="{EA44932A-3E35-46FD-BC47-4B29A0914451}" destId="{0C34D002-E2D6-47EF-AFE6-8A18B75E3906}" srcOrd="0" destOrd="0" presId="urn:microsoft.com/office/officeart/2005/8/layout/hierarchy4"/>
    <dgm:cxn modelId="{66396B53-1DDD-4B1F-AF7B-A431EC67A88B}" type="presParOf" srcId="{EA44932A-3E35-46FD-BC47-4B29A0914451}" destId="{26C4D7EE-C31F-4A0F-825C-30060304A0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8CE74-69C5-45E2-A81B-0F30F01BC186}" type="doc">
      <dgm:prSet loTypeId="urn:microsoft.com/office/officeart/2005/8/layout/process1" loCatId="process" qsTypeId="urn:microsoft.com/office/officeart/2005/8/quickstyle/3d2" qsCatId="3D" csTypeId="urn:microsoft.com/office/officeart/2005/8/colors/accent6_1" csCatId="accent6" phldr="1"/>
      <dgm:spPr/>
    </dgm:pt>
    <dgm:pt modelId="{8434C368-323D-40AE-8D2E-57188FE8941E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Формирование бюджета</a:t>
          </a:r>
          <a:endParaRPr lang="ru-RU" sz="1200" b="1" dirty="0"/>
        </a:p>
      </dgm:t>
    </dgm:pt>
    <dgm:pt modelId="{77124CB9-B430-41C2-9E0D-B1C00E1CBF93}" type="parTrans" cxnId="{715FDE9F-3D34-406B-8F6A-DC8CC539DE26}">
      <dgm:prSet/>
      <dgm:spPr/>
      <dgm:t>
        <a:bodyPr/>
        <a:lstStyle/>
        <a:p>
          <a:endParaRPr lang="ru-RU"/>
        </a:p>
      </dgm:t>
    </dgm:pt>
    <dgm:pt modelId="{642EFD2C-6413-4D91-A2A9-89D1A96A2572}" type="sibTrans" cxnId="{715FDE9F-3D34-406B-8F6A-DC8CC539DE26}">
      <dgm:prSet/>
      <dgm:spPr/>
      <dgm:t>
        <a:bodyPr/>
        <a:lstStyle/>
        <a:p>
          <a:endParaRPr lang="ru-RU"/>
        </a:p>
      </dgm:t>
    </dgm:pt>
    <dgm:pt modelId="{ED4474E2-DABE-4C31-96B7-915F7A943A2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Одобрение бюджета  главой муниципального  образования</a:t>
          </a:r>
          <a:endParaRPr lang="ru-RU" sz="1200" b="1" dirty="0"/>
        </a:p>
      </dgm:t>
    </dgm:pt>
    <dgm:pt modelId="{C54EF909-56BA-49B5-83DA-1645ECE83CA7}" type="parTrans" cxnId="{0F05C532-C30A-4087-BC68-8F35DF510D16}">
      <dgm:prSet/>
      <dgm:spPr/>
      <dgm:t>
        <a:bodyPr/>
        <a:lstStyle/>
        <a:p>
          <a:endParaRPr lang="ru-RU"/>
        </a:p>
      </dgm:t>
    </dgm:pt>
    <dgm:pt modelId="{867E6820-CD3C-46A0-BE16-3E79FA417CAA}" type="sibTrans" cxnId="{0F05C532-C30A-4087-BC68-8F35DF510D16}">
      <dgm:prSet/>
      <dgm:spPr/>
      <dgm:t>
        <a:bodyPr/>
        <a:lstStyle/>
        <a:p>
          <a:endParaRPr lang="ru-RU"/>
        </a:p>
      </dgm:t>
    </dgm:pt>
    <dgm:pt modelId="{ADD0F771-8080-4DD6-A58C-C75F42AB35D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Внесение бюджета главой муниципального образования в Совет МО ЩР</a:t>
          </a:r>
          <a:endParaRPr lang="ru-RU" sz="1000" b="1" dirty="0"/>
        </a:p>
      </dgm:t>
    </dgm:pt>
    <dgm:pt modelId="{B1F08AF4-3BB1-4BA7-8BF2-94AFFEC1ECE7}" type="parTrans" cxnId="{21123637-D869-4EA5-AD29-AED2C5C29A74}">
      <dgm:prSet/>
      <dgm:spPr/>
      <dgm:t>
        <a:bodyPr/>
        <a:lstStyle/>
        <a:p>
          <a:endParaRPr lang="ru-RU"/>
        </a:p>
      </dgm:t>
    </dgm:pt>
    <dgm:pt modelId="{C2687301-6964-4D2C-9DD4-DAB5C86B1EC1}" type="sibTrans" cxnId="{21123637-D869-4EA5-AD29-AED2C5C29A74}">
      <dgm:prSet/>
      <dgm:spPr/>
      <dgm:t>
        <a:bodyPr/>
        <a:lstStyle/>
        <a:p>
          <a:endParaRPr lang="ru-RU"/>
        </a:p>
      </dgm:t>
    </dgm:pt>
    <dgm:pt modelId="{A9700F12-85EC-40AE-93DA-565C878F7C5C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Рассмотрение </a:t>
          </a:r>
          <a:br>
            <a:rPr lang="ru-RU" sz="1200" b="1" dirty="0" smtClean="0"/>
          </a:br>
          <a:r>
            <a:rPr lang="ru-RU" sz="1200" b="1" dirty="0" smtClean="0"/>
            <a:t>Советом МО ЩР</a:t>
          </a:r>
          <a:endParaRPr lang="ru-RU" sz="1200" b="1" dirty="0"/>
        </a:p>
      </dgm:t>
    </dgm:pt>
    <dgm:pt modelId="{A48A7F73-4F15-468B-910F-B12A7E813753}" type="parTrans" cxnId="{15E04957-68C5-404E-AC7C-69239778CA17}">
      <dgm:prSet/>
      <dgm:spPr/>
      <dgm:t>
        <a:bodyPr/>
        <a:lstStyle/>
        <a:p>
          <a:endParaRPr lang="ru-RU"/>
        </a:p>
      </dgm:t>
    </dgm:pt>
    <dgm:pt modelId="{4A0B4259-3B9D-4BB9-9B75-BFAB517F9D70}" type="sibTrans" cxnId="{15E04957-68C5-404E-AC7C-69239778CA17}">
      <dgm:prSet/>
      <dgm:spPr/>
      <dgm:t>
        <a:bodyPr/>
        <a:lstStyle/>
        <a:p>
          <a:endParaRPr lang="ru-RU"/>
        </a:p>
      </dgm:t>
    </dgm:pt>
    <dgm:pt modelId="{F303BC17-E4C6-4D67-A2E2-40C312C1C9DA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Принятие </a:t>
          </a:r>
          <a:br>
            <a:rPr lang="ru-RU" sz="1200" b="1" dirty="0" smtClean="0"/>
          </a:br>
          <a:r>
            <a:rPr lang="ru-RU" sz="1200" b="1" dirty="0" smtClean="0"/>
            <a:t>Советом МО  ЩР</a:t>
          </a:r>
          <a:endParaRPr lang="ru-RU" sz="1200" b="1" dirty="0"/>
        </a:p>
      </dgm:t>
    </dgm:pt>
    <dgm:pt modelId="{71FAF6E7-8D4B-41E6-92ED-36E412426CCF}" type="parTrans" cxnId="{81207B17-8171-458F-A5F2-470BB88A3D55}">
      <dgm:prSet/>
      <dgm:spPr/>
      <dgm:t>
        <a:bodyPr/>
        <a:lstStyle/>
        <a:p>
          <a:endParaRPr lang="ru-RU"/>
        </a:p>
      </dgm:t>
    </dgm:pt>
    <dgm:pt modelId="{58A6E277-0BF8-4806-81FC-993F802EEF48}" type="sibTrans" cxnId="{81207B17-8171-458F-A5F2-470BB88A3D55}">
      <dgm:prSet/>
      <dgm:spPr/>
      <dgm:t>
        <a:bodyPr/>
        <a:lstStyle/>
        <a:p>
          <a:endParaRPr lang="ru-RU"/>
        </a:p>
      </dgm:t>
    </dgm:pt>
    <dgm:pt modelId="{B949C410-8669-4F1E-91B4-C3DECF716520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Подписание главой муниципального образования</a:t>
          </a:r>
          <a:endParaRPr lang="ru-RU" sz="1200" b="1" dirty="0"/>
        </a:p>
      </dgm:t>
    </dgm:pt>
    <dgm:pt modelId="{6F6FECB6-CFAB-43AE-93B4-730138CEA55E}" type="parTrans" cxnId="{DC4F73DF-FF18-437D-B583-D63158F59A93}">
      <dgm:prSet/>
      <dgm:spPr/>
      <dgm:t>
        <a:bodyPr/>
        <a:lstStyle/>
        <a:p>
          <a:endParaRPr lang="ru-RU"/>
        </a:p>
      </dgm:t>
    </dgm:pt>
    <dgm:pt modelId="{6486A221-8388-435F-92BB-C01F54BECB2E}" type="sibTrans" cxnId="{DC4F73DF-FF18-437D-B583-D63158F59A93}">
      <dgm:prSet/>
      <dgm:spPr/>
      <dgm:t>
        <a:bodyPr/>
        <a:lstStyle/>
        <a:p>
          <a:endParaRPr lang="ru-RU"/>
        </a:p>
      </dgm:t>
    </dgm:pt>
    <dgm:pt modelId="{ECE9199B-E9BC-461A-8E61-EC2E2DA2B2A6}" type="pres">
      <dgm:prSet presAssocID="{EF78CE74-69C5-45E2-A81B-0F30F01BC186}" presName="Name0" presStyleCnt="0">
        <dgm:presLayoutVars>
          <dgm:dir/>
          <dgm:resizeHandles val="exact"/>
        </dgm:presLayoutVars>
      </dgm:prSet>
      <dgm:spPr/>
    </dgm:pt>
    <dgm:pt modelId="{3EB40C48-3596-4C03-B4B3-3928ABA86111}" type="pres">
      <dgm:prSet presAssocID="{8434C368-323D-40AE-8D2E-57188FE8941E}" presName="node" presStyleLbl="node1" presStyleIdx="0" presStyleCnt="6" custScaleY="30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0768-FA3E-4EA7-8078-9F45111A4539}" type="pres">
      <dgm:prSet presAssocID="{642EFD2C-6413-4D91-A2A9-89D1A96A257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224A21C-6E56-4313-8000-6FDFFE631AA5}" type="pres">
      <dgm:prSet presAssocID="{642EFD2C-6413-4D91-A2A9-89D1A96A257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79BC058-06FF-4AAD-BFAD-BBEC8487BF2D}" type="pres">
      <dgm:prSet presAssocID="{ED4474E2-DABE-4C31-96B7-915F7A943A2D}" presName="node" presStyleLbl="node1" presStyleIdx="1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9B47-1E5D-4E70-B562-30A0AC8D2D07}" type="pres">
      <dgm:prSet presAssocID="{867E6820-CD3C-46A0-BE16-3E79FA417CA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5F6483E-29B8-4CD6-A518-5424D4A42A40}" type="pres">
      <dgm:prSet presAssocID="{867E6820-CD3C-46A0-BE16-3E79FA417CA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0577DF-93B9-4105-BFB9-3527CE4DA65F}" type="pres">
      <dgm:prSet presAssocID="{ADD0F771-8080-4DD6-A58C-C75F42AB35DD}" presName="node" presStyleLbl="node1" presStyleIdx="2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69BE-F740-4EEF-97F3-A9D272E005AC}" type="pres">
      <dgm:prSet presAssocID="{C2687301-6964-4D2C-9DD4-DAB5C86B1E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238340B-3915-481B-965D-021C18A64022}" type="pres">
      <dgm:prSet presAssocID="{C2687301-6964-4D2C-9DD4-DAB5C86B1EC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C400C97-B790-4752-B465-78DB4D002557}" type="pres">
      <dgm:prSet presAssocID="{A9700F12-85EC-40AE-93DA-565C878F7C5C}" presName="node" presStyleLbl="node1" presStyleIdx="3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7CF69-1E6F-4C16-9623-EE3B23C42761}" type="pres">
      <dgm:prSet presAssocID="{4A0B4259-3B9D-4BB9-9B75-BFAB517F9D7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87AF9CC-4276-438F-8B9C-EEAAB9BB8D27}" type="pres">
      <dgm:prSet presAssocID="{4A0B4259-3B9D-4BB9-9B75-BFAB517F9D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6397D70-6F00-4889-9BB1-6CA86DA856EB}" type="pres">
      <dgm:prSet presAssocID="{F303BC17-E4C6-4D67-A2E2-40C312C1C9DA}" presName="node" presStyleLbl="node1" presStyleIdx="4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3A1B7-E1C6-4B73-BFAD-04E8A7056C29}" type="pres">
      <dgm:prSet presAssocID="{58A6E277-0BF8-4806-81FC-993F802EEF4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A913ABB-050B-4F40-BC59-1F9E41D6EE28}" type="pres">
      <dgm:prSet presAssocID="{58A6E277-0BF8-4806-81FC-993F802EEF4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920A985-7DA8-4E34-A84F-1467B039E08A}" type="pres">
      <dgm:prSet presAssocID="{B949C410-8669-4F1E-91B4-C3DECF716520}" presName="node" presStyleLbl="node1" presStyleIdx="5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6550E-0A0D-482C-BC05-7B42ABC9182A}" type="presOf" srcId="{F303BC17-E4C6-4D67-A2E2-40C312C1C9DA}" destId="{46397D70-6F00-4889-9BB1-6CA86DA856EB}" srcOrd="0" destOrd="0" presId="urn:microsoft.com/office/officeart/2005/8/layout/process1"/>
    <dgm:cxn modelId="{34B56055-092F-4CEB-AC64-133A5E43186D}" type="presOf" srcId="{B949C410-8669-4F1E-91B4-C3DECF716520}" destId="{2920A985-7DA8-4E34-A84F-1467B039E08A}" srcOrd="0" destOrd="0" presId="urn:microsoft.com/office/officeart/2005/8/layout/process1"/>
    <dgm:cxn modelId="{21123637-D869-4EA5-AD29-AED2C5C29A74}" srcId="{EF78CE74-69C5-45E2-A81B-0F30F01BC186}" destId="{ADD0F771-8080-4DD6-A58C-C75F42AB35DD}" srcOrd="2" destOrd="0" parTransId="{B1F08AF4-3BB1-4BA7-8BF2-94AFFEC1ECE7}" sibTransId="{C2687301-6964-4D2C-9DD4-DAB5C86B1EC1}"/>
    <dgm:cxn modelId="{DC596295-3FEC-4437-B3F6-39D78BDCAEA5}" type="presOf" srcId="{EF78CE74-69C5-45E2-A81B-0F30F01BC186}" destId="{ECE9199B-E9BC-461A-8E61-EC2E2DA2B2A6}" srcOrd="0" destOrd="0" presId="urn:microsoft.com/office/officeart/2005/8/layout/process1"/>
    <dgm:cxn modelId="{7B8E045B-BD94-432D-A785-162CF833BCBF}" type="presOf" srcId="{4A0B4259-3B9D-4BB9-9B75-BFAB517F9D70}" destId="{86B7CF69-1E6F-4C16-9623-EE3B23C42761}" srcOrd="0" destOrd="0" presId="urn:microsoft.com/office/officeart/2005/8/layout/process1"/>
    <dgm:cxn modelId="{0F05C532-C30A-4087-BC68-8F35DF510D16}" srcId="{EF78CE74-69C5-45E2-A81B-0F30F01BC186}" destId="{ED4474E2-DABE-4C31-96B7-915F7A943A2D}" srcOrd="1" destOrd="0" parTransId="{C54EF909-56BA-49B5-83DA-1645ECE83CA7}" sibTransId="{867E6820-CD3C-46A0-BE16-3E79FA417CAA}"/>
    <dgm:cxn modelId="{81207B17-8171-458F-A5F2-470BB88A3D55}" srcId="{EF78CE74-69C5-45E2-A81B-0F30F01BC186}" destId="{F303BC17-E4C6-4D67-A2E2-40C312C1C9DA}" srcOrd="4" destOrd="0" parTransId="{71FAF6E7-8D4B-41E6-92ED-36E412426CCF}" sibTransId="{58A6E277-0BF8-4806-81FC-993F802EEF48}"/>
    <dgm:cxn modelId="{CB5C136D-13AE-403B-B058-EE57B205E8A1}" type="presOf" srcId="{C2687301-6964-4D2C-9DD4-DAB5C86B1EC1}" destId="{9238340B-3915-481B-965D-021C18A64022}" srcOrd="1" destOrd="0" presId="urn:microsoft.com/office/officeart/2005/8/layout/process1"/>
    <dgm:cxn modelId="{8B6F7D39-8D4F-491B-9053-66EF0A293C42}" type="presOf" srcId="{867E6820-CD3C-46A0-BE16-3E79FA417CAA}" destId="{0D169B47-1E5D-4E70-B562-30A0AC8D2D07}" srcOrd="0" destOrd="0" presId="urn:microsoft.com/office/officeart/2005/8/layout/process1"/>
    <dgm:cxn modelId="{715FDE9F-3D34-406B-8F6A-DC8CC539DE26}" srcId="{EF78CE74-69C5-45E2-A81B-0F30F01BC186}" destId="{8434C368-323D-40AE-8D2E-57188FE8941E}" srcOrd="0" destOrd="0" parTransId="{77124CB9-B430-41C2-9E0D-B1C00E1CBF93}" sibTransId="{642EFD2C-6413-4D91-A2A9-89D1A96A2572}"/>
    <dgm:cxn modelId="{DC4F73DF-FF18-437D-B583-D63158F59A93}" srcId="{EF78CE74-69C5-45E2-A81B-0F30F01BC186}" destId="{B949C410-8669-4F1E-91B4-C3DECF716520}" srcOrd="5" destOrd="0" parTransId="{6F6FECB6-CFAB-43AE-93B4-730138CEA55E}" sibTransId="{6486A221-8388-435F-92BB-C01F54BECB2E}"/>
    <dgm:cxn modelId="{61DAA591-7DEB-48EA-987B-F1716D5D7EA2}" type="presOf" srcId="{ED4474E2-DABE-4C31-96B7-915F7A943A2D}" destId="{679BC058-06FF-4AAD-BFAD-BBEC8487BF2D}" srcOrd="0" destOrd="0" presId="urn:microsoft.com/office/officeart/2005/8/layout/process1"/>
    <dgm:cxn modelId="{15E04957-68C5-404E-AC7C-69239778CA17}" srcId="{EF78CE74-69C5-45E2-A81B-0F30F01BC186}" destId="{A9700F12-85EC-40AE-93DA-565C878F7C5C}" srcOrd="3" destOrd="0" parTransId="{A48A7F73-4F15-468B-910F-B12A7E813753}" sibTransId="{4A0B4259-3B9D-4BB9-9B75-BFAB517F9D70}"/>
    <dgm:cxn modelId="{A0BAF5A6-1BB7-4BD6-951C-8F99AADA8F33}" type="presOf" srcId="{4A0B4259-3B9D-4BB9-9B75-BFAB517F9D70}" destId="{A87AF9CC-4276-438F-8B9C-EEAAB9BB8D27}" srcOrd="1" destOrd="0" presId="urn:microsoft.com/office/officeart/2005/8/layout/process1"/>
    <dgm:cxn modelId="{7C4772DA-1FAE-4331-997A-63A3FEFAF41B}" type="presOf" srcId="{58A6E277-0BF8-4806-81FC-993F802EEF48}" destId="{1AA3A1B7-E1C6-4B73-BFAD-04E8A7056C29}" srcOrd="0" destOrd="0" presId="urn:microsoft.com/office/officeart/2005/8/layout/process1"/>
    <dgm:cxn modelId="{CD74749E-F199-4264-A274-000176BB7017}" type="presOf" srcId="{ADD0F771-8080-4DD6-A58C-C75F42AB35DD}" destId="{000577DF-93B9-4105-BFB9-3527CE4DA65F}" srcOrd="0" destOrd="0" presId="urn:microsoft.com/office/officeart/2005/8/layout/process1"/>
    <dgm:cxn modelId="{F85ABFBE-9CBA-4033-927E-CC8117563ECF}" type="presOf" srcId="{A9700F12-85EC-40AE-93DA-565C878F7C5C}" destId="{EC400C97-B790-4752-B465-78DB4D002557}" srcOrd="0" destOrd="0" presId="urn:microsoft.com/office/officeart/2005/8/layout/process1"/>
    <dgm:cxn modelId="{F0941D9B-88AD-4831-A07F-7C15F4346FAA}" type="presOf" srcId="{642EFD2C-6413-4D91-A2A9-89D1A96A2572}" destId="{87290768-FA3E-4EA7-8078-9F45111A4539}" srcOrd="0" destOrd="0" presId="urn:microsoft.com/office/officeart/2005/8/layout/process1"/>
    <dgm:cxn modelId="{2A192329-2460-4DE6-B8AB-6B264B83EDFF}" type="presOf" srcId="{58A6E277-0BF8-4806-81FC-993F802EEF48}" destId="{2A913ABB-050B-4F40-BC59-1F9E41D6EE28}" srcOrd="1" destOrd="0" presId="urn:microsoft.com/office/officeart/2005/8/layout/process1"/>
    <dgm:cxn modelId="{E10C118A-8DDB-41C4-B819-57F8D98BA134}" type="presOf" srcId="{642EFD2C-6413-4D91-A2A9-89D1A96A2572}" destId="{5224A21C-6E56-4313-8000-6FDFFE631AA5}" srcOrd="1" destOrd="0" presId="urn:microsoft.com/office/officeart/2005/8/layout/process1"/>
    <dgm:cxn modelId="{C05976DB-8157-4A5A-BA15-8CAF970923C4}" type="presOf" srcId="{C2687301-6964-4D2C-9DD4-DAB5C86B1EC1}" destId="{EBF569BE-F740-4EEF-97F3-A9D272E005AC}" srcOrd="0" destOrd="0" presId="urn:microsoft.com/office/officeart/2005/8/layout/process1"/>
    <dgm:cxn modelId="{AFC06DBB-5895-4104-A289-446A7E69D644}" type="presOf" srcId="{867E6820-CD3C-46A0-BE16-3E79FA417CAA}" destId="{C5F6483E-29B8-4CD6-A518-5424D4A42A40}" srcOrd="1" destOrd="0" presId="urn:microsoft.com/office/officeart/2005/8/layout/process1"/>
    <dgm:cxn modelId="{C245F8BD-B7E1-4A25-9C03-CECE7300A0F2}" type="presOf" srcId="{8434C368-323D-40AE-8D2E-57188FE8941E}" destId="{3EB40C48-3596-4C03-B4B3-3928ABA86111}" srcOrd="0" destOrd="0" presId="urn:microsoft.com/office/officeart/2005/8/layout/process1"/>
    <dgm:cxn modelId="{0FEACB3A-6543-44BC-9CB9-8F2518A675B7}" type="presParOf" srcId="{ECE9199B-E9BC-461A-8E61-EC2E2DA2B2A6}" destId="{3EB40C48-3596-4C03-B4B3-3928ABA86111}" srcOrd="0" destOrd="0" presId="urn:microsoft.com/office/officeart/2005/8/layout/process1"/>
    <dgm:cxn modelId="{4AD2BF74-51B5-4EBE-8665-EDFA40C1C546}" type="presParOf" srcId="{ECE9199B-E9BC-461A-8E61-EC2E2DA2B2A6}" destId="{87290768-FA3E-4EA7-8078-9F45111A4539}" srcOrd="1" destOrd="0" presId="urn:microsoft.com/office/officeart/2005/8/layout/process1"/>
    <dgm:cxn modelId="{D3EBE0AD-FC3B-4AB9-BB9E-2956FB44CB47}" type="presParOf" srcId="{87290768-FA3E-4EA7-8078-9F45111A4539}" destId="{5224A21C-6E56-4313-8000-6FDFFE631AA5}" srcOrd="0" destOrd="0" presId="urn:microsoft.com/office/officeart/2005/8/layout/process1"/>
    <dgm:cxn modelId="{427C84AF-1053-4693-8B7A-E1664F66A64A}" type="presParOf" srcId="{ECE9199B-E9BC-461A-8E61-EC2E2DA2B2A6}" destId="{679BC058-06FF-4AAD-BFAD-BBEC8487BF2D}" srcOrd="2" destOrd="0" presId="urn:microsoft.com/office/officeart/2005/8/layout/process1"/>
    <dgm:cxn modelId="{6DE5F6A7-905A-4576-B0DB-6CA3FED36FEA}" type="presParOf" srcId="{ECE9199B-E9BC-461A-8E61-EC2E2DA2B2A6}" destId="{0D169B47-1E5D-4E70-B562-30A0AC8D2D07}" srcOrd="3" destOrd="0" presId="urn:microsoft.com/office/officeart/2005/8/layout/process1"/>
    <dgm:cxn modelId="{5FC030D3-D00F-4156-8DE2-A696D752895C}" type="presParOf" srcId="{0D169B47-1E5D-4E70-B562-30A0AC8D2D07}" destId="{C5F6483E-29B8-4CD6-A518-5424D4A42A40}" srcOrd="0" destOrd="0" presId="urn:microsoft.com/office/officeart/2005/8/layout/process1"/>
    <dgm:cxn modelId="{9247501D-8520-4D06-BC86-A3E956A827CB}" type="presParOf" srcId="{ECE9199B-E9BC-461A-8E61-EC2E2DA2B2A6}" destId="{000577DF-93B9-4105-BFB9-3527CE4DA65F}" srcOrd="4" destOrd="0" presId="urn:microsoft.com/office/officeart/2005/8/layout/process1"/>
    <dgm:cxn modelId="{8966137B-24DF-495D-9087-72D213D58DC6}" type="presParOf" srcId="{ECE9199B-E9BC-461A-8E61-EC2E2DA2B2A6}" destId="{EBF569BE-F740-4EEF-97F3-A9D272E005AC}" srcOrd="5" destOrd="0" presId="urn:microsoft.com/office/officeart/2005/8/layout/process1"/>
    <dgm:cxn modelId="{A418F081-87AA-4D87-AAFC-8A62CEF43F11}" type="presParOf" srcId="{EBF569BE-F740-4EEF-97F3-A9D272E005AC}" destId="{9238340B-3915-481B-965D-021C18A64022}" srcOrd="0" destOrd="0" presId="urn:microsoft.com/office/officeart/2005/8/layout/process1"/>
    <dgm:cxn modelId="{F9E8AD64-2D1E-4F75-A601-20F66702BE83}" type="presParOf" srcId="{ECE9199B-E9BC-461A-8E61-EC2E2DA2B2A6}" destId="{EC400C97-B790-4752-B465-78DB4D002557}" srcOrd="6" destOrd="0" presId="urn:microsoft.com/office/officeart/2005/8/layout/process1"/>
    <dgm:cxn modelId="{62A4DBA7-1726-4FD2-A973-DC7E5A0D34B2}" type="presParOf" srcId="{ECE9199B-E9BC-461A-8E61-EC2E2DA2B2A6}" destId="{86B7CF69-1E6F-4C16-9623-EE3B23C42761}" srcOrd="7" destOrd="0" presId="urn:microsoft.com/office/officeart/2005/8/layout/process1"/>
    <dgm:cxn modelId="{1B5BAB76-A916-492D-A398-29A305DD6152}" type="presParOf" srcId="{86B7CF69-1E6F-4C16-9623-EE3B23C42761}" destId="{A87AF9CC-4276-438F-8B9C-EEAAB9BB8D27}" srcOrd="0" destOrd="0" presId="urn:microsoft.com/office/officeart/2005/8/layout/process1"/>
    <dgm:cxn modelId="{7E48BF5B-7351-4884-B3E1-B5613884A041}" type="presParOf" srcId="{ECE9199B-E9BC-461A-8E61-EC2E2DA2B2A6}" destId="{46397D70-6F00-4889-9BB1-6CA86DA856EB}" srcOrd="8" destOrd="0" presId="urn:microsoft.com/office/officeart/2005/8/layout/process1"/>
    <dgm:cxn modelId="{7181DD4F-3876-4229-B8FC-D65FDCC68A64}" type="presParOf" srcId="{ECE9199B-E9BC-461A-8E61-EC2E2DA2B2A6}" destId="{1AA3A1B7-E1C6-4B73-BFAD-04E8A7056C29}" srcOrd="9" destOrd="0" presId="urn:microsoft.com/office/officeart/2005/8/layout/process1"/>
    <dgm:cxn modelId="{01065E8B-989E-404F-8875-21A7DBEE6D39}" type="presParOf" srcId="{1AA3A1B7-E1C6-4B73-BFAD-04E8A7056C29}" destId="{2A913ABB-050B-4F40-BC59-1F9E41D6EE28}" srcOrd="0" destOrd="0" presId="urn:microsoft.com/office/officeart/2005/8/layout/process1"/>
    <dgm:cxn modelId="{3A50F71D-3F39-43C1-80AE-0137B22DD2B8}" type="presParOf" srcId="{ECE9199B-E9BC-461A-8E61-EC2E2DA2B2A6}" destId="{2920A985-7DA8-4E34-A84F-1467B039E08A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8CE74-69C5-45E2-A81B-0F30F01BC186}" type="doc">
      <dgm:prSet loTypeId="urn:microsoft.com/office/officeart/2005/8/layout/process1" loCatId="process" qsTypeId="urn:microsoft.com/office/officeart/2005/8/quickstyle/3d2" qsCatId="3D" csTypeId="urn:microsoft.com/office/officeart/2005/8/colors/accent6_1" csCatId="accent6" phldr="1"/>
      <dgm:spPr/>
    </dgm:pt>
    <dgm:pt modelId="{8434C368-323D-40AE-8D2E-57188FE8941E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Заключение контрактов, договоров, соглашений</a:t>
          </a:r>
          <a:endParaRPr lang="ru-RU" sz="1200" b="1" dirty="0"/>
        </a:p>
      </dgm:t>
    </dgm:pt>
    <dgm:pt modelId="{77124CB9-B430-41C2-9E0D-B1C00E1CBF93}" type="parTrans" cxnId="{715FDE9F-3D34-406B-8F6A-DC8CC539DE26}">
      <dgm:prSet/>
      <dgm:spPr/>
      <dgm:t>
        <a:bodyPr/>
        <a:lstStyle/>
        <a:p>
          <a:endParaRPr lang="ru-RU"/>
        </a:p>
      </dgm:t>
    </dgm:pt>
    <dgm:pt modelId="{642EFD2C-6413-4D91-A2A9-89D1A96A2572}" type="sibTrans" cxnId="{715FDE9F-3D34-406B-8F6A-DC8CC539DE26}">
      <dgm:prSet/>
      <dgm:spPr/>
      <dgm:t>
        <a:bodyPr/>
        <a:lstStyle/>
        <a:p>
          <a:endParaRPr lang="ru-RU"/>
        </a:p>
      </dgm:t>
    </dgm:pt>
    <dgm:pt modelId="{ED4474E2-DABE-4C31-96B7-915F7A943A2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Социальные выплаты</a:t>
          </a:r>
          <a:endParaRPr lang="ru-RU" sz="1200" b="1" dirty="0"/>
        </a:p>
      </dgm:t>
    </dgm:pt>
    <dgm:pt modelId="{C54EF909-56BA-49B5-83DA-1645ECE83CA7}" type="parTrans" cxnId="{0F05C532-C30A-4087-BC68-8F35DF510D16}">
      <dgm:prSet/>
      <dgm:spPr/>
      <dgm:t>
        <a:bodyPr/>
        <a:lstStyle/>
        <a:p>
          <a:endParaRPr lang="ru-RU"/>
        </a:p>
      </dgm:t>
    </dgm:pt>
    <dgm:pt modelId="{867E6820-CD3C-46A0-BE16-3E79FA417CAA}" type="sibTrans" cxnId="{0F05C532-C30A-4087-BC68-8F35DF510D16}">
      <dgm:prSet/>
      <dgm:spPr/>
      <dgm:t>
        <a:bodyPr/>
        <a:lstStyle/>
        <a:p>
          <a:endParaRPr lang="ru-RU"/>
        </a:p>
      </dgm:t>
    </dgm:pt>
    <dgm:pt modelId="{ADD0F771-8080-4DD6-A58C-C75F42AB35D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Оплата труда</a:t>
          </a:r>
          <a:endParaRPr lang="ru-RU" sz="1000" b="1" dirty="0"/>
        </a:p>
      </dgm:t>
    </dgm:pt>
    <dgm:pt modelId="{B1F08AF4-3BB1-4BA7-8BF2-94AFFEC1ECE7}" type="parTrans" cxnId="{21123637-D869-4EA5-AD29-AED2C5C29A74}">
      <dgm:prSet/>
      <dgm:spPr/>
      <dgm:t>
        <a:bodyPr/>
        <a:lstStyle/>
        <a:p>
          <a:endParaRPr lang="ru-RU"/>
        </a:p>
      </dgm:t>
    </dgm:pt>
    <dgm:pt modelId="{C2687301-6964-4D2C-9DD4-DAB5C86B1EC1}" type="sibTrans" cxnId="{21123637-D869-4EA5-AD29-AED2C5C29A74}">
      <dgm:prSet/>
      <dgm:spPr/>
      <dgm:t>
        <a:bodyPr/>
        <a:lstStyle/>
        <a:p>
          <a:endParaRPr lang="ru-RU"/>
        </a:p>
      </dgm:t>
    </dgm:pt>
    <dgm:pt modelId="{A9700F12-85EC-40AE-93DA-565C878F7C5C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Оплата иных расходов</a:t>
          </a:r>
          <a:endParaRPr lang="ru-RU" sz="1200" b="1" dirty="0"/>
        </a:p>
      </dgm:t>
    </dgm:pt>
    <dgm:pt modelId="{A48A7F73-4F15-468B-910F-B12A7E813753}" type="parTrans" cxnId="{15E04957-68C5-404E-AC7C-69239778CA17}">
      <dgm:prSet/>
      <dgm:spPr/>
      <dgm:t>
        <a:bodyPr/>
        <a:lstStyle/>
        <a:p>
          <a:endParaRPr lang="ru-RU"/>
        </a:p>
      </dgm:t>
    </dgm:pt>
    <dgm:pt modelId="{4A0B4259-3B9D-4BB9-9B75-BFAB517F9D70}" type="sibTrans" cxnId="{15E04957-68C5-404E-AC7C-69239778CA17}">
      <dgm:prSet/>
      <dgm:spPr/>
      <dgm:t>
        <a:bodyPr/>
        <a:lstStyle/>
        <a:p>
          <a:endParaRPr lang="ru-RU"/>
        </a:p>
      </dgm:t>
    </dgm:pt>
    <dgm:pt modelId="{ECE9199B-E9BC-461A-8E61-EC2E2DA2B2A6}" type="pres">
      <dgm:prSet presAssocID="{EF78CE74-69C5-45E2-A81B-0F30F01BC186}" presName="Name0" presStyleCnt="0">
        <dgm:presLayoutVars>
          <dgm:dir/>
          <dgm:resizeHandles val="exact"/>
        </dgm:presLayoutVars>
      </dgm:prSet>
      <dgm:spPr/>
    </dgm:pt>
    <dgm:pt modelId="{3EB40C48-3596-4C03-B4B3-3928ABA86111}" type="pres">
      <dgm:prSet presAssocID="{8434C368-323D-40AE-8D2E-57188FE8941E}" presName="node" presStyleLbl="node1" presStyleIdx="0" presStyleCnt="4" custScaleY="30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0768-FA3E-4EA7-8078-9F45111A4539}" type="pres">
      <dgm:prSet presAssocID="{642EFD2C-6413-4D91-A2A9-89D1A96A257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224A21C-6E56-4313-8000-6FDFFE631AA5}" type="pres">
      <dgm:prSet presAssocID="{642EFD2C-6413-4D91-A2A9-89D1A96A257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79BC058-06FF-4AAD-BFAD-BBEC8487BF2D}" type="pres">
      <dgm:prSet presAssocID="{ED4474E2-DABE-4C31-96B7-915F7A943A2D}" presName="node" presStyleLbl="node1" presStyleIdx="1" presStyleCnt="4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9B47-1E5D-4E70-B562-30A0AC8D2D07}" type="pres">
      <dgm:prSet presAssocID="{867E6820-CD3C-46A0-BE16-3E79FA417CA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5F6483E-29B8-4CD6-A518-5424D4A42A40}" type="pres">
      <dgm:prSet presAssocID="{867E6820-CD3C-46A0-BE16-3E79FA417CA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00577DF-93B9-4105-BFB9-3527CE4DA65F}" type="pres">
      <dgm:prSet presAssocID="{ADD0F771-8080-4DD6-A58C-C75F42AB35DD}" presName="node" presStyleLbl="node1" presStyleIdx="2" presStyleCnt="4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69BE-F740-4EEF-97F3-A9D272E005AC}" type="pres">
      <dgm:prSet presAssocID="{C2687301-6964-4D2C-9DD4-DAB5C86B1EC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238340B-3915-481B-965D-021C18A64022}" type="pres">
      <dgm:prSet presAssocID="{C2687301-6964-4D2C-9DD4-DAB5C86B1EC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C400C97-B790-4752-B465-78DB4D002557}" type="pres">
      <dgm:prSet presAssocID="{A9700F12-85EC-40AE-93DA-565C878F7C5C}" presName="node" presStyleLbl="node1" presStyleIdx="3" presStyleCnt="4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865E29-7788-49BB-838F-0395F4B29601}" type="presOf" srcId="{642EFD2C-6413-4D91-A2A9-89D1A96A2572}" destId="{87290768-FA3E-4EA7-8078-9F45111A4539}" srcOrd="0" destOrd="0" presId="urn:microsoft.com/office/officeart/2005/8/layout/process1"/>
    <dgm:cxn modelId="{034C14BF-214D-46B6-BF61-0C7A3B601A86}" type="presOf" srcId="{ADD0F771-8080-4DD6-A58C-C75F42AB35DD}" destId="{000577DF-93B9-4105-BFB9-3527CE4DA65F}" srcOrd="0" destOrd="0" presId="urn:microsoft.com/office/officeart/2005/8/layout/process1"/>
    <dgm:cxn modelId="{EADCEFB8-74E5-47FC-A23C-538ABF156BEA}" type="presOf" srcId="{867E6820-CD3C-46A0-BE16-3E79FA417CAA}" destId="{C5F6483E-29B8-4CD6-A518-5424D4A42A40}" srcOrd="1" destOrd="0" presId="urn:microsoft.com/office/officeart/2005/8/layout/process1"/>
    <dgm:cxn modelId="{DD4A2A38-FE4B-470C-826D-74BCEB60862C}" type="presOf" srcId="{642EFD2C-6413-4D91-A2A9-89D1A96A2572}" destId="{5224A21C-6E56-4313-8000-6FDFFE631AA5}" srcOrd="1" destOrd="0" presId="urn:microsoft.com/office/officeart/2005/8/layout/process1"/>
    <dgm:cxn modelId="{715FDE9F-3D34-406B-8F6A-DC8CC539DE26}" srcId="{EF78CE74-69C5-45E2-A81B-0F30F01BC186}" destId="{8434C368-323D-40AE-8D2E-57188FE8941E}" srcOrd="0" destOrd="0" parTransId="{77124CB9-B430-41C2-9E0D-B1C00E1CBF93}" sibTransId="{642EFD2C-6413-4D91-A2A9-89D1A96A2572}"/>
    <dgm:cxn modelId="{C07AAB42-B772-40BF-AA8F-E2B3594EED87}" type="presOf" srcId="{ED4474E2-DABE-4C31-96B7-915F7A943A2D}" destId="{679BC058-06FF-4AAD-BFAD-BBEC8487BF2D}" srcOrd="0" destOrd="0" presId="urn:microsoft.com/office/officeart/2005/8/layout/process1"/>
    <dgm:cxn modelId="{21123637-D869-4EA5-AD29-AED2C5C29A74}" srcId="{EF78CE74-69C5-45E2-A81B-0F30F01BC186}" destId="{ADD0F771-8080-4DD6-A58C-C75F42AB35DD}" srcOrd="2" destOrd="0" parTransId="{B1F08AF4-3BB1-4BA7-8BF2-94AFFEC1ECE7}" sibTransId="{C2687301-6964-4D2C-9DD4-DAB5C86B1EC1}"/>
    <dgm:cxn modelId="{68BC1DC3-3122-4DA8-A52D-E1C09AFABD24}" type="presOf" srcId="{C2687301-6964-4D2C-9DD4-DAB5C86B1EC1}" destId="{9238340B-3915-481B-965D-021C18A64022}" srcOrd="1" destOrd="0" presId="urn:microsoft.com/office/officeart/2005/8/layout/process1"/>
    <dgm:cxn modelId="{D00E8E10-F1DE-49B3-86DE-9EA2E0C8EBCC}" type="presOf" srcId="{A9700F12-85EC-40AE-93DA-565C878F7C5C}" destId="{EC400C97-B790-4752-B465-78DB4D002557}" srcOrd="0" destOrd="0" presId="urn:microsoft.com/office/officeart/2005/8/layout/process1"/>
    <dgm:cxn modelId="{15E04957-68C5-404E-AC7C-69239778CA17}" srcId="{EF78CE74-69C5-45E2-A81B-0F30F01BC186}" destId="{A9700F12-85EC-40AE-93DA-565C878F7C5C}" srcOrd="3" destOrd="0" parTransId="{A48A7F73-4F15-468B-910F-B12A7E813753}" sibTransId="{4A0B4259-3B9D-4BB9-9B75-BFAB517F9D70}"/>
    <dgm:cxn modelId="{2EC3BF52-05A4-409E-86AC-3A2182E1177F}" type="presOf" srcId="{C2687301-6964-4D2C-9DD4-DAB5C86B1EC1}" destId="{EBF569BE-F740-4EEF-97F3-A9D272E005AC}" srcOrd="0" destOrd="0" presId="urn:microsoft.com/office/officeart/2005/8/layout/process1"/>
    <dgm:cxn modelId="{0F05C532-C30A-4087-BC68-8F35DF510D16}" srcId="{EF78CE74-69C5-45E2-A81B-0F30F01BC186}" destId="{ED4474E2-DABE-4C31-96B7-915F7A943A2D}" srcOrd="1" destOrd="0" parTransId="{C54EF909-56BA-49B5-83DA-1645ECE83CA7}" sibTransId="{867E6820-CD3C-46A0-BE16-3E79FA417CAA}"/>
    <dgm:cxn modelId="{723396B6-936D-4807-8B88-58E50CD41F56}" type="presOf" srcId="{EF78CE74-69C5-45E2-A81B-0F30F01BC186}" destId="{ECE9199B-E9BC-461A-8E61-EC2E2DA2B2A6}" srcOrd="0" destOrd="0" presId="urn:microsoft.com/office/officeart/2005/8/layout/process1"/>
    <dgm:cxn modelId="{3A986813-8984-45A6-BF97-088A1D402A28}" type="presOf" srcId="{8434C368-323D-40AE-8D2E-57188FE8941E}" destId="{3EB40C48-3596-4C03-B4B3-3928ABA86111}" srcOrd="0" destOrd="0" presId="urn:microsoft.com/office/officeart/2005/8/layout/process1"/>
    <dgm:cxn modelId="{A873953F-65B2-4A30-BB22-48670C1AAB8F}" type="presOf" srcId="{867E6820-CD3C-46A0-BE16-3E79FA417CAA}" destId="{0D169B47-1E5D-4E70-B562-30A0AC8D2D07}" srcOrd="0" destOrd="0" presId="urn:microsoft.com/office/officeart/2005/8/layout/process1"/>
    <dgm:cxn modelId="{FA135B3E-9985-4BDE-91B8-9485850CF2B6}" type="presParOf" srcId="{ECE9199B-E9BC-461A-8E61-EC2E2DA2B2A6}" destId="{3EB40C48-3596-4C03-B4B3-3928ABA86111}" srcOrd="0" destOrd="0" presId="urn:microsoft.com/office/officeart/2005/8/layout/process1"/>
    <dgm:cxn modelId="{25766702-43EF-47F4-AA7D-F9E5C02C4C8A}" type="presParOf" srcId="{ECE9199B-E9BC-461A-8E61-EC2E2DA2B2A6}" destId="{87290768-FA3E-4EA7-8078-9F45111A4539}" srcOrd="1" destOrd="0" presId="urn:microsoft.com/office/officeart/2005/8/layout/process1"/>
    <dgm:cxn modelId="{A5388AD2-372D-4C6C-8F83-68A8CE0618FF}" type="presParOf" srcId="{87290768-FA3E-4EA7-8078-9F45111A4539}" destId="{5224A21C-6E56-4313-8000-6FDFFE631AA5}" srcOrd="0" destOrd="0" presId="urn:microsoft.com/office/officeart/2005/8/layout/process1"/>
    <dgm:cxn modelId="{668DFA5B-5A47-4FE0-8B28-6A551961D01E}" type="presParOf" srcId="{ECE9199B-E9BC-461A-8E61-EC2E2DA2B2A6}" destId="{679BC058-06FF-4AAD-BFAD-BBEC8487BF2D}" srcOrd="2" destOrd="0" presId="urn:microsoft.com/office/officeart/2005/8/layout/process1"/>
    <dgm:cxn modelId="{8B62AB2F-120C-4FB9-8166-936A4FFB57A8}" type="presParOf" srcId="{ECE9199B-E9BC-461A-8E61-EC2E2DA2B2A6}" destId="{0D169B47-1E5D-4E70-B562-30A0AC8D2D07}" srcOrd="3" destOrd="0" presId="urn:microsoft.com/office/officeart/2005/8/layout/process1"/>
    <dgm:cxn modelId="{F39C4EC0-9FA8-4E5C-97E7-1BCCB68C7D7E}" type="presParOf" srcId="{0D169B47-1E5D-4E70-B562-30A0AC8D2D07}" destId="{C5F6483E-29B8-4CD6-A518-5424D4A42A40}" srcOrd="0" destOrd="0" presId="urn:microsoft.com/office/officeart/2005/8/layout/process1"/>
    <dgm:cxn modelId="{B6886B9B-6DF3-4170-96A0-AC76A742D392}" type="presParOf" srcId="{ECE9199B-E9BC-461A-8E61-EC2E2DA2B2A6}" destId="{000577DF-93B9-4105-BFB9-3527CE4DA65F}" srcOrd="4" destOrd="0" presId="urn:microsoft.com/office/officeart/2005/8/layout/process1"/>
    <dgm:cxn modelId="{C3EED1EE-8FBE-45CC-B5F3-E2C9F99C08CE}" type="presParOf" srcId="{ECE9199B-E9BC-461A-8E61-EC2E2DA2B2A6}" destId="{EBF569BE-F740-4EEF-97F3-A9D272E005AC}" srcOrd="5" destOrd="0" presId="urn:microsoft.com/office/officeart/2005/8/layout/process1"/>
    <dgm:cxn modelId="{E641E4DA-A8F3-4469-82CA-F2DC55CBEABD}" type="presParOf" srcId="{EBF569BE-F740-4EEF-97F3-A9D272E005AC}" destId="{9238340B-3915-481B-965D-021C18A64022}" srcOrd="0" destOrd="0" presId="urn:microsoft.com/office/officeart/2005/8/layout/process1"/>
    <dgm:cxn modelId="{536B7A54-E67D-42FA-BC6A-7BD7C7509A7E}" type="presParOf" srcId="{ECE9199B-E9BC-461A-8E61-EC2E2DA2B2A6}" destId="{EC400C97-B790-4752-B465-78DB4D002557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78CE74-69C5-45E2-A81B-0F30F01BC186}" type="doc">
      <dgm:prSet loTypeId="urn:microsoft.com/office/officeart/2005/8/layout/process1" loCatId="process" qsTypeId="urn:microsoft.com/office/officeart/2005/8/quickstyle/3d2" qsCatId="3D" csTypeId="urn:microsoft.com/office/officeart/2005/8/colors/accent6_1" csCatId="accent6" phldr="1"/>
      <dgm:spPr/>
    </dgm:pt>
    <dgm:pt modelId="{8434C368-323D-40AE-8D2E-57188FE8941E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Составление отчетности</a:t>
          </a:r>
          <a:endParaRPr lang="ru-RU" sz="1200" b="1" dirty="0"/>
        </a:p>
      </dgm:t>
    </dgm:pt>
    <dgm:pt modelId="{77124CB9-B430-41C2-9E0D-B1C00E1CBF93}" type="parTrans" cxnId="{715FDE9F-3D34-406B-8F6A-DC8CC539DE26}">
      <dgm:prSet/>
      <dgm:spPr/>
      <dgm:t>
        <a:bodyPr/>
        <a:lstStyle/>
        <a:p>
          <a:endParaRPr lang="ru-RU"/>
        </a:p>
      </dgm:t>
    </dgm:pt>
    <dgm:pt modelId="{642EFD2C-6413-4D91-A2A9-89D1A96A2572}" type="sibTrans" cxnId="{715FDE9F-3D34-406B-8F6A-DC8CC539DE26}">
      <dgm:prSet/>
      <dgm:spPr/>
      <dgm:t>
        <a:bodyPr/>
        <a:lstStyle/>
        <a:p>
          <a:endParaRPr lang="ru-RU"/>
        </a:p>
      </dgm:t>
    </dgm:pt>
    <dgm:pt modelId="{ED4474E2-DABE-4C31-96B7-915F7A943A2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Формирование решения Совета МО ЩР об исполнении бюджета МО ЩР</a:t>
          </a:r>
          <a:endParaRPr lang="ru-RU" sz="1200" b="1" dirty="0"/>
        </a:p>
      </dgm:t>
    </dgm:pt>
    <dgm:pt modelId="{C54EF909-56BA-49B5-83DA-1645ECE83CA7}" type="parTrans" cxnId="{0F05C532-C30A-4087-BC68-8F35DF510D16}">
      <dgm:prSet/>
      <dgm:spPr/>
      <dgm:t>
        <a:bodyPr/>
        <a:lstStyle/>
        <a:p>
          <a:endParaRPr lang="ru-RU"/>
        </a:p>
      </dgm:t>
    </dgm:pt>
    <dgm:pt modelId="{867E6820-CD3C-46A0-BE16-3E79FA417CAA}" type="sibTrans" cxnId="{0F05C532-C30A-4087-BC68-8F35DF510D16}">
      <dgm:prSet/>
      <dgm:spPr/>
      <dgm:t>
        <a:bodyPr/>
        <a:lstStyle/>
        <a:p>
          <a:endParaRPr lang="ru-RU"/>
        </a:p>
      </dgm:t>
    </dgm:pt>
    <dgm:pt modelId="{ADD0F771-8080-4DD6-A58C-C75F42AB35D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Одобрение решения об исполнении бюджета главой МО </a:t>
          </a:r>
          <a:r>
            <a:rPr lang="ru-RU" sz="1000" b="1" dirty="0" err="1" smtClean="0"/>
            <a:t>Щербиновский</a:t>
          </a:r>
          <a:r>
            <a:rPr lang="ru-RU" sz="1000" b="1" dirty="0" smtClean="0"/>
            <a:t> район</a:t>
          </a:r>
          <a:endParaRPr lang="ru-RU" sz="1000" b="1" dirty="0"/>
        </a:p>
      </dgm:t>
    </dgm:pt>
    <dgm:pt modelId="{B1F08AF4-3BB1-4BA7-8BF2-94AFFEC1ECE7}" type="parTrans" cxnId="{21123637-D869-4EA5-AD29-AED2C5C29A74}">
      <dgm:prSet/>
      <dgm:spPr/>
      <dgm:t>
        <a:bodyPr/>
        <a:lstStyle/>
        <a:p>
          <a:endParaRPr lang="ru-RU"/>
        </a:p>
      </dgm:t>
    </dgm:pt>
    <dgm:pt modelId="{C2687301-6964-4D2C-9DD4-DAB5C86B1EC1}" type="sibTrans" cxnId="{21123637-D869-4EA5-AD29-AED2C5C29A74}">
      <dgm:prSet/>
      <dgm:spPr/>
      <dgm:t>
        <a:bodyPr/>
        <a:lstStyle/>
        <a:p>
          <a:endParaRPr lang="ru-RU"/>
        </a:p>
      </dgm:t>
    </dgm:pt>
    <dgm:pt modelId="{A9700F12-85EC-40AE-93DA-565C878F7C5C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Внесение главой МО </a:t>
          </a:r>
          <a:r>
            <a:rPr lang="ru-RU" sz="1000" b="1" dirty="0" err="1" smtClean="0"/>
            <a:t>Щербиновский</a:t>
          </a:r>
          <a:r>
            <a:rPr lang="ru-RU" sz="1000" b="1" dirty="0" smtClean="0"/>
            <a:t> район решения об исполнении  </a:t>
          </a:r>
          <a:r>
            <a:rPr lang="ru-RU" sz="1000" b="1" dirty="0" err="1" smtClean="0"/>
            <a:t>бюдже-та</a:t>
          </a:r>
          <a:r>
            <a:rPr lang="ru-RU" sz="1000" b="1" dirty="0" smtClean="0"/>
            <a:t> в Совет МО ЩР</a:t>
          </a:r>
          <a:endParaRPr lang="ru-RU" sz="1000" b="1" dirty="0"/>
        </a:p>
      </dgm:t>
    </dgm:pt>
    <dgm:pt modelId="{A48A7F73-4F15-468B-910F-B12A7E813753}" type="parTrans" cxnId="{15E04957-68C5-404E-AC7C-69239778CA17}">
      <dgm:prSet/>
      <dgm:spPr/>
      <dgm:t>
        <a:bodyPr/>
        <a:lstStyle/>
        <a:p>
          <a:endParaRPr lang="ru-RU"/>
        </a:p>
      </dgm:t>
    </dgm:pt>
    <dgm:pt modelId="{4A0B4259-3B9D-4BB9-9B75-BFAB517F9D70}" type="sibTrans" cxnId="{15E04957-68C5-404E-AC7C-69239778CA17}">
      <dgm:prSet/>
      <dgm:spPr/>
      <dgm:t>
        <a:bodyPr/>
        <a:lstStyle/>
        <a:p>
          <a:endParaRPr lang="ru-RU"/>
        </a:p>
      </dgm:t>
    </dgm:pt>
    <dgm:pt modelId="{F303BC17-E4C6-4D67-A2E2-40C312C1C9DA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100" b="1" dirty="0" smtClean="0"/>
            <a:t>Проведение публичных слушаний по отчету об исполнении бюджета МО ЩР </a:t>
          </a:r>
          <a:endParaRPr lang="ru-RU" sz="1100" b="1" dirty="0"/>
        </a:p>
      </dgm:t>
    </dgm:pt>
    <dgm:pt modelId="{71FAF6E7-8D4B-41E6-92ED-36E412426CCF}" type="parTrans" cxnId="{81207B17-8171-458F-A5F2-470BB88A3D55}">
      <dgm:prSet/>
      <dgm:spPr/>
      <dgm:t>
        <a:bodyPr/>
        <a:lstStyle/>
        <a:p>
          <a:endParaRPr lang="ru-RU"/>
        </a:p>
      </dgm:t>
    </dgm:pt>
    <dgm:pt modelId="{58A6E277-0BF8-4806-81FC-993F802EEF48}" type="sibTrans" cxnId="{81207B17-8171-458F-A5F2-470BB88A3D55}">
      <dgm:prSet/>
      <dgm:spPr/>
      <dgm:t>
        <a:bodyPr/>
        <a:lstStyle/>
        <a:p>
          <a:endParaRPr lang="ru-RU"/>
        </a:p>
      </dgm:t>
    </dgm:pt>
    <dgm:pt modelId="{B949C410-8669-4F1E-91B4-C3DECF716520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Рассмотрение и принятие решения  об исполнении бюджета МО ЩР Советом МО ЩР</a:t>
          </a:r>
          <a:endParaRPr lang="ru-RU" sz="1200" b="1" dirty="0"/>
        </a:p>
      </dgm:t>
    </dgm:pt>
    <dgm:pt modelId="{6F6FECB6-CFAB-43AE-93B4-730138CEA55E}" type="parTrans" cxnId="{DC4F73DF-FF18-437D-B583-D63158F59A93}">
      <dgm:prSet/>
      <dgm:spPr/>
      <dgm:t>
        <a:bodyPr/>
        <a:lstStyle/>
        <a:p>
          <a:endParaRPr lang="ru-RU"/>
        </a:p>
      </dgm:t>
    </dgm:pt>
    <dgm:pt modelId="{6486A221-8388-435F-92BB-C01F54BECB2E}" type="sibTrans" cxnId="{DC4F73DF-FF18-437D-B583-D63158F59A93}">
      <dgm:prSet/>
      <dgm:spPr/>
      <dgm:t>
        <a:bodyPr/>
        <a:lstStyle/>
        <a:p>
          <a:endParaRPr lang="ru-RU"/>
        </a:p>
      </dgm:t>
    </dgm:pt>
    <dgm:pt modelId="{ECE9199B-E9BC-461A-8E61-EC2E2DA2B2A6}" type="pres">
      <dgm:prSet presAssocID="{EF78CE74-69C5-45E2-A81B-0F30F01BC186}" presName="Name0" presStyleCnt="0">
        <dgm:presLayoutVars>
          <dgm:dir/>
          <dgm:resizeHandles val="exact"/>
        </dgm:presLayoutVars>
      </dgm:prSet>
      <dgm:spPr/>
    </dgm:pt>
    <dgm:pt modelId="{3EB40C48-3596-4C03-B4B3-3928ABA86111}" type="pres">
      <dgm:prSet presAssocID="{8434C368-323D-40AE-8D2E-57188FE8941E}" presName="node" presStyleLbl="node1" presStyleIdx="0" presStyleCnt="6" custScaleY="304618" custLinFactNeighborX="-2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0768-FA3E-4EA7-8078-9F45111A4539}" type="pres">
      <dgm:prSet presAssocID="{642EFD2C-6413-4D91-A2A9-89D1A96A257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224A21C-6E56-4313-8000-6FDFFE631AA5}" type="pres">
      <dgm:prSet presAssocID="{642EFD2C-6413-4D91-A2A9-89D1A96A257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79BC058-06FF-4AAD-BFAD-BBEC8487BF2D}" type="pres">
      <dgm:prSet presAssocID="{ED4474E2-DABE-4C31-96B7-915F7A943A2D}" presName="node" presStyleLbl="node1" presStyleIdx="1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9B47-1E5D-4E70-B562-30A0AC8D2D07}" type="pres">
      <dgm:prSet presAssocID="{867E6820-CD3C-46A0-BE16-3E79FA417CA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5F6483E-29B8-4CD6-A518-5424D4A42A40}" type="pres">
      <dgm:prSet presAssocID="{867E6820-CD3C-46A0-BE16-3E79FA417CA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0577DF-93B9-4105-BFB9-3527CE4DA65F}" type="pres">
      <dgm:prSet presAssocID="{ADD0F771-8080-4DD6-A58C-C75F42AB35DD}" presName="node" presStyleLbl="node1" presStyleIdx="2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69BE-F740-4EEF-97F3-A9D272E005AC}" type="pres">
      <dgm:prSet presAssocID="{C2687301-6964-4D2C-9DD4-DAB5C86B1E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238340B-3915-481B-965D-021C18A64022}" type="pres">
      <dgm:prSet presAssocID="{C2687301-6964-4D2C-9DD4-DAB5C86B1EC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C400C97-B790-4752-B465-78DB4D002557}" type="pres">
      <dgm:prSet presAssocID="{A9700F12-85EC-40AE-93DA-565C878F7C5C}" presName="node" presStyleLbl="node1" presStyleIdx="3" presStyleCnt="6" custScaleY="304618" custLinFactNeighborX="6235" custLinFactNeighborY="-1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7CF69-1E6F-4C16-9623-EE3B23C42761}" type="pres">
      <dgm:prSet presAssocID="{4A0B4259-3B9D-4BB9-9B75-BFAB517F9D7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87AF9CC-4276-438F-8B9C-EEAAB9BB8D27}" type="pres">
      <dgm:prSet presAssocID="{4A0B4259-3B9D-4BB9-9B75-BFAB517F9D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6397D70-6F00-4889-9BB1-6CA86DA856EB}" type="pres">
      <dgm:prSet presAssocID="{F303BC17-E4C6-4D67-A2E2-40C312C1C9DA}" presName="node" presStyleLbl="node1" presStyleIdx="4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3A1B7-E1C6-4B73-BFAD-04E8A7056C29}" type="pres">
      <dgm:prSet presAssocID="{58A6E277-0BF8-4806-81FC-993F802EEF4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A913ABB-050B-4F40-BC59-1F9E41D6EE28}" type="pres">
      <dgm:prSet presAssocID="{58A6E277-0BF8-4806-81FC-993F802EEF4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920A985-7DA8-4E34-A84F-1467B039E08A}" type="pres">
      <dgm:prSet presAssocID="{B949C410-8669-4F1E-91B4-C3DECF716520}" presName="node" presStyleLbl="node1" presStyleIdx="5" presStyleCnt="6" custScaleY="304618" custLinFactNeighborX="4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FDE9F-3D34-406B-8F6A-DC8CC539DE26}" srcId="{EF78CE74-69C5-45E2-A81B-0F30F01BC186}" destId="{8434C368-323D-40AE-8D2E-57188FE8941E}" srcOrd="0" destOrd="0" parTransId="{77124CB9-B430-41C2-9E0D-B1C00E1CBF93}" sibTransId="{642EFD2C-6413-4D91-A2A9-89D1A96A2572}"/>
    <dgm:cxn modelId="{15E04957-68C5-404E-AC7C-69239778CA17}" srcId="{EF78CE74-69C5-45E2-A81B-0F30F01BC186}" destId="{A9700F12-85EC-40AE-93DA-565C878F7C5C}" srcOrd="3" destOrd="0" parTransId="{A48A7F73-4F15-468B-910F-B12A7E813753}" sibTransId="{4A0B4259-3B9D-4BB9-9B75-BFAB517F9D70}"/>
    <dgm:cxn modelId="{21123637-D869-4EA5-AD29-AED2C5C29A74}" srcId="{EF78CE74-69C5-45E2-A81B-0F30F01BC186}" destId="{ADD0F771-8080-4DD6-A58C-C75F42AB35DD}" srcOrd="2" destOrd="0" parTransId="{B1F08AF4-3BB1-4BA7-8BF2-94AFFEC1ECE7}" sibTransId="{C2687301-6964-4D2C-9DD4-DAB5C86B1EC1}"/>
    <dgm:cxn modelId="{DBE0CE93-B871-47C0-81EA-8CA65A082663}" type="presOf" srcId="{642EFD2C-6413-4D91-A2A9-89D1A96A2572}" destId="{5224A21C-6E56-4313-8000-6FDFFE631AA5}" srcOrd="1" destOrd="0" presId="urn:microsoft.com/office/officeart/2005/8/layout/process1"/>
    <dgm:cxn modelId="{B070E9B9-1A44-4716-8CDA-A7A2F899DC36}" type="presOf" srcId="{ADD0F771-8080-4DD6-A58C-C75F42AB35DD}" destId="{000577DF-93B9-4105-BFB9-3527CE4DA65F}" srcOrd="0" destOrd="0" presId="urn:microsoft.com/office/officeart/2005/8/layout/process1"/>
    <dgm:cxn modelId="{1192E495-5B49-434D-80E1-CDB2201C5BA6}" type="presOf" srcId="{4A0B4259-3B9D-4BB9-9B75-BFAB517F9D70}" destId="{86B7CF69-1E6F-4C16-9623-EE3B23C42761}" srcOrd="0" destOrd="0" presId="urn:microsoft.com/office/officeart/2005/8/layout/process1"/>
    <dgm:cxn modelId="{198F7808-45FC-468D-AFD8-068502FF6F03}" type="presOf" srcId="{58A6E277-0BF8-4806-81FC-993F802EEF48}" destId="{1AA3A1B7-E1C6-4B73-BFAD-04E8A7056C29}" srcOrd="0" destOrd="0" presId="urn:microsoft.com/office/officeart/2005/8/layout/process1"/>
    <dgm:cxn modelId="{A652576B-0BA9-45C8-84B8-5C92C58DABE5}" type="presOf" srcId="{EF78CE74-69C5-45E2-A81B-0F30F01BC186}" destId="{ECE9199B-E9BC-461A-8E61-EC2E2DA2B2A6}" srcOrd="0" destOrd="0" presId="urn:microsoft.com/office/officeart/2005/8/layout/process1"/>
    <dgm:cxn modelId="{912F594A-5821-42FC-AE65-F9C54F71846F}" type="presOf" srcId="{4A0B4259-3B9D-4BB9-9B75-BFAB517F9D70}" destId="{A87AF9CC-4276-438F-8B9C-EEAAB9BB8D27}" srcOrd="1" destOrd="0" presId="urn:microsoft.com/office/officeart/2005/8/layout/process1"/>
    <dgm:cxn modelId="{4A8FAB18-1332-462F-B4BE-DB001ABBF195}" type="presOf" srcId="{A9700F12-85EC-40AE-93DA-565C878F7C5C}" destId="{EC400C97-B790-4752-B465-78DB4D002557}" srcOrd="0" destOrd="0" presId="urn:microsoft.com/office/officeart/2005/8/layout/process1"/>
    <dgm:cxn modelId="{04653B54-83FC-4B38-B9A1-FD39D1EC48A1}" type="presOf" srcId="{F303BC17-E4C6-4D67-A2E2-40C312C1C9DA}" destId="{46397D70-6F00-4889-9BB1-6CA86DA856EB}" srcOrd="0" destOrd="0" presId="urn:microsoft.com/office/officeart/2005/8/layout/process1"/>
    <dgm:cxn modelId="{643150A1-E2CC-40FF-A7DC-7D986BE39B7D}" type="presOf" srcId="{C2687301-6964-4D2C-9DD4-DAB5C86B1EC1}" destId="{EBF569BE-F740-4EEF-97F3-A9D272E005AC}" srcOrd="0" destOrd="0" presId="urn:microsoft.com/office/officeart/2005/8/layout/process1"/>
    <dgm:cxn modelId="{0F05C532-C30A-4087-BC68-8F35DF510D16}" srcId="{EF78CE74-69C5-45E2-A81B-0F30F01BC186}" destId="{ED4474E2-DABE-4C31-96B7-915F7A943A2D}" srcOrd="1" destOrd="0" parTransId="{C54EF909-56BA-49B5-83DA-1645ECE83CA7}" sibTransId="{867E6820-CD3C-46A0-BE16-3E79FA417CAA}"/>
    <dgm:cxn modelId="{18D06617-E769-4A03-9D75-F981D93C86A9}" type="presOf" srcId="{ED4474E2-DABE-4C31-96B7-915F7A943A2D}" destId="{679BC058-06FF-4AAD-BFAD-BBEC8487BF2D}" srcOrd="0" destOrd="0" presId="urn:microsoft.com/office/officeart/2005/8/layout/process1"/>
    <dgm:cxn modelId="{81207B17-8171-458F-A5F2-470BB88A3D55}" srcId="{EF78CE74-69C5-45E2-A81B-0F30F01BC186}" destId="{F303BC17-E4C6-4D67-A2E2-40C312C1C9DA}" srcOrd="4" destOrd="0" parTransId="{71FAF6E7-8D4B-41E6-92ED-36E412426CCF}" sibTransId="{58A6E277-0BF8-4806-81FC-993F802EEF48}"/>
    <dgm:cxn modelId="{6093C696-8178-418E-B6E5-603908A43587}" type="presOf" srcId="{867E6820-CD3C-46A0-BE16-3E79FA417CAA}" destId="{0D169B47-1E5D-4E70-B562-30A0AC8D2D07}" srcOrd="0" destOrd="0" presId="urn:microsoft.com/office/officeart/2005/8/layout/process1"/>
    <dgm:cxn modelId="{379F4F0C-0630-421A-BC95-D4D0644802FB}" type="presOf" srcId="{C2687301-6964-4D2C-9DD4-DAB5C86B1EC1}" destId="{9238340B-3915-481B-965D-021C18A64022}" srcOrd="1" destOrd="0" presId="urn:microsoft.com/office/officeart/2005/8/layout/process1"/>
    <dgm:cxn modelId="{154F9A4A-E6AD-4170-B79A-C37020B224E7}" type="presOf" srcId="{642EFD2C-6413-4D91-A2A9-89D1A96A2572}" destId="{87290768-FA3E-4EA7-8078-9F45111A4539}" srcOrd="0" destOrd="0" presId="urn:microsoft.com/office/officeart/2005/8/layout/process1"/>
    <dgm:cxn modelId="{3E48A6B7-66AA-41E9-892C-3B61BA5A66A5}" type="presOf" srcId="{867E6820-CD3C-46A0-BE16-3E79FA417CAA}" destId="{C5F6483E-29B8-4CD6-A518-5424D4A42A40}" srcOrd="1" destOrd="0" presId="urn:microsoft.com/office/officeart/2005/8/layout/process1"/>
    <dgm:cxn modelId="{C07AA6EA-A2AC-4BC0-B44D-569873C6F8FC}" type="presOf" srcId="{8434C368-323D-40AE-8D2E-57188FE8941E}" destId="{3EB40C48-3596-4C03-B4B3-3928ABA86111}" srcOrd="0" destOrd="0" presId="urn:microsoft.com/office/officeart/2005/8/layout/process1"/>
    <dgm:cxn modelId="{DC4F73DF-FF18-437D-B583-D63158F59A93}" srcId="{EF78CE74-69C5-45E2-A81B-0F30F01BC186}" destId="{B949C410-8669-4F1E-91B4-C3DECF716520}" srcOrd="5" destOrd="0" parTransId="{6F6FECB6-CFAB-43AE-93B4-730138CEA55E}" sibTransId="{6486A221-8388-435F-92BB-C01F54BECB2E}"/>
    <dgm:cxn modelId="{81FACE57-9717-4709-8DD5-421A85981020}" type="presOf" srcId="{58A6E277-0BF8-4806-81FC-993F802EEF48}" destId="{2A913ABB-050B-4F40-BC59-1F9E41D6EE28}" srcOrd="1" destOrd="0" presId="urn:microsoft.com/office/officeart/2005/8/layout/process1"/>
    <dgm:cxn modelId="{9DABE6E2-291F-4638-89E4-034C55C1AC5B}" type="presOf" srcId="{B949C410-8669-4F1E-91B4-C3DECF716520}" destId="{2920A985-7DA8-4E34-A84F-1467B039E08A}" srcOrd="0" destOrd="0" presId="urn:microsoft.com/office/officeart/2005/8/layout/process1"/>
    <dgm:cxn modelId="{CD7BBC5D-8E7A-4C06-B722-3415C46B8238}" type="presParOf" srcId="{ECE9199B-E9BC-461A-8E61-EC2E2DA2B2A6}" destId="{3EB40C48-3596-4C03-B4B3-3928ABA86111}" srcOrd="0" destOrd="0" presId="urn:microsoft.com/office/officeart/2005/8/layout/process1"/>
    <dgm:cxn modelId="{6AC447A2-27B3-4CB2-8FCA-F4864B5ADCBA}" type="presParOf" srcId="{ECE9199B-E9BC-461A-8E61-EC2E2DA2B2A6}" destId="{87290768-FA3E-4EA7-8078-9F45111A4539}" srcOrd="1" destOrd="0" presId="urn:microsoft.com/office/officeart/2005/8/layout/process1"/>
    <dgm:cxn modelId="{A1800377-651A-48AA-8660-4CEB540ED457}" type="presParOf" srcId="{87290768-FA3E-4EA7-8078-9F45111A4539}" destId="{5224A21C-6E56-4313-8000-6FDFFE631AA5}" srcOrd="0" destOrd="0" presId="urn:microsoft.com/office/officeart/2005/8/layout/process1"/>
    <dgm:cxn modelId="{3ABDCE36-717D-4546-A309-DFCC1F94D0E1}" type="presParOf" srcId="{ECE9199B-E9BC-461A-8E61-EC2E2DA2B2A6}" destId="{679BC058-06FF-4AAD-BFAD-BBEC8487BF2D}" srcOrd="2" destOrd="0" presId="urn:microsoft.com/office/officeart/2005/8/layout/process1"/>
    <dgm:cxn modelId="{40898FBC-EF08-4478-924A-BEB97FD468BD}" type="presParOf" srcId="{ECE9199B-E9BC-461A-8E61-EC2E2DA2B2A6}" destId="{0D169B47-1E5D-4E70-B562-30A0AC8D2D07}" srcOrd="3" destOrd="0" presId="urn:microsoft.com/office/officeart/2005/8/layout/process1"/>
    <dgm:cxn modelId="{B0B47CB6-E124-4840-8DB3-27CB15DC062D}" type="presParOf" srcId="{0D169B47-1E5D-4E70-B562-30A0AC8D2D07}" destId="{C5F6483E-29B8-4CD6-A518-5424D4A42A40}" srcOrd="0" destOrd="0" presId="urn:microsoft.com/office/officeart/2005/8/layout/process1"/>
    <dgm:cxn modelId="{AE5EA7C3-71BA-4CEA-B2AC-CE49FE032FEC}" type="presParOf" srcId="{ECE9199B-E9BC-461A-8E61-EC2E2DA2B2A6}" destId="{000577DF-93B9-4105-BFB9-3527CE4DA65F}" srcOrd="4" destOrd="0" presId="urn:microsoft.com/office/officeart/2005/8/layout/process1"/>
    <dgm:cxn modelId="{53E241C4-0608-425A-BD79-C1098E361FE2}" type="presParOf" srcId="{ECE9199B-E9BC-461A-8E61-EC2E2DA2B2A6}" destId="{EBF569BE-F740-4EEF-97F3-A9D272E005AC}" srcOrd="5" destOrd="0" presId="urn:microsoft.com/office/officeart/2005/8/layout/process1"/>
    <dgm:cxn modelId="{19F89D80-4C6C-4336-A372-94F382AC7420}" type="presParOf" srcId="{EBF569BE-F740-4EEF-97F3-A9D272E005AC}" destId="{9238340B-3915-481B-965D-021C18A64022}" srcOrd="0" destOrd="0" presId="urn:microsoft.com/office/officeart/2005/8/layout/process1"/>
    <dgm:cxn modelId="{7D919F46-30F5-46C7-ADED-77601B6EFDA1}" type="presParOf" srcId="{ECE9199B-E9BC-461A-8E61-EC2E2DA2B2A6}" destId="{EC400C97-B790-4752-B465-78DB4D002557}" srcOrd="6" destOrd="0" presId="urn:microsoft.com/office/officeart/2005/8/layout/process1"/>
    <dgm:cxn modelId="{E2DC97C3-47B1-4D58-8C1C-C74969223FED}" type="presParOf" srcId="{ECE9199B-E9BC-461A-8E61-EC2E2DA2B2A6}" destId="{86B7CF69-1E6F-4C16-9623-EE3B23C42761}" srcOrd="7" destOrd="0" presId="urn:microsoft.com/office/officeart/2005/8/layout/process1"/>
    <dgm:cxn modelId="{19C84035-F70C-4426-8864-CCFBDE10ACA3}" type="presParOf" srcId="{86B7CF69-1E6F-4C16-9623-EE3B23C42761}" destId="{A87AF9CC-4276-438F-8B9C-EEAAB9BB8D27}" srcOrd="0" destOrd="0" presId="urn:microsoft.com/office/officeart/2005/8/layout/process1"/>
    <dgm:cxn modelId="{5DDBFDAE-163B-44E6-B149-C36A6EE3C2CD}" type="presParOf" srcId="{ECE9199B-E9BC-461A-8E61-EC2E2DA2B2A6}" destId="{46397D70-6F00-4889-9BB1-6CA86DA856EB}" srcOrd="8" destOrd="0" presId="urn:microsoft.com/office/officeart/2005/8/layout/process1"/>
    <dgm:cxn modelId="{9EDEDA67-FC47-4C43-BDFE-A7D691536A2F}" type="presParOf" srcId="{ECE9199B-E9BC-461A-8E61-EC2E2DA2B2A6}" destId="{1AA3A1B7-E1C6-4B73-BFAD-04E8A7056C29}" srcOrd="9" destOrd="0" presId="urn:microsoft.com/office/officeart/2005/8/layout/process1"/>
    <dgm:cxn modelId="{E47728D1-EA56-4EF6-8066-3CA387EA3814}" type="presParOf" srcId="{1AA3A1B7-E1C6-4B73-BFAD-04E8A7056C29}" destId="{2A913ABB-050B-4F40-BC59-1F9E41D6EE28}" srcOrd="0" destOrd="0" presId="urn:microsoft.com/office/officeart/2005/8/layout/process1"/>
    <dgm:cxn modelId="{575412CE-7ECB-4F12-AE73-024E3E05B49A}" type="presParOf" srcId="{ECE9199B-E9BC-461A-8E61-EC2E2DA2B2A6}" destId="{2920A985-7DA8-4E34-A84F-1467B039E08A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17571-8296-4F8C-8A69-748F4B360DF1}">
      <dsp:nvSpPr>
        <dsp:cNvPr id="0" name=""/>
        <dsp:cNvSpPr/>
      </dsp:nvSpPr>
      <dsp:spPr>
        <a:xfrm>
          <a:off x="2267" y="223"/>
          <a:ext cx="6139132" cy="1027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CC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СУЩНОСТЬ БЮДЖЕТА</a:t>
          </a:r>
          <a:r>
            <a:rPr lang="ru-RU" sz="1600" kern="1200" dirty="0" smtClean="0">
              <a:solidFill>
                <a:srgbClr val="CC00FF"/>
              </a:solidFill>
            </a:rPr>
            <a:t/>
          </a:r>
          <a:br>
            <a:rPr lang="ru-RU" sz="1600" kern="1200" dirty="0" smtClean="0">
              <a:solidFill>
                <a:srgbClr val="CC00FF"/>
              </a:solidFill>
            </a:rPr>
          </a:br>
          <a:r>
            <a:rPr lang="ru-RU" sz="1600" kern="1200" dirty="0" smtClean="0"/>
            <a:t>форма образования и расходования  денежных средств, </a:t>
          </a:r>
          <a:br>
            <a:rPr lang="ru-RU" sz="1600" kern="1200" dirty="0" smtClean="0"/>
          </a:br>
          <a:r>
            <a:rPr lang="ru-RU" sz="1600" kern="1200" dirty="0" smtClean="0"/>
            <a:t>предназначенная для финансового обеспечения  задач и функций</a:t>
          </a:r>
          <a:br>
            <a:rPr lang="ru-RU" sz="1600" kern="1200" dirty="0" smtClean="0"/>
          </a:br>
          <a:r>
            <a:rPr lang="ru-RU" sz="1600" kern="1200" dirty="0" smtClean="0"/>
            <a:t> органов местного самоуправления</a:t>
          </a:r>
          <a:endParaRPr lang="ru-RU" sz="1600" kern="1200" dirty="0"/>
        </a:p>
      </dsp:txBody>
      <dsp:txXfrm>
        <a:off x="32355" y="30311"/>
        <a:ext cx="6078956" cy="967094"/>
      </dsp:txXfrm>
    </dsp:sp>
    <dsp:sp modelId="{661F05CC-9865-4F58-9B6C-632099E1DEEF}">
      <dsp:nvSpPr>
        <dsp:cNvPr id="0" name=""/>
        <dsp:cNvSpPr/>
      </dsp:nvSpPr>
      <dsp:spPr>
        <a:xfrm>
          <a:off x="0" y="1178507"/>
          <a:ext cx="2945840" cy="1027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ДОХОДЫ</a:t>
          </a:r>
          <a:r>
            <a:rPr lang="ru-RU" sz="1300" b="0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поступающие в бюджет денежные средства (налоги юридических и физических лиц, штрафы, платежи и сборы, финансовая помощь)</a:t>
          </a:r>
          <a:endParaRPr lang="ru-RU" sz="1300" kern="1200" dirty="0"/>
        </a:p>
      </dsp:txBody>
      <dsp:txXfrm>
        <a:off x="30088" y="1208595"/>
        <a:ext cx="2885664" cy="967094"/>
      </dsp:txXfrm>
    </dsp:sp>
    <dsp:sp modelId="{D9A9D40D-EAD3-4DE5-A6DD-11DC61F1CC73}">
      <dsp:nvSpPr>
        <dsp:cNvPr id="0" name=""/>
        <dsp:cNvSpPr/>
      </dsp:nvSpPr>
      <dsp:spPr>
        <a:xfrm>
          <a:off x="3195559" y="1187085"/>
          <a:ext cx="2945840" cy="1027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РАСХОДЫ</a:t>
          </a:r>
          <a:r>
            <a:rPr lang="ru-RU" sz="1300" b="0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выплачиваемые из бюджета денежные средства</a:t>
          </a:r>
          <a:br>
            <a:rPr lang="ru-RU" sz="1300" kern="1200" dirty="0" smtClean="0"/>
          </a:br>
          <a:r>
            <a:rPr lang="ru-RU" sz="1300" kern="1200" dirty="0" smtClean="0"/>
            <a:t>(содержание муниципальных учреждений)</a:t>
          </a:r>
          <a:endParaRPr lang="ru-RU" sz="1300" kern="1200" dirty="0"/>
        </a:p>
      </dsp:txBody>
      <dsp:txXfrm>
        <a:off x="3225647" y="1217173"/>
        <a:ext cx="2885664" cy="967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A6931-EC5E-4A0B-8610-BDA310943578}">
      <dsp:nvSpPr>
        <dsp:cNvPr id="0" name=""/>
        <dsp:cNvSpPr/>
      </dsp:nvSpPr>
      <dsp:spPr>
        <a:xfrm>
          <a:off x="0" y="0"/>
          <a:ext cx="6215045" cy="5034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принципы организации бюджетной системы</a:t>
          </a:r>
          <a:endParaRPr lang="ru-RU" sz="1800" b="1" kern="1200" cap="none" spc="50" dirty="0">
            <a:ln w="11430"/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45" y="14745"/>
        <a:ext cx="6185555" cy="473953"/>
      </dsp:txXfrm>
    </dsp:sp>
    <dsp:sp modelId="{4C261DD2-005A-47A7-866B-35C4CA15FB10}">
      <dsp:nvSpPr>
        <dsp:cNvPr id="0" name=""/>
        <dsp:cNvSpPr/>
      </dsp:nvSpPr>
      <dsp:spPr>
        <a:xfrm>
          <a:off x="0" y="642927"/>
          <a:ext cx="968075" cy="16057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48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единства бюджетной системы</a:t>
          </a:r>
          <a:endParaRPr lang="ru-RU" sz="1200" b="1" kern="1200" dirty="0"/>
        </a:p>
      </dsp:txBody>
      <dsp:txXfrm>
        <a:off x="28354" y="671281"/>
        <a:ext cx="911367" cy="1549081"/>
      </dsp:txXfrm>
    </dsp:sp>
    <dsp:sp modelId="{4ED6E9ED-CBEC-4DF1-9858-EDF94203607E}">
      <dsp:nvSpPr>
        <dsp:cNvPr id="0" name=""/>
        <dsp:cNvSpPr/>
      </dsp:nvSpPr>
      <dsp:spPr>
        <a:xfrm>
          <a:off x="1044487" y="642927"/>
          <a:ext cx="968075" cy="16086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разграничения доходов и расходов между уровнями бюджетной системы</a:t>
          </a:r>
          <a:endParaRPr lang="ru-RU" sz="1200" b="1" kern="1200" dirty="0"/>
        </a:p>
      </dsp:txBody>
      <dsp:txXfrm>
        <a:off x="1072841" y="671281"/>
        <a:ext cx="911367" cy="1551895"/>
      </dsp:txXfrm>
    </dsp:sp>
    <dsp:sp modelId="{BE211FE9-E9A6-43E4-8FDE-04120A67CD69}">
      <dsp:nvSpPr>
        <dsp:cNvPr id="0" name=""/>
        <dsp:cNvSpPr/>
      </dsp:nvSpPr>
      <dsp:spPr>
        <a:xfrm>
          <a:off x="2066765" y="634751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</a:t>
          </a:r>
          <a:r>
            <a:rPr lang="ru-RU" sz="1200" b="1" kern="1200" dirty="0" err="1" smtClean="0"/>
            <a:t>самосто</a:t>
          </a:r>
          <a:r>
            <a:rPr lang="ru-RU" sz="1200" b="1" kern="1200" dirty="0" smtClean="0"/>
            <a:t>- </a:t>
          </a:r>
          <a:r>
            <a:rPr lang="ru-RU" sz="1200" b="1" kern="1200" dirty="0" err="1" smtClean="0"/>
            <a:t>ятельности</a:t>
          </a:r>
          <a:r>
            <a:rPr lang="ru-RU" sz="1200" b="1" kern="1200" dirty="0" smtClean="0"/>
            <a:t> бюджета</a:t>
          </a:r>
          <a:endParaRPr lang="ru-RU" sz="1200" b="1" kern="1200" dirty="0"/>
        </a:p>
      </dsp:txBody>
      <dsp:txXfrm>
        <a:off x="2095119" y="663105"/>
        <a:ext cx="911367" cy="1589827"/>
      </dsp:txXfrm>
    </dsp:sp>
    <dsp:sp modelId="{95955CA0-1753-464F-AB05-05BA0F43ADA0}">
      <dsp:nvSpPr>
        <dsp:cNvPr id="0" name=""/>
        <dsp:cNvSpPr/>
      </dsp:nvSpPr>
      <dsp:spPr>
        <a:xfrm>
          <a:off x="3143274" y="642927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</a:t>
          </a:r>
          <a:r>
            <a:rPr lang="ru-RU" sz="1200" b="1" kern="1200" dirty="0" err="1" smtClean="0"/>
            <a:t>сбалансиро-ванности</a:t>
          </a:r>
          <a:r>
            <a:rPr lang="ru-RU" sz="1200" b="1" kern="1200" dirty="0" smtClean="0"/>
            <a:t> бюджета</a:t>
          </a:r>
          <a:endParaRPr lang="ru-RU" sz="1200" b="1" kern="1200" dirty="0"/>
        </a:p>
      </dsp:txBody>
      <dsp:txXfrm>
        <a:off x="3171628" y="671281"/>
        <a:ext cx="911367" cy="1589827"/>
      </dsp:txXfrm>
    </dsp:sp>
    <dsp:sp modelId="{C9B558B5-DCD5-4A8B-A46A-FADA94B8579B}">
      <dsp:nvSpPr>
        <dsp:cNvPr id="0" name=""/>
        <dsp:cNvSpPr/>
      </dsp:nvSpPr>
      <dsp:spPr>
        <a:xfrm>
          <a:off x="4192668" y="642927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</a:t>
          </a:r>
          <a:r>
            <a:rPr lang="ru-RU" sz="1200" b="1" kern="1200" dirty="0" err="1" smtClean="0"/>
            <a:t>достовер</a:t>
          </a:r>
          <a:r>
            <a:rPr lang="ru-RU" sz="1200" b="1" kern="1200" dirty="0" smtClean="0"/>
            <a:t>- </a:t>
          </a:r>
          <a:r>
            <a:rPr lang="ru-RU" sz="1200" b="1" kern="1200" dirty="0" err="1" smtClean="0"/>
            <a:t>ности</a:t>
          </a: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b="1" kern="1200" dirty="0" smtClean="0"/>
            <a:t>бюджета</a:t>
          </a:r>
          <a:endParaRPr lang="ru-RU" sz="1200" b="1" kern="1200" dirty="0"/>
        </a:p>
      </dsp:txBody>
      <dsp:txXfrm>
        <a:off x="4221022" y="671281"/>
        <a:ext cx="911367" cy="1589827"/>
      </dsp:txXfrm>
    </dsp:sp>
    <dsp:sp modelId="{0C34D002-E2D6-47EF-AFE6-8A18B75E3906}">
      <dsp:nvSpPr>
        <dsp:cNvPr id="0" name=""/>
        <dsp:cNvSpPr/>
      </dsp:nvSpPr>
      <dsp:spPr>
        <a:xfrm>
          <a:off x="5242062" y="642927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гласности бюджета</a:t>
          </a:r>
          <a:endParaRPr lang="ru-RU" sz="1200" b="1" kern="1200" dirty="0"/>
        </a:p>
      </dsp:txBody>
      <dsp:txXfrm>
        <a:off x="5270416" y="671281"/>
        <a:ext cx="911367" cy="1589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0C48-3596-4C03-B4B3-3928ABA86111}">
      <dsp:nvSpPr>
        <dsp:cNvPr id="0" name=""/>
        <dsp:cNvSpPr/>
      </dsp:nvSpPr>
      <dsp:spPr>
        <a:xfrm>
          <a:off x="0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бюджета</a:t>
          </a:r>
          <a:endParaRPr lang="ru-RU" sz="1200" b="1" kern="1200" dirty="0"/>
        </a:p>
      </dsp:txBody>
      <dsp:txXfrm>
        <a:off x="23277" y="23277"/>
        <a:ext cx="748193" cy="1310769"/>
      </dsp:txXfrm>
    </dsp:sp>
    <dsp:sp modelId="{87290768-FA3E-4EA7-8078-9F45111A4539}">
      <dsp:nvSpPr>
        <dsp:cNvPr id="0" name=""/>
        <dsp:cNvSpPr/>
      </dsp:nvSpPr>
      <dsp:spPr>
        <a:xfrm>
          <a:off x="877039" y="580112"/>
          <a:ext cx="174459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877039" y="619531"/>
        <a:ext cx="122121" cy="118259"/>
      </dsp:txXfrm>
    </dsp:sp>
    <dsp:sp modelId="{679BC058-06FF-4AAD-BFAD-BBEC8487BF2D}">
      <dsp:nvSpPr>
        <dsp:cNvPr id="0" name=""/>
        <dsp:cNvSpPr/>
      </dsp:nvSpPr>
      <dsp:spPr>
        <a:xfrm>
          <a:off x="1123916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Одобрение бюджета  главой муниципального  образования</a:t>
          </a:r>
          <a:endParaRPr lang="ru-RU" sz="1200" b="1" kern="1200" dirty="0"/>
        </a:p>
      </dsp:txBody>
      <dsp:txXfrm>
        <a:off x="1147193" y="23277"/>
        <a:ext cx="748193" cy="1310769"/>
      </dsp:txXfrm>
    </dsp:sp>
    <dsp:sp modelId="{0D169B47-1E5D-4E70-B562-30A0AC8D2D07}">
      <dsp:nvSpPr>
        <dsp:cNvPr id="0" name=""/>
        <dsp:cNvSpPr/>
      </dsp:nvSpPr>
      <dsp:spPr>
        <a:xfrm>
          <a:off x="1998138" y="580112"/>
          <a:ext cx="168486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98138" y="619531"/>
        <a:ext cx="117940" cy="118259"/>
      </dsp:txXfrm>
    </dsp:sp>
    <dsp:sp modelId="{000577DF-93B9-4105-BFB9-3527CE4DA65F}">
      <dsp:nvSpPr>
        <dsp:cNvPr id="0" name=""/>
        <dsp:cNvSpPr/>
      </dsp:nvSpPr>
      <dsp:spPr>
        <a:xfrm>
          <a:off x="2236563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Внесение бюджета главой муниципального образования в Совет МО ЩР</a:t>
          </a:r>
          <a:endParaRPr lang="ru-RU" sz="1000" b="1" kern="1200" dirty="0"/>
        </a:p>
      </dsp:txBody>
      <dsp:txXfrm>
        <a:off x="2259840" y="23277"/>
        <a:ext cx="748193" cy="1310769"/>
      </dsp:txXfrm>
    </dsp:sp>
    <dsp:sp modelId="{EBF569BE-F740-4EEF-97F3-A9D272E005AC}">
      <dsp:nvSpPr>
        <dsp:cNvPr id="0" name=""/>
        <dsp:cNvSpPr/>
      </dsp:nvSpPr>
      <dsp:spPr>
        <a:xfrm>
          <a:off x="3110785" y="580112"/>
          <a:ext cx="168486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10785" y="619531"/>
        <a:ext cx="117940" cy="118259"/>
      </dsp:txXfrm>
    </dsp:sp>
    <dsp:sp modelId="{EC400C97-B790-4752-B465-78DB4D002557}">
      <dsp:nvSpPr>
        <dsp:cNvPr id="0" name=""/>
        <dsp:cNvSpPr/>
      </dsp:nvSpPr>
      <dsp:spPr>
        <a:xfrm>
          <a:off x="3349210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Рассмотрение </a:t>
          </a:r>
          <a:br>
            <a:rPr lang="ru-RU" sz="1200" b="1" kern="1200" dirty="0" smtClean="0"/>
          </a:br>
          <a:r>
            <a:rPr lang="ru-RU" sz="1200" b="1" kern="1200" dirty="0" smtClean="0"/>
            <a:t>Советом МО ЩР</a:t>
          </a:r>
          <a:endParaRPr lang="ru-RU" sz="1200" b="1" kern="1200" dirty="0"/>
        </a:p>
      </dsp:txBody>
      <dsp:txXfrm>
        <a:off x="3372487" y="23277"/>
        <a:ext cx="748193" cy="1310769"/>
      </dsp:txXfrm>
    </dsp:sp>
    <dsp:sp modelId="{86B7CF69-1E6F-4C16-9623-EE3B23C42761}">
      <dsp:nvSpPr>
        <dsp:cNvPr id="0" name=""/>
        <dsp:cNvSpPr/>
      </dsp:nvSpPr>
      <dsp:spPr>
        <a:xfrm>
          <a:off x="4223432" y="580112"/>
          <a:ext cx="168486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23432" y="619531"/>
        <a:ext cx="117940" cy="118259"/>
      </dsp:txXfrm>
    </dsp:sp>
    <dsp:sp modelId="{46397D70-6F00-4889-9BB1-6CA86DA856EB}">
      <dsp:nvSpPr>
        <dsp:cNvPr id="0" name=""/>
        <dsp:cNvSpPr/>
      </dsp:nvSpPr>
      <dsp:spPr>
        <a:xfrm>
          <a:off x="4461856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Принятие </a:t>
          </a:r>
          <a:br>
            <a:rPr lang="ru-RU" sz="1200" b="1" kern="1200" dirty="0" smtClean="0"/>
          </a:br>
          <a:r>
            <a:rPr lang="ru-RU" sz="1200" b="1" kern="1200" dirty="0" smtClean="0"/>
            <a:t>Советом МО  ЩР</a:t>
          </a:r>
          <a:endParaRPr lang="ru-RU" sz="1200" b="1" kern="1200" dirty="0"/>
        </a:p>
      </dsp:txBody>
      <dsp:txXfrm>
        <a:off x="4485133" y="23277"/>
        <a:ext cx="748193" cy="1310769"/>
      </dsp:txXfrm>
    </dsp:sp>
    <dsp:sp modelId="{1AA3A1B7-E1C6-4B73-BFAD-04E8A7056C29}">
      <dsp:nvSpPr>
        <dsp:cNvPr id="0" name=""/>
        <dsp:cNvSpPr/>
      </dsp:nvSpPr>
      <dsp:spPr>
        <a:xfrm>
          <a:off x="5333262" y="580112"/>
          <a:ext cx="162513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333262" y="619531"/>
        <a:ext cx="113759" cy="118259"/>
      </dsp:txXfrm>
    </dsp:sp>
    <dsp:sp modelId="{2920A985-7DA8-4E34-A84F-1467B039E08A}">
      <dsp:nvSpPr>
        <dsp:cNvPr id="0" name=""/>
        <dsp:cNvSpPr/>
      </dsp:nvSpPr>
      <dsp:spPr>
        <a:xfrm>
          <a:off x="5563234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Подписание главой муниципального образования</a:t>
          </a:r>
          <a:endParaRPr lang="ru-RU" sz="1200" b="1" kern="1200" dirty="0"/>
        </a:p>
      </dsp:txBody>
      <dsp:txXfrm>
        <a:off x="5586511" y="23277"/>
        <a:ext cx="748193" cy="1310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0C48-3596-4C03-B4B3-3928ABA86111}">
      <dsp:nvSpPr>
        <dsp:cNvPr id="0" name=""/>
        <dsp:cNvSpPr/>
      </dsp:nvSpPr>
      <dsp:spPr>
        <a:xfrm>
          <a:off x="2480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Заключение контрактов, договоров, соглашений</a:t>
          </a:r>
          <a:endParaRPr lang="ru-RU" sz="1200" b="1" kern="1200" dirty="0"/>
        </a:p>
      </dsp:txBody>
      <dsp:txXfrm>
        <a:off x="34240" y="31760"/>
        <a:ext cx="1020834" cy="1293803"/>
      </dsp:txXfrm>
    </dsp:sp>
    <dsp:sp modelId="{87290768-FA3E-4EA7-8078-9F45111A4539}">
      <dsp:nvSpPr>
        <dsp:cNvPr id="0" name=""/>
        <dsp:cNvSpPr/>
      </dsp:nvSpPr>
      <dsp:spPr>
        <a:xfrm>
          <a:off x="1199113" y="544201"/>
          <a:ext cx="238032" cy="268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99113" y="597985"/>
        <a:ext cx="166622" cy="161351"/>
      </dsp:txXfrm>
    </dsp:sp>
    <dsp:sp modelId="{679BC058-06FF-4AAD-BFAD-BBEC8487BF2D}">
      <dsp:nvSpPr>
        <dsp:cNvPr id="0" name=""/>
        <dsp:cNvSpPr/>
      </dsp:nvSpPr>
      <dsp:spPr>
        <a:xfrm>
          <a:off x="1535952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Социальные выплаты</a:t>
          </a:r>
          <a:endParaRPr lang="ru-RU" sz="1200" b="1" kern="1200" dirty="0"/>
        </a:p>
      </dsp:txBody>
      <dsp:txXfrm>
        <a:off x="1567712" y="31760"/>
        <a:ext cx="1020834" cy="1293803"/>
      </dsp:txXfrm>
    </dsp:sp>
    <dsp:sp modelId="{0D169B47-1E5D-4E70-B562-30A0AC8D2D07}">
      <dsp:nvSpPr>
        <dsp:cNvPr id="0" name=""/>
        <dsp:cNvSpPr/>
      </dsp:nvSpPr>
      <dsp:spPr>
        <a:xfrm>
          <a:off x="2728741" y="544201"/>
          <a:ext cx="229883" cy="268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728741" y="597985"/>
        <a:ext cx="160918" cy="161351"/>
      </dsp:txXfrm>
    </dsp:sp>
    <dsp:sp modelId="{000577DF-93B9-4105-BFB9-3527CE4DA65F}">
      <dsp:nvSpPr>
        <dsp:cNvPr id="0" name=""/>
        <dsp:cNvSpPr/>
      </dsp:nvSpPr>
      <dsp:spPr>
        <a:xfrm>
          <a:off x="3054047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Оплата труда</a:t>
          </a:r>
          <a:endParaRPr lang="ru-RU" sz="1000" b="1" kern="1200" dirty="0"/>
        </a:p>
      </dsp:txBody>
      <dsp:txXfrm>
        <a:off x="3085807" y="31760"/>
        <a:ext cx="1020834" cy="1293803"/>
      </dsp:txXfrm>
    </dsp:sp>
    <dsp:sp modelId="{EBF569BE-F740-4EEF-97F3-A9D272E005AC}">
      <dsp:nvSpPr>
        <dsp:cNvPr id="0" name=""/>
        <dsp:cNvSpPr/>
      </dsp:nvSpPr>
      <dsp:spPr>
        <a:xfrm>
          <a:off x="4243613" y="544201"/>
          <a:ext cx="223048" cy="268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43613" y="597985"/>
        <a:ext cx="156134" cy="161351"/>
      </dsp:txXfrm>
    </dsp:sp>
    <dsp:sp modelId="{EC400C97-B790-4752-B465-78DB4D002557}">
      <dsp:nvSpPr>
        <dsp:cNvPr id="0" name=""/>
        <dsp:cNvSpPr/>
      </dsp:nvSpPr>
      <dsp:spPr>
        <a:xfrm>
          <a:off x="4559247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Оплата иных расходов</a:t>
          </a:r>
          <a:endParaRPr lang="ru-RU" sz="1200" b="1" kern="1200" dirty="0"/>
        </a:p>
      </dsp:txBody>
      <dsp:txXfrm>
        <a:off x="4591007" y="31760"/>
        <a:ext cx="1020834" cy="1293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0C48-3596-4C03-B4B3-3928ABA86111}">
      <dsp:nvSpPr>
        <dsp:cNvPr id="0" name=""/>
        <dsp:cNvSpPr/>
      </dsp:nvSpPr>
      <dsp:spPr>
        <a:xfrm>
          <a:off x="0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Составление отчетности</a:t>
          </a:r>
          <a:endParaRPr lang="ru-RU" sz="1200" b="1" kern="1200" dirty="0"/>
        </a:p>
      </dsp:txBody>
      <dsp:txXfrm>
        <a:off x="24038" y="24038"/>
        <a:ext cx="772658" cy="1380683"/>
      </dsp:txXfrm>
    </dsp:sp>
    <dsp:sp modelId="{87290768-FA3E-4EA7-8078-9F45111A4539}">
      <dsp:nvSpPr>
        <dsp:cNvPr id="0" name=""/>
        <dsp:cNvSpPr/>
      </dsp:nvSpPr>
      <dsp:spPr>
        <a:xfrm>
          <a:off x="906519" y="612608"/>
          <a:ext cx="181864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06519" y="653316"/>
        <a:ext cx="127305" cy="122126"/>
      </dsp:txXfrm>
    </dsp:sp>
    <dsp:sp modelId="{679BC058-06FF-4AAD-BFAD-BBEC8487BF2D}">
      <dsp:nvSpPr>
        <dsp:cNvPr id="0" name=""/>
        <dsp:cNvSpPr/>
      </dsp:nvSpPr>
      <dsp:spPr>
        <a:xfrm>
          <a:off x="1163875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решения Совета МО ЩР об исполнении бюджета МО ЩР</a:t>
          </a:r>
          <a:endParaRPr lang="ru-RU" sz="1200" b="1" kern="1200" dirty="0"/>
        </a:p>
      </dsp:txBody>
      <dsp:txXfrm>
        <a:off x="1187913" y="24038"/>
        <a:ext cx="772658" cy="1380683"/>
      </dsp:txXfrm>
    </dsp:sp>
    <dsp:sp modelId="{0D169B47-1E5D-4E70-B562-30A0AC8D2D07}">
      <dsp:nvSpPr>
        <dsp:cNvPr id="0" name=""/>
        <dsp:cNvSpPr/>
      </dsp:nvSpPr>
      <dsp:spPr>
        <a:xfrm>
          <a:off x="2066683" y="612608"/>
          <a:ext cx="173995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66683" y="653316"/>
        <a:ext cx="121797" cy="122126"/>
      </dsp:txXfrm>
    </dsp:sp>
    <dsp:sp modelId="{000577DF-93B9-4105-BFB9-3527CE4DA65F}">
      <dsp:nvSpPr>
        <dsp:cNvPr id="0" name=""/>
        <dsp:cNvSpPr/>
      </dsp:nvSpPr>
      <dsp:spPr>
        <a:xfrm>
          <a:off x="2312904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Одобрение решения об исполнении бюджета главой МО </a:t>
          </a:r>
          <a:r>
            <a:rPr lang="ru-RU" sz="1000" b="1" kern="1200" dirty="0" err="1" smtClean="0"/>
            <a:t>Щербиновский</a:t>
          </a:r>
          <a:r>
            <a:rPr lang="ru-RU" sz="1000" b="1" kern="1200" dirty="0" smtClean="0"/>
            <a:t> район</a:t>
          </a:r>
          <a:endParaRPr lang="ru-RU" sz="1000" b="1" kern="1200" dirty="0"/>
        </a:p>
      </dsp:txBody>
      <dsp:txXfrm>
        <a:off x="2336942" y="24038"/>
        <a:ext cx="772658" cy="1380683"/>
      </dsp:txXfrm>
    </dsp:sp>
    <dsp:sp modelId="{EBF569BE-F740-4EEF-97F3-A9D272E005AC}">
      <dsp:nvSpPr>
        <dsp:cNvPr id="0" name=""/>
        <dsp:cNvSpPr/>
      </dsp:nvSpPr>
      <dsp:spPr>
        <a:xfrm>
          <a:off x="3217920" y="612608"/>
          <a:ext cx="178676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17920" y="653316"/>
        <a:ext cx="125073" cy="122126"/>
      </dsp:txXfrm>
    </dsp:sp>
    <dsp:sp modelId="{EC400C97-B790-4752-B465-78DB4D002557}">
      <dsp:nvSpPr>
        <dsp:cNvPr id="0" name=""/>
        <dsp:cNvSpPr/>
      </dsp:nvSpPr>
      <dsp:spPr>
        <a:xfrm>
          <a:off x="3470764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Внесение главой МО </a:t>
          </a:r>
          <a:r>
            <a:rPr lang="ru-RU" sz="1000" b="1" kern="1200" dirty="0" err="1" smtClean="0"/>
            <a:t>Щербиновский</a:t>
          </a:r>
          <a:r>
            <a:rPr lang="ru-RU" sz="1000" b="1" kern="1200" dirty="0" smtClean="0"/>
            <a:t> район решения об исполнении  </a:t>
          </a:r>
          <a:r>
            <a:rPr lang="ru-RU" sz="1000" b="1" kern="1200" dirty="0" err="1" smtClean="0"/>
            <a:t>бюдже-та</a:t>
          </a:r>
          <a:r>
            <a:rPr lang="ru-RU" sz="1000" b="1" kern="1200" dirty="0" smtClean="0"/>
            <a:t> в Совет МО ЩР</a:t>
          </a:r>
          <a:endParaRPr lang="ru-RU" sz="1000" b="1" kern="1200" dirty="0"/>
        </a:p>
      </dsp:txBody>
      <dsp:txXfrm>
        <a:off x="3494802" y="24038"/>
        <a:ext cx="772658" cy="1380683"/>
      </dsp:txXfrm>
    </dsp:sp>
    <dsp:sp modelId="{86B7CF69-1E6F-4C16-9623-EE3B23C42761}">
      <dsp:nvSpPr>
        <dsp:cNvPr id="0" name=""/>
        <dsp:cNvSpPr/>
      </dsp:nvSpPr>
      <dsp:spPr>
        <a:xfrm>
          <a:off x="4371364" y="612608"/>
          <a:ext cx="169315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1364" y="653316"/>
        <a:ext cx="118521" cy="122126"/>
      </dsp:txXfrm>
    </dsp:sp>
    <dsp:sp modelId="{46397D70-6F00-4889-9BB1-6CA86DA856EB}">
      <dsp:nvSpPr>
        <dsp:cNvPr id="0" name=""/>
        <dsp:cNvSpPr/>
      </dsp:nvSpPr>
      <dsp:spPr>
        <a:xfrm>
          <a:off x="4610961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Проведение публичных слушаний по отчету об исполнении бюджета МО ЩР </a:t>
          </a:r>
          <a:endParaRPr lang="ru-RU" sz="1100" b="1" kern="1200" dirty="0"/>
        </a:p>
      </dsp:txBody>
      <dsp:txXfrm>
        <a:off x="4634999" y="24038"/>
        <a:ext cx="772658" cy="1380683"/>
      </dsp:txXfrm>
    </dsp:sp>
    <dsp:sp modelId="{1AA3A1B7-E1C6-4B73-BFAD-04E8A7056C29}">
      <dsp:nvSpPr>
        <dsp:cNvPr id="0" name=""/>
        <dsp:cNvSpPr/>
      </dsp:nvSpPr>
      <dsp:spPr>
        <a:xfrm>
          <a:off x="5511662" y="612608"/>
          <a:ext cx="169528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511662" y="653316"/>
        <a:ext cx="118670" cy="122126"/>
      </dsp:txXfrm>
    </dsp:sp>
    <dsp:sp modelId="{2920A985-7DA8-4E34-A84F-1467B039E08A}">
      <dsp:nvSpPr>
        <dsp:cNvPr id="0" name=""/>
        <dsp:cNvSpPr/>
      </dsp:nvSpPr>
      <dsp:spPr>
        <a:xfrm>
          <a:off x="5751561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Рассмотрение и принятие решения  об исполнении бюджета МО ЩР Советом МО ЩР</a:t>
          </a:r>
          <a:endParaRPr lang="ru-RU" sz="1200" b="1" kern="1200" dirty="0"/>
        </a:p>
      </dsp:txBody>
      <dsp:txXfrm>
        <a:off x="5775599" y="24038"/>
        <a:ext cx="772658" cy="138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51184A-0047-46BC-BF03-2FD34D5D41CD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F5DFA3-A437-431B-8728-5057BE5EC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67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200-180A-4EC3-99BF-66969D6EC012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pPr>
              <a:defRPr/>
            </a:pPr>
            <a:fld id="{C8E31E06-4915-4818-B8C8-DF2BEA16D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39CD5-9D9F-46EC-BC56-ADD29BD3E631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711CB-A87A-4B17-842D-B5DB7C0D9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EBEFE-373E-44EA-9CBF-4680DAC55C43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560F-B092-4EEA-9EF9-8D0458032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67CB3-2408-4D62-94DF-535E7F2A5801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pPr>
              <a:defRPr/>
            </a:pPr>
            <a:fld id="{28EB49F3-6F86-4284-8E86-8437BBC52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40F71-7120-446E-AAEE-0CF37D7B5924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1ABED-1789-404E-8C3B-60ACCAE4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54A61-97B3-4B59-BF91-766C74C5E170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843B7-D002-4A30-BDF2-8BC500D06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70461-DE3A-425C-84C1-23719ADAB59F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pPr>
              <a:defRPr/>
            </a:pPr>
            <a:fld id="{2E9DC0A1-E38F-46AA-846C-986C85260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42336-BEB9-4309-BCEE-89A71846E412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1A7-EFEE-4039-BF07-8BDAE4A27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A5782-7832-461D-935B-7E31E4701C9C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1A420-DE5D-4283-AC50-6193B692C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06EA9-927E-4D8A-A17F-D64DE5C0F655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1AB0D-5ADB-4E41-9F6B-28ED573BDE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B6E24-D0F0-4538-A5DB-2F97AD5D3087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2372-EE46-4473-A749-3435F0101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C7F640-6D1C-4DF0-B2F1-43B3E1E3EDAE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73C302F-9B0E-45CA-8583-568BF82E3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32" y="1"/>
            <a:ext cx="5829300" cy="1000131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8BE1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образование </a:t>
            </a:r>
            <a:br>
              <a:rPr lang="ru-RU" sz="2400" b="1" smtClean="0">
                <a:solidFill>
                  <a:srgbClr val="8BE1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rgbClr val="8BE1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Щербиновский район</a:t>
            </a:r>
            <a:endParaRPr lang="ru-RU" sz="2400" b="1" dirty="0">
              <a:solidFill>
                <a:srgbClr val="8BE1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5580112"/>
            <a:ext cx="6357982" cy="1785951"/>
          </a:xfr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txBody>
          <a:bodyPr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928688"/>
            <a:ext cx="10255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89966" y="7524328"/>
            <a:ext cx="471490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2022 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49856"/>
              </p:ext>
            </p:extLst>
          </p:nvPr>
        </p:nvGraphicFramePr>
        <p:xfrm>
          <a:off x="260647" y="1331913"/>
          <a:ext cx="6408440" cy="12068176"/>
        </p:xfrm>
        <a:graphic>
          <a:graphicData uri="http://schemas.openxmlformats.org/drawingml/2006/table">
            <a:tbl>
              <a:tblPr/>
              <a:tblGrid>
                <a:gridCol w="6408440"/>
              </a:tblGrid>
              <a:tr h="60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Рейтинг показателей среди муниципалитетов Краснодарского края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рейтинге городских округов и муниципальных районов Краснодарско­го края по показателю «Темп роста инвестиций в основной капитал по крупным и средним организациям (по месту нахождения юридического лица)» по итогам 2022 года, муниципальное образование Щербиновский район занимает 37 место среди 44 районов (992,9 млн. руб.).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Итоги реализации инвестиционных проектов в 2021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Рост инвестиций вызван вложением крупных предприятий муниципалитета в рамках текущей производственной деятельности на приобретение оборудования, реконструкции объектов основных фондов (зданий, сооружений). В 2022 году начата реализация 1 инвестиционного проекта: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   - Строительство туристической базы отдыха в с.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Глафировка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>
                        <a:alpha val="0"/>
                      </a:srgbClr>
                    </a:solidFill>
                  </a:tcPr>
                </a:tc>
              </a:tr>
              <a:tr h="6034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1501775" y="23018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250" y="3995738"/>
            <a:ext cx="5786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 бюджета 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64179"/>
              </p:ext>
            </p:extLst>
          </p:nvPr>
        </p:nvGraphicFramePr>
        <p:xfrm>
          <a:off x="353954" y="4644008"/>
          <a:ext cx="6286544" cy="386519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13882">
                  <a:extLst>
                    <a:ext uri="{9D8B030D-6E8A-4147-A177-3AD203B41FA5}"/>
                  </a:extLst>
                </a:gridCol>
                <a:gridCol w="1401720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</a:tblGrid>
              <a:tr h="23634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2022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6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991,3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97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в т.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ч.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Социально-культурная сфера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817,4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812,2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116,6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Жилищно-коммунальное хозяйство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92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Обслуживание муниципального долга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Межбюджетные трансферты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Национальная оборона и национальная безопасность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17,6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550" y="733425"/>
            <a:ext cx="57864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Источники финансирования дефицита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87959"/>
              </p:ext>
            </p:extLst>
          </p:nvPr>
        </p:nvGraphicFramePr>
        <p:xfrm>
          <a:off x="353954" y="1187624"/>
          <a:ext cx="6286544" cy="20883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638121">
                  <a:extLst>
                    <a:ext uri="{9D8B030D-6E8A-4147-A177-3AD203B41FA5}"/>
                  </a:extLst>
                </a:gridCol>
                <a:gridCol w="1577481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</a:tblGrid>
              <a:tr h="23634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2022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Источники финансирования</a:t>
                      </a: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  <a:t> дефицита  бюджета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  <a:endParaRPr kumimoji="0" lang="ru-RU" sz="15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Бюджетные кредиты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от других бюджетов бюджетной системы РФ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22,1</a:t>
                      </a:r>
                      <a:endParaRPr kumimoji="0" lang="ru-RU" sz="15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22,1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5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0388" y="323850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параметры консолидированного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бюджета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Щербиновского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06066"/>
              </p:ext>
            </p:extLst>
          </p:nvPr>
        </p:nvGraphicFramePr>
        <p:xfrm>
          <a:off x="332656" y="1065919"/>
          <a:ext cx="6215106" cy="325130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78023">
                  <a:extLst>
                    <a:ext uri="{9D8B030D-6E8A-4147-A177-3AD203B41FA5}"/>
                  </a:extLst>
                </a:gridCol>
                <a:gridCol w="1312361">
                  <a:extLst>
                    <a:ext uri="{9D8B030D-6E8A-4147-A177-3AD203B41FA5}"/>
                  </a:extLst>
                </a:gridCol>
                <a:gridCol w="1312361">
                  <a:extLst>
                    <a:ext uri="{9D8B030D-6E8A-4147-A177-3AD203B41FA5}"/>
                  </a:extLst>
                </a:gridCol>
                <a:gridCol w="1312361">
                  <a:extLst>
                    <a:ext uri="{9D8B030D-6E8A-4147-A177-3AD203B41FA5}"/>
                  </a:extLst>
                </a:gridCol>
              </a:tblGrid>
              <a:tr h="225744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7" marR="8087" marT="80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</a:t>
                      </a:r>
                      <a:b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72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539,0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546,5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4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Безвозмездные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поступления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(с учетом возвратов)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706,7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697,8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33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Доходы всего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1 245,7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1 244,3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3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1 275,7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1 255,0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0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>
                          <a:solidFill>
                            <a:schemeClr val="tx1"/>
                          </a:solidFill>
                        </a:rPr>
                        <a:t>Дефицит (-)</a:t>
                      </a:r>
                      <a:endParaRPr lang="ru-RU" sz="15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-10,7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0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 (+)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603" name="TextBox 12"/>
          <p:cNvSpPr txBox="1">
            <a:spLocks noChangeArrowheads="1"/>
          </p:cNvSpPr>
          <p:nvPr/>
        </p:nvSpPr>
        <p:spPr bwMode="auto">
          <a:xfrm>
            <a:off x="333375" y="4356100"/>
            <a:ext cx="62642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 dirty="0">
                <a:latin typeface="Calibri" pitchFamily="34" charset="0"/>
              </a:rPr>
              <a:t>Консолидированный бюджет района включает в себя бюджет муниципального образования Щербиновский район и 8 бюджетов сельских поселений  Щербиновского района.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588" y="5364163"/>
            <a:ext cx="6215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параметры бюджета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Щербиновского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 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одного жителя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6985"/>
              </p:ext>
            </p:extLst>
          </p:nvPr>
        </p:nvGraphicFramePr>
        <p:xfrm>
          <a:off x="428604" y="6084168"/>
          <a:ext cx="6143668" cy="164307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56045">
                  <a:extLst>
                    <a:ext uri="{9D8B030D-6E8A-4147-A177-3AD203B41FA5}"/>
                  </a:extLst>
                </a:gridCol>
                <a:gridCol w="2201607">
                  <a:extLst>
                    <a:ext uri="{9D8B030D-6E8A-4147-A177-3AD203B41FA5}"/>
                  </a:extLst>
                </a:gridCol>
                <a:gridCol w="2286016">
                  <a:extLst>
                    <a:ext uri="{9D8B030D-6E8A-4147-A177-3AD203B41FA5}"/>
                  </a:extLst>
                </a:gridCol>
              </a:tblGrid>
              <a:tr h="497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97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Расходы всего, млн.руб.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1 150,0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1 255,0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47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</a:rPr>
                        <a:t>Расходы на 1 жителя, рублей</a:t>
                      </a:r>
                      <a:endParaRPr lang="ru-RU" sz="1200" b="1" i="1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33 552,1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37 324,5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4601"/>
              </p:ext>
            </p:extLst>
          </p:nvPr>
        </p:nvGraphicFramePr>
        <p:xfrm>
          <a:off x="428887" y="7956376"/>
          <a:ext cx="6168464" cy="7143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69114">
                  <a:extLst>
                    <a:ext uri="{9D8B030D-6E8A-4147-A177-3AD203B41FA5}"/>
                  </a:extLst>
                </a:gridCol>
                <a:gridCol w="2177105">
                  <a:extLst>
                    <a:ext uri="{9D8B030D-6E8A-4147-A177-3AD203B41FA5}"/>
                  </a:extLst>
                </a:gridCol>
                <a:gridCol w="2322245">
                  <a:extLst>
                    <a:ext uri="{9D8B030D-6E8A-4147-A177-3AD203B41FA5}"/>
                  </a:extLst>
                </a:gridCol>
              </a:tblGrid>
              <a:tr h="223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</a:rPr>
                        <a:t>Справочно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1 января 2022</a:t>
                      </a: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1 января 2023</a:t>
                      </a: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91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</a:rPr>
                        <a:t>Численность населения, чел.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34 275</a:t>
                      </a: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33 624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44"/>
            <a:ext cx="6858000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+mn-lt"/>
                <a:cs typeface="+mn-cs"/>
              </a:rPr>
              <a:t>Исполнение по налоговым и неналоговым доходам бюджета </a:t>
            </a:r>
            <a:br>
              <a:rPr lang="ru-RU" sz="1600" b="1" u="sng" dirty="0">
                <a:latin typeface="+mn-lt"/>
                <a:cs typeface="+mn-cs"/>
              </a:rPr>
            </a:br>
            <a:r>
              <a:rPr lang="ru-RU" sz="1600" b="1" u="sng" dirty="0">
                <a:latin typeface="+mn-lt"/>
                <a:cs typeface="+mn-cs"/>
              </a:rPr>
              <a:t>муниципального образования Щербиновский район </a:t>
            </a:r>
            <a:br>
              <a:rPr lang="ru-RU" sz="1600" b="1" u="sng" dirty="0">
                <a:latin typeface="+mn-lt"/>
                <a:cs typeface="+mn-cs"/>
              </a:rPr>
            </a:br>
            <a:r>
              <a:rPr lang="ru-RU" sz="1600" b="1" u="sng" dirty="0">
                <a:latin typeface="+mn-lt"/>
                <a:cs typeface="+mn-cs"/>
              </a:rPr>
              <a:t>за </a:t>
            </a:r>
            <a:r>
              <a:rPr lang="ru-RU" sz="1600" b="1" u="sng" dirty="0" smtClean="0">
                <a:latin typeface="+mn-lt"/>
                <a:cs typeface="+mn-cs"/>
              </a:rPr>
              <a:t>2022 </a:t>
            </a:r>
            <a:r>
              <a:rPr lang="ru-RU" sz="1600" b="1" u="sng" dirty="0">
                <a:latin typeface="+mn-lt"/>
                <a:cs typeface="+mn-cs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778"/>
              </p:ext>
            </p:extLst>
          </p:nvPr>
        </p:nvGraphicFramePr>
        <p:xfrm>
          <a:off x="260648" y="895971"/>
          <a:ext cx="6316684" cy="8134559"/>
        </p:xfrm>
        <a:graphic>
          <a:graphicData uri="http://schemas.openxmlformats.org/drawingml/2006/table">
            <a:tbl>
              <a:tblPr>
                <a:noFill/>
                <a:tableStyleId>{93296810-A885-4BE3-A3E7-6D5BEEA58F35}</a:tableStyleId>
              </a:tblPr>
              <a:tblGrid>
                <a:gridCol w="2925513">
                  <a:extLst>
                    <a:ext uri="{9D8B030D-6E8A-4147-A177-3AD203B41FA5}"/>
                  </a:extLst>
                </a:gridCol>
                <a:gridCol w="1320654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1062405">
                  <a:extLst>
                    <a:ext uri="{9D8B030D-6E8A-4147-A177-3AD203B41FA5}"/>
                  </a:extLst>
                </a:gridCol>
              </a:tblGrid>
              <a:tr h="6957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</a:t>
                      </a:r>
                      <a:b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8862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309,0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309,1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100,03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6772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602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220,8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220,9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602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8659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6484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427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5571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7799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3742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58907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сборами иным обязательным платежам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8862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35,1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35,1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0242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8984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имущество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52473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9727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954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оказания платных услуг и компенсации затрат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382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0124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земли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0124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увеличение площади земельных участков, находящихся в частной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8867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7609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-0,04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344,1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344,2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100,03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5572125" y="642938"/>
            <a:ext cx="928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(млн.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19075" y="539750"/>
            <a:ext cx="64293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2000" baseline="-25000">
                <a:latin typeface="Times New Roman" pitchFamily="18" charset="0"/>
                <a:cs typeface="Times New Roman" pitchFamily="18" charset="0"/>
              </a:rPr>
              <a:t>В основу расчёта поступлений налоговых и неналоговых доходов бюджета принят прогноз социально-экономического развития района на среднесрочную перспективу, индексы роста цен. заработной платы, показатели собираемости налогов в динамике за предшествующие годы. При прогнозе поступлений по налогу на доходы физических лиц учтены изменения в федеральном и краевом законодательстве, предусматривающие передачу на краевой уровень дополнительных нормативов отчислений от НДФЛ, ранее зачисляемых в бюджет муниципального района.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88" y="2438400"/>
            <a:ext cx="59880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Динамика налоговых и неналоговых доходов бюджета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 Щербиновский район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2021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2022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годы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080623"/>
              </p:ext>
            </p:extLst>
          </p:nvPr>
        </p:nvGraphicFramePr>
        <p:xfrm>
          <a:off x="1143000" y="52197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98816"/>
              </p:ext>
            </p:extLst>
          </p:nvPr>
        </p:nvGraphicFramePr>
        <p:xfrm>
          <a:off x="511148" y="3635896"/>
          <a:ext cx="6000790" cy="1285885"/>
        </p:xfrm>
        <a:graphic>
          <a:graphicData uri="http://schemas.openxmlformats.org/drawingml/2006/table">
            <a:tbl>
              <a:tblPr/>
              <a:tblGrid>
                <a:gridCol w="2205148">
                  <a:extLst>
                    <a:ext uri="{9D8B030D-6E8A-4147-A177-3AD203B41FA5}"/>
                  </a:extLst>
                </a:gridCol>
                <a:gridCol w="1265214">
                  <a:extLst>
                    <a:ext uri="{9D8B030D-6E8A-4147-A177-3AD203B41FA5}"/>
                  </a:extLst>
                </a:gridCol>
                <a:gridCol w="1265214">
                  <a:extLst>
                    <a:ext uri="{9D8B030D-6E8A-4147-A177-3AD203B41FA5}"/>
                  </a:extLst>
                </a:gridCol>
                <a:gridCol w="1265214">
                  <a:extLst>
                    <a:ext uri="{9D8B030D-6E8A-4147-A177-3AD203B41FA5}"/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2021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9255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0616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0616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344,2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5572125" y="3276600"/>
            <a:ext cx="950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млн.руб.</a:t>
            </a:r>
            <a:endParaRPr lang="ru-RU" sz="1200" b="1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89303"/>
              </p:ext>
            </p:extLst>
          </p:nvPr>
        </p:nvGraphicFramePr>
        <p:xfrm>
          <a:off x="476953" y="1979712"/>
          <a:ext cx="5851390" cy="6939260"/>
        </p:xfrm>
        <a:graphic>
          <a:graphicData uri="http://schemas.openxmlformats.org/drawingml/2006/table">
            <a:tbl>
              <a:tblPr/>
              <a:tblGrid>
                <a:gridCol w="4339222">
                  <a:extLst>
                    <a:ext uri="{9D8B030D-6E8A-4147-A177-3AD203B41FA5}"/>
                  </a:extLst>
                </a:gridCol>
                <a:gridCol w="1512168">
                  <a:extLst>
                    <a:ext uri="{9D8B030D-6E8A-4147-A177-3AD203B41FA5}"/>
                  </a:extLst>
                </a:gridCol>
              </a:tblGrid>
              <a:tr h="458645"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Удельный вес % </a:t>
                      </a:r>
                      <a:r>
                        <a:rPr lang="ru-RU" sz="15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5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5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(факт)</a:t>
                      </a:r>
                      <a:endParaRPr lang="ru-RU" sz="15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7612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 на прибыль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067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 на доходы с физических лиц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06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2547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1477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налог на вмененный доход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8944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4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2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2809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сборами иным обязательным платежам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0416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Арендная плата за земельные участки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0682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47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014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Плата за негативное воздействие на окружающую среду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2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оказания платных услуг и компенсации затрат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2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имущества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547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земли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813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увеличение площади земельных участков, находящихся в частной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Всего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налоговых и неналоговых доходов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49275" y="1042988"/>
            <a:ext cx="5786438" cy="83185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CCCC"/>
              </a:gs>
              <a:gs pos="100000">
                <a:srgbClr val="FFCCFF"/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налоговых и неналоговых доходов бюджета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Щербиновский район             за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413" y="250825"/>
            <a:ext cx="5000625" cy="461963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CCCC"/>
              </a:gs>
              <a:gs pos="100000">
                <a:srgbClr val="FFCCFF"/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953" y="333343"/>
            <a:ext cx="5286412" cy="40011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29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СФЕРА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74738"/>
            <a:ext cx="6072187" cy="5842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Расходы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 район на социальную сферу за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01625"/>
              </p:ext>
            </p:extLst>
          </p:nvPr>
        </p:nvGraphicFramePr>
        <p:xfrm>
          <a:off x="512417" y="1907704"/>
          <a:ext cx="6000793" cy="3102311"/>
        </p:xfrm>
        <a:graphic>
          <a:graphicData uri="http://schemas.openxmlformats.org/drawingml/2006/table">
            <a:tbl>
              <a:tblPr/>
              <a:tblGrid>
                <a:gridCol w="2259122">
                  <a:extLst>
                    <a:ext uri="{9D8B030D-6E8A-4147-A177-3AD203B41FA5}"/>
                  </a:extLst>
                </a:gridCol>
                <a:gridCol w="1623744">
                  <a:extLst>
                    <a:ext uri="{9D8B030D-6E8A-4147-A177-3AD203B41FA5}"/>
                  </a:extLst>
                </a:gridCol>
                <a:gridCol w="1129561">
                  <a:extLst>
                    <a:ext uri="{9D8B030D-6E8A-4147-A177-3AD203B41FA5}"/>
                  </a:extLst>
                </a:gridCol>
                <a:gridCol w="988366">
                  <a:extLst>
                    <a:ext uri="{9D8B030D-6E8A-4147-A177-3AD203B41FA5}"/>
                  </a:extLst>
                </a:gridCol>
              </a:tblGrid>
              <a:tr h="243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1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общих расходах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расходах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соц.  сферы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991,3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на социальную сферу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85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образование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695,8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8" y="5294313"/>
            <a:ext cx="6143625" cy="585787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7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Расходы бюджета муниципального образования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район на социальную сферу на 1 жителя</a:t>
            </a:r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5584825" y="1625600"/>
            <a:ext cx="928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41359"/>
              </p:ext>
            </p:extLst>
          </p:nvPr>
        </p:nvGraphicFramePr>
        <p:xfrm>
          <a:off x="428606" y="6084168"/>
          <a:ext cx="6072230" cy="2500328"/>
        </p:xfrm>
        <a:graphic>
          <a:graphicData uri="http://schemas.openxmlformats.org/drawingml/2006/table">
            <a:tbl>
              <a:tblPr/>
              <a:tblGrid>
                <a:gridCol w="4265019">
                  <a:extLst>
                    <a:ext uri="{9D8B030D-6E8A-4147-A177-3AD203B41FA5}"/>
                  </a:extLst>
                </a:gridCol>
                <a:gridCol w="1807211">
                  <a:extLst>
                    <a:ext uri="{9D8B030D-6E8A-4147-A177-3AD203B41FA5}"/>
                  </a:extLst>
                </a:gridCol>
              </a:tblGrid>
              <a:tr h="244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589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сферу, в расчете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на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жителя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24 155,4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</a:t>
                      </a: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них</a:t>
                      </a:r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образование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20 693,6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1 924,2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368,8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1 109,3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705" name="TextBox 7"/>
          <p:cNvSpPr txBox="1">
            <a:spLocks noChangeArrowheads="1"/>
          </p:cNvSpPr>
          <p:nvPr/>
        </p:nvSpPr>
        <p:spPr bwMode="auto">
          <a:xfrm>
            <a:off x="5857896" y="579482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90276"/>
              </p:ext>
            </p:extLst>
          </p:nvPr>
        </p:nvGraphicFramePr>
        <p:xfrm>
          <a:off x="428605" y="1979713"/>
          <a:ext cx="6072230" cy="1368776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/>
                  </a:extLst>
                </a:gridCol>
                <a:gridCol w="1643074">
                  <a:extLst>
                    <a:ext uri="{9D8B030D-6E8A-4147-A177-3AD203B41FA5}"/>
                  </a:extLst>
                </a:gridCol>
                <a:gridCol w="1500198">
                  <a:extLst>
                    <a:ext uri="{9D8B030D-6E8A-4147-A177-3AD203B41FA5}"/>
                  </a:extLst>
                </a:gridCol>
              </a:tblGrid>
              <a:tr h="261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2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расходах социальной  сферы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2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2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695,8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750" y="3686175"/>
            <a:ext cx="6143625" cy="584200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rgbClr val="FFCCFF"/>
              </a:gs>
              <a:gs pos="100000">
                <a:srgbClr val="FFCCCC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образование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15376"/>
              </p:ext>
            </p:extLst>
          </p:nvPr>
        </p:nvGraphicFramePr>
        <p:xfrm>
          <a:off x="476672" y="4499993"/>
          <a:ext cx="5952725" cy="3499498"/>
        </p:xfrm>
        <a:graphic>
          <a:graphicData uri="http://schemas.openxmlformats.org/drawingml/2006/table">
            <a:tbl>
              <a:tblPr/>
              <a:tblGrid>
                <a:gridCol w="3809585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</a:tblGrid>
              <a:tr h="289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2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             расходах на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85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43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43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375,8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57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4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85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113" y="511175"/>
            <a:ext cx="6145212" cy="368300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rgbClr val="FFCCFF"/>
              </a:gs>
              <a:gs pos="100000">
                <a:srgbClr val="FFCCCC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113" y="1193800"/>
            <a:ext cx="6145212" cy="584200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rgbClr val="FFCCFF"/>
              </a:gs>
              <a:gs pos="100000">
                <a:srgbClr val="FFCCCC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 район на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285750"/>
            <a:ext cx="58578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75166"/>
              </p:ext>
            </p:extLst>
          </p:nvPr>
        </p:nvGraphicFramePr>
        <p:xfrm>
          <a:off x="535761" y="1691680"/>
          <a:ext cx="5929354" cy="1540704"/>
        </p:xfrm>
        <a:graphic>
          <a:graphicData uri="http://schemas.openxmlformats.org/drawingml/2006/table">
            <a:tbl>
              <a:tblPr/>
              <a:tblGrid>
                <a:gridCol w="2932442">
                  <a:extLst>
                    <a:ext uri="{9D8B030D-6E8A-4147-A177-3AD203B41FA5}"/>
                  </a:extLst>
                </a:gridCol>
                <a:gridCol w="1097706">
                  <a:extLst>
                    <a:ext uri="{9D8B030D-6E8A-4147-A177-3AD203B41FA5}"/>
                  </a:extLst>
                </a:gridCol>
                <a:gridCol w="1899206">
                  <a:extLst>
                    <a:ext uri="{9D8B030D-6E8A-4147-A177-3AD203B41FA5}"/>
                  </a:extLst>
                </a:gridCol>
              </a:tblGrid>
              <a:tr h="3295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расходах социальной сферы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94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extLst>
                  <a:ext uri="{0D108BD9-81ED-4DB2-BD59-A6C34878D82A}"/>
                </a:extLst>
              </a:tr>
              <a:tr h="465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250" y="3454400"/>
            <a:ext cx="592931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Структура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социальную политику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7788"/>
              </p:ext>
            </p:extLst>
          </p:nvPr>
        </p:nvGraphicFramePr>
        <p:xfrm>
          <a:off x="500043" y="4283969"/>
          <a:ext cx="5929354" cy="3166074"/>
        </p:xfrm>
        <a:graphic>
          <a:graphicData uri="http://schemas.openxmlformats.org/drawingml/2006/table">
            <a:tbl>
              <a:tblPr/>
              <a:tblGrid>
                <a:gridCol w="3643338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285884">
                  <a:extLst>
                    <a:ext uri="{9D8B030D-6E8A-4147-A177-3AD203B41FA5}"/>
                  </a:extLst>
                </a:gridCol>
              </a:tblGrid>
              <a:tr h="3274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             расходах на социальную политику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8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extLst>
                  <a:ext uri="{0D108BD9-81ED-4DB2-BD59-A6C34878D82A}"/>
                </a:extLst>
              </a:tr>
              <a:tr h="43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охрана семьи и детства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3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94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социальной политики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392113" y="7524750"/>
            <a:ext cx="60737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Большая часть расходов на социальную политику финансируется путем делегирования  полномочий органам местного самоуправления (в том числе обеспечение выплаты компенсации части родительской платы, денежная выплата на содержание детей-сирот и детей оставшихся без попечения родителей).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88" y="900113"/>
            <a:ext cx="59309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 район на социальную политику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285750"/>
            <a:ext cx="5929312" cy="584200"/>
          </a:xfrm>
          <a:prstGeom prst="rect">
            <a:avLst/>
          </a:prstGeom>
          <a:gradFill>
            <a:gsLst>
              <a:gs pos="0">
                <a:srgbClr val="9999FF"/>
              </a:gs>
              <a:gs pos="35000">
                <a:srgbClr val="CCCCFF"/>
              </a:gs>
              <a:gs pos="100000">
                <a:srgbClr val="CCECFF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жильём детей-сирот и детей,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оставшихся без попечения родителей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03909"/>
              </p:ext>
            </p:extLst>
          </p:nvPr>
        </p:nvGraphicFramePr>
        <p:xfrm>
          <a:off x="642919" y="1069405"/>
          <a:ext cx="5857916" cy="1710330"/>
        </p:xfrm>
        <a:graphic>
          <a:graphicData uri="http://schemas.openxmlformats.org/drawingml/2006/table">
            <a:tbl>
              <a:tblPr/>
              <a:tblGrid>
                <a:gridCol w="3104611">
                  <a:extLst>
                    <a:ext uri="{9D8B030D-6E8A-4147-A177-3AD203B41FA5}"/>
                  </a:extLst>
                </a:gridCol>
                <a:gridCol w="705976">
                  <a:extLst>
                    <a:ext uri="{9D8B030D-6E8A-4147-A177-3AD203B41FA5}"/>
                  </a:extLst>
                </a:gridCol>
                <a:gridCol w="776573">
                  <a:extLst>
                    <a:ext uri="{9D8B030D-6E8A-4147-A177-3AD203B41FA5}"/>
                  </a:extLst>
                </a:gridCol>
                <a:gridCol w="705976">
                  <a:extLst>
                    <a:ext uri="{9D8B030D-6E8A-4147-A177-3AD203B41FA5}"/>
                  </a:extLst>
                </a:gridCol>
                <a:gridCol w="564780">
                  <a:extLst>
                    <a:ext uri="{9D8B030D-6E8A-4147-A177-3AD203B41FA5}"/>
                  </a:extLst>
                </a:gridCol>
              </a:tblGrid>
              <a:tr h="23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4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008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детей-сирот и детей, оставшихся без попечения родителей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57188" y="3000375"/>
            <a:ext cx="6143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государственной программы Краснодарского края на территории района за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приобретены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 квартир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детей-сирот и детей, оставшихся без попечения родителей. </a:t>
            </a:r>
          </a:p>
        </p:txBody>
      </p:sp>
      <p:pic>
        <p:nvPicPr>
          <p:cNvPr id="1026" name="Picture 2" descr="\\fu.local\dfs\User Home Folders\kolmikovavs\Downloads\Краснодарский к-й, Павловский р-н, ст. Павловская, ул. Крупской, 7 квартал, д. 1, кв. 5, комнат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1" y="3851920"/>
            <a:ext cx="3116559" cy="30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u.local\dfs\User Home Folders\kolmikovavs\Downloads\Краснодарский к-й, Павдлвский р-н, ст. павловская, ул. Крупской, 7 квартал, д. 1кв. 5 кухняы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69" y="5220072"/>
            <a:ext cx="3390933" cy="37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14313"/>
            <a:ext cx="714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1357313"/>
            <a:ext cx="5929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УВАЖАЕМЫЕ ЩЕРБИНОВЦЫ!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57188" y="1857375"/>
            <a:ext cx="628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1600" dirty="0">
                <a:latin typeface="Calibri" pitchFamily="34" charset="0"/>
              </a:rPr>
              <a:t>Предлагаем вашему вниманию издание, в котором кратко и доступно отражены основные параметры отчета об исполнении бюджета муниципального образования Щербиновский район за </a:t>
            </a:r>
            <a:r>
              <a:rPr lang="ru-RU" sz="1600" dirty="0" smtClean="0">
                <a:latin typeface="Calibri" pitchFamily="34" charset="0"/>
              </a:rPr>
              <a:t>2022 </a:t>
            </a:r>
            <a:r>
              <a:rPr lang="ru-RU" sz="1600" dirty="0">
                <a:latin typeface="Calibri" pitchFamily="34" charset="0"/>
              </a:rPr>
              <a:t>год.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57188" y="2714625"/>
            <a:ext cx="628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1600">
                <a:latin typeface="Calibri" pitchFamily="34" charset="0"/>
              </a:rPr>
              <a:t>Бюджет для граждан –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отчёте о его исполнении.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59B76-0B09-4806-BECB-E7CB7568412F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625" y="3857625"/>
            <a:ext cx="6215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«Бюджет для граждан» отражает следующую информацию: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4214813"/>
            <a:ext cx="62865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описание бюджетного процесса в доступной форме;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 общие характеристики доходов и расходов бюджета;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о доходах бюджета по группам и расходах по подразделам бюджетной классификации РФ.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latin typeface="+mn-lt"/>
              <a:cs typeface="+mn-cs"/>
            </a:endParaRP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Основные данные финансового документа – годового отчета об исполнении бюджета муниципального образования Щербиновский район в </a:t>
            </a:r>
            <a:r>
              <a:rPr lang="ru-RU" sz="1600" b="1" dirty="0" smtClean="0">
                <a:latin typeface="+mn-lt"/>
                <a:cs typeface="+mn-cs"/>
              </a:rPr>
              <a:t>2022 </a:t>
            </a:r>
            <a:r>
              <a:rPr lang="ru-RU" sz="1600" b="1" dirty="0">
                <a:latin typeface="+mn-lt"/>
                <a:cs typeface="+mn-cs"/>
              </a:rPr>
              <a:t>году, изложены в форме, доступной для понимания не только профессиональным экономистам, но и самому широкому кругу читателей. 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Изучение данного материала, дает возможность всем жителям </a:t>
            </a:r>
            <a:r>
              <a:rPr lang="ru-RU" sz="1600" b="1" dirty="0" err="1">
                <a:latin typeface="+mn-lt"/>
                <a:cs typeface="+mn-cs"/>
              </a:rPr>
              <a:t>Щербиновского</a:t>
            </a:r>
            <a:r>
              <a:rPr lang="ru-RU" sz="1600" b="1" dirty="0">
                <a:latin typeface="+mn-lt"/>
                <a:cs typeface="+mn-cs"/>
              </a:rPr>
              <a:t> района узнать, как наполняется доходная часть бюджета, как муниципалитет исполняет принятые обязательства, на какие цели и в каком объеме направляются бюджетные средства, сделать выводы об эффективности расходов бюджета муниципального образования </a:t>
            </a:r>
            <a:r>
              <a:rPr lang="ru-RU" sz="1600" b="1" dirty="0" err="1">
                <a:latin typeface="+mn-lt"/>
                <a:cs typeface="+mn-cs"/>
              </a:rPr>
              <a:t>Щербиновский</a:t>
            </a:r>
            <a:r>
              <a:rPr lang="ru-RU" sz="1600" b="1" dirty="0">
                <a:latin typeface="+mn-lt"/>
                <a:cs typeface="+mn-cs"/>
              </a:rPr>
              <a:t>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611188"/>
            <a:ext cx="6000750" cy="585787"/>
          </a:xfrm>
          <a:prstGeom prst="rect">
            <a:avLst/>
          </a:prstGeom>
          <a:gradFill>
            <a:gsLst>
              <a:gs pos="0">
                <a:srgbClr val="00CCFF"/>
              </a:gs>
              <a:gs pos="35000">
                <a:srgbClr val="66FFFF"/>
              </a:gs>
              <a:gs pos="100000">
                <a:srgbClr val="CCFFFF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культуру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2875"/>
            <a:ext cx="6000750" cy="400050"/>
          </a:xfrm>
          <a:prstGeom prst="rect">
            <a:avLst/>
          </a:prstGeom>
          <a:gradFill>
            <a:gsLst>
              <a:gs pos="0">
                <a:srgbClr val="00CCFF"/>
              </a:gs>
              <a:gs pos="35000">
                <a:srgbClr val="66FFFF"/>
              </a:gs>
              <a:gs pos="100000">
                <a:srgbClr val="CCFFF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26357"/>
              </p:ext>
            </p:extLst>
          </p:nvPr>
        </p:nvGraphicFramePr>
        <p:xfrm>
          <a:off x="571480" y="1259634"/>
          <a:ext cx="6000792" cy="1363444"/>
        </p:xfrm>
        <a:graphic>
          <a:graphicData uri="http://schemas.openxmlformats.org/drawingml/2006/table">
            <a:tbl>
              <a:tblPr/>
              <a:tblGrid>
                <a:gridCol w="4000528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1214446">
                  <a:extLst>
                    <a:ext uri="{9D8B030D-6E8A-4147-A177-3AD203B41FA5}"/>
                  </a:extLst>
                </a:gridCol>
              </a:tblGrid>
              <a:tr h="293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4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расходах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соц.  сферы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44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extLst>
                  <a:ext uri="{0D108BD9-81ED-4DB2-BD59-A6C34878D82A}"/>
                </a:extLst>
              </a:tr>
              <a:tr h="27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2714625"/>
            <a:ext cx="6000750" cy="584200"/>
          </a:xfrm>
          <a:prstGeom prst="rect">
            <a:avLst/>
          </a:prstGeom>
          <a:gradFill>
            <a:gsLst>
              <a:gs pos="0">
                <a:srgbClr val="00CCFF"/>
              </a:gs>
              <a:gs pos="35000">
                <a:srgbClr val="66FFFF"/>
              </a:gs>
              <a:gs pos="100000">
                <a:srgbClr val="CCFFFF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Структура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культуру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92410"/>
              </p:ext>
            </p:extLst>
          </p:nvPr>
        </p:nvGraphicFramePr>
        <p:xfrm>
          <a:off x="571480" y="3286117"/>
          <a:ext cx="6000792" cy="1621043"/>
        </p:xfrm>
        <a:graphic>
          <a:graphicData uri="http://schemas.openxmlformats.org/drawingml/2006/table">
            <a:tbl>
              <a:tblPr/>
              <a:tblGrid>
                <a:gridCol w="4000528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1214446">
                  <a:extLst>
                    <a:ext uri="{9D8B030D-6E8A-4147-A177-3AD203B41FA5}"/>
                  </a:extLst>
                </a:gridCol>
              </a:tblGrid>
              <a:tr h="268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4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расходах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культуру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extLst>
                  <a:ext uri="{0D108BD9-81ED-4DB2-BD59-A6C34878D82A}"/>
                </a:extLst>
              </a:tr>
              <a:tr h="482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 культуры и мероприятия в сфере </a:t>
                      </a:r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64125"/>
            <a:ext cx="607218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571475"/>
            <a:ext cx="6000792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rgbClr val="FFFF99"/>
              </a:gs>
              <a:gs pos="100000">
                <a:srgbClr val="FFFFCC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физическую культуру и спорт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2875"/>
            <a:ext cx="6000750" cy="369888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41751"/>
              </p:ext>
            </p:extLst>
          </p:nvPr>
        </p:nvGraphicFramePr>
        <p:xfrm>
          <a:off x="571482" y="1214414"/>
          <a:ext cx="5929354" cy="2740053"/>
        </p:xfrm>
        <a:graphic>
          <a:graphicData uri="http://schemas.openxmlformats.org/drawingml/2006/table">
            <a:tbl>
              <a:tblPr/>
              <a:tblGrid>
                <a:gridCol w="3000396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</a:tblGrid>
              <a:tr h="3461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9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руб.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расходах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 жителя, руб.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01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24 155,4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468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физическую культуру и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спорт, из них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1 109,3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34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4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761,4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58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143375"/>
            <a:ext cx="6072187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3" y="395536"/>
            <a:ext cx="6000792" cy="646331"/>
          </a:xfrm>
          <a:prstGeom prst="rect">
            <a:avLst/>
          </a:prstGeom>
          <a:gradFill>
            <a:gsLst>
              <a:gs pos="0">
                <a:srgbClr val="FF9900"/>
              </a:gs>
              <a:gs pos="80000">
                <a:srgbClr val="FFCC66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 И НАЦИОНАЛЬНАЯ БЕЗОПАСНОСТЬ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28419"/>
              </p:ext>
            </p:extLst>
          </p:nvPr>
        </p:nvGraphicFramePr>
        <p:xfrm>
          <a:off x="464312" y="1402780"/>
          <a:ext cx="6000816" cy="2706912"/>
        </p:xfrm>
        <a:graphic>
          <a:graphicData uri="http://schemas.openxmlformats.org/drawingml/2006/table">
            <a:tbl>
              <a:tblPr/>
              <a:tblGrid>
                <a:gridCol w="3506095">
                  <a:extLst>
                    <a:ext uri="{9D8B030D-6E8A-4147-A177-3AD203B41FA5}"/>
                  </a:extLst>
                </a:gridCol>
                <a:gridCol w="1281073">
                  <a:extLst>
                    <a:ext uri="{9D8B030D-6E8A-4147-A177-3AD203B41FA5}"/>
                  </a:extLst>
                </a:gridCol>
                <a:gridCol w="1213648">
                  <a:extLst>
                    <a:ext uri="{9D8B030D-6E8A-4147-A177-3AD203B41FA5}"/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9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расходах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 на национальную оборону и национальную безопасность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46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оборону (мобилизационная подготовка экономики)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09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безопасность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921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324" y="4600244"/>
            <a:ext cx="6072230" cy="369332"/>
          </a:xfrm>
          <a:prstGeom prst="rect">
            <a:avLst/>
          </a:prstGeom>
          <a:gradFill>
            <a:gsLst>
              <a:gs pos="0">
                <a:srgbClr val="7030A0"/>
              </a:gs>
              <a:gs pos="3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90421"/>
              </p:ext>
            </p:extLst>
          </p:nvPr>
        </p:nvGraphicFramePr>
        <p:xfrm>
          <a:off x="487534" y="5220072"/>
          <a:ext cx="6072229" cy="3265867"/>
        </p:xfrm>
        <a:graphic>
          <a:graphicData uri="http://schemas.openxmlformats.org/drawingml/2006/table">
            <a:tbl>
              <a:tblPr/>
              <a:tblGrid>
                <a:gridCol w="2443702">
                  <a:extLst>
                    <a:ext uri="{9D8B030D-6E8A-4147-A177-3AD203B41FA5}"/>
                  </a:extLst>
                </a:gridCol>
                <a:gridCol w="2739908">
                  <a:extLst>
                    <a:ext uri="{9D8B030D-6E8A-4147-A177-3AD203B41FA5}"/>
                  </a:extLst>
                </a:gridCol>
                <a:gridCol w="888619">
                  <a:extLst>
                    <a:ext uri="{9D8B030D-6E8A-4147-A177-3AD203B41FA5}"/>
                  </a:extLst>
                </a:gridCol>
              </a:tblGrid>
              <a:tr h="499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финансовой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помощи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796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уровня бюджетной обеспеченности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сельских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различия в 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сельскими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поселениями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Щербиновского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92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бюджетов сельских поселений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Щербиновского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9221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 муниципального образования Щербиновский район на </a:t>
                      </a:r>
                      <a:r>
                        <a:rPr lang="ru-RU" sz="1500" b="0" i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счет </a:t>
                      </a: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субсидий местного </a:t>
                      </a:r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323850"/>
            <a:ext cx="5786437" cy="92233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ВЫРАВНИВАНИЯ БЮДЖЕТНОЙ ОБЕСПЕЧЕННОСТИ СЕЛЬСКИХ ПОСЕЛЕНИЙ ЩЕРБИНОВСКОГО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53385"/>
              </p:ext>
            </p:extLst>
          </p:nvPr>
        </p:nvGraphicFramePr>
        <p:xfrm>
          <a:off x="642918" y="1405599"/>
          <a:ext cx="5786478" cy="2827088"/>
        </p:xfrm>
        <a:graphic>
          <a:graphicData uri="http://schemas.openxmlformats.org/drawingml/2006/table">
            <a:tbl>
              <a:tblPr/>
              <a:tblGrid>
                <a:gridCol w="2413194">
                  <a:extLst>
                    <a:ext uri="{9D8B030D-6E8A-4147-A177-3AD203B41FA5}"/>
                  </a:extLst>
                </a:gridCol>
                <a:gridCol w="1686642">
                  <a:extLst>
                    <a:ext uri="{9D8B030D-6E8A-4147-A177-3AD203B41FA5}"/>
                  </a:extLst>
                </a:gridCol>
                <a:gridCol w="1686642">
                  <a:extLst>
                    <a:ext uri="{9D8B030D-6E8A-4147-A177-3AD203B41FA5}"/>
                  </a:extLst>
                </a:gridCol>
              </a:tblGrid>
              <a:tr h="92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обеспеченность до выравнивания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обеспеченность после выравнивания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Глафировское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Ейскоукрепленское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Екатериновское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Николаевское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Новощербиновское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Старощербиновское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Шабельское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Щербиновское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628650" y="4268788"/>
            <a:ext cx="59293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Бюджетное выравнивание обеспечено на основе прозрачной, объективной методики распределения дотации, что исключает субъективный подход при распределения средств из краевого бюджета. </a:t>
            </a:r>
          </a:p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Распределение утверждается Решением Совета муниципального образования Щербиновский район. Превышение  максимального  уровня  бюджетной  обеспеченности  над минимальным  до выравнивания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5,02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раза, после выравнивания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раза. </a:t>
            </a:r>
          </a:p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Степень  сокращения  различия  между  наиболее  и  наименее обеспеченными  сельскими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Щербиновского района до и после распределения дотации составит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438" y="6516688"/>
            <a:ext cx="5786437" cy="86201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ЩЕРБИНОВСКОГО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8132"/>
              </p:ext>
            </p:extLst>
          </p:nvPr>
        </p:nvGraphicFramePr>
        <p:xfrm>
          <a:off x="706986" y="7452322"/>
          <a:ext cx="5786478" cy="1331847"/>
        </p:xfrm>
        <a:graphic>
          <a:graphicData uri="http://schemas.openxmlformats.org/drawingml/2006/table">
            <a:tbl>
              <a:tblPr/>
              <a:tblGrid>
                <a:gridCol w="4522764">
                  <a:extLst>
                    <a:ext uri="{9D8B030D-6E8A-4147-A177-3AD203B41FA5}"/>
                  </a:extLst>
                </a:gridCol>
                <a:gridCol w="1263714">
                  <a:extLst>
                    <a:ext uri="{9D8B030D-6E8A-4147-A177-3AD203B41FA5}"/>
                  </a:extLst>
                </a:gridCol>
              </a:tblGrid>
              <a:tr h="291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31.12.2022 г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млн.руб.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5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долга, </a:t>
                      </a:r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7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Долговая нагрузка, %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1113"/>
            <a:ext cx="5715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221456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857250" y="3357563"/>
            <a:ext cx="5072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муниципального образования Щербиновский район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928688" y="5072063"/>
            <a:ext cx="50720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З53620 ст-ца Старощербиновская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ул. Советов, д. 68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телефон (86151) 7-81-84, факс 7-81-84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fusrb@mail.ru</a:t>
            </a:r>
            <a:br>
              <a:rPr lang="en-US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сайт администрации: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http://staradm.ru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>
              <a:latin typeface="Calibri" pitchFamily="34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928688" y="817245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станица Старощербиновская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январь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8" y="142875"/>
            <a:ext cx="6215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Бюджет муниципального образования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район:</a:t>
            </a:r>
          </a:p>
        </p:txBody>
      </p:sp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57188" y="500063"/>
            <a:ext cx="6500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 размещается на сайте администрации муниципального образования Щербиновский район</a:t>
            </a:r>
          </a:p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представляется в Совет муниципального образования Щербиновский район</a:t>
            </a:r>
          </a:p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 публикуется в периодическом печатном издании «Информационный бюллетень органов местного самоуправления муниципального образования Щербиновский район»</a:t>
            </a:r>
          </a:p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выносится на публичные слушания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3" y="2143125"/>
            <a:ext cx="5357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Характерные черты бюджета: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28625" y="2428875"/>
            <a:ext cx="6143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объективная экономическая категория</a:t>
            </a:r>
          </a:p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система денежных отношений</a:t>
            </a:r>
          </a:p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основной финансовый план</a:t>
            </a:r>
          </a:p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инструмент финансовой политики</a:t>
            </a:r>
          </a:p>
        </p:txBody>
      </p:sp>
      <p:sp>
        <p:nvSpPr>
          <p:cNvPr id="16389" name="TextBox 26"/>
          <p:cNvSpPr txBox="1">
            <a:spLocks noChangeArrowheads="1"/>
          </p:cNvSpPr>
          <p:nvPr/>
        </p:nvSpPr>
        <p:spPr bwMode="auto">
          <a:xfrm>
            <a:off x="428625" y="5643563"/>
            <a:ext cx="6143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>
                <a:latin typeface="Calibri" pitchFamily="34" charset="0"/>
              </a:rPr>
              <a:t>В случае превышения доходов над расходами бюджет является профицит-ным, в обратном случае – дефицитным</a:t>
            </a:r>
          </a:p>
          <a:p>
            <a:pPr indent="265113" algn="just"/>
            <a:r>
              <a:rPr lang="ru-RU" sz="1400">
                <a:latin typeface="Calibri" pitchFamily="34" charset="0"/>
              </a:rPr>
              <a:t>Сбалансированность бюджета по доходам и расходам – основопола-гающее требование, предъявляемое к органам местного самоуправления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428604" y="3428993"/>
          <a:ext cx="6143668" cy="221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357166" y="6643703"/>
          <a:ext cx="6215106" cy="330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07950"/>
            <a:ext cx="6143625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n-lt"/>
                <a:cs typeface="+mn-cs"/>
              </a:rPr>
              <a:t>Бюджетная система Российской Федерации – это совокупность бюджетов разных уровней, основанная на социально-экономических взаимоотношениях и бюджетном законодательстве Российской Федерации.</a:t>
            </a:r>
          </a:p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n-lt"/>
                <a:cs typeface="+mn-cs"/>
              </a:rPr>
              <a:t>Совершенствование бюджетной и налоговой политики, дальнейшая её реализация – важнейшее направление деятельности администрации муниципального образования </a:t>
            </a:r>
            <a:r>
              <a:rPr lang="ru-RU" sz="1300" dirty="0" err="1">
                <a:latin typeface="+mn-lt"/>
                <a:cs typeface="+mn-cs"/>
              </a:rPr>
              <a:t>Щербиновский</a:t>
            </a:r>
            <a:r>
              <a:rPr lang="ru-RU" sz="1300" dirty="0">
                <a:latin typeface="+mn-lt"/>
                <a:cs typeface="+mn-cs"/>
              </a:rPr>
              <a:t> район. Успешная их реализация способствует определённости, </a:t>
            </a:r>
            <a:r>
              <a:rPr lang="ru-RU" sz="1250" dirty="0">
                <a:latin typeface="+mn-lt"/>
                <a:cs typeface="+mn-cs"/>
              </a:rPr>
              <a:t>предсказуемости</a:t>
            </a:r>
            <a:r>
              <a:rPr lang="ru-RU" sz="1300" dirty="0">
                <a:latin typeface="+mn-lt"/>
                <a:cs typeface="+mn-cs"/>
              </a:rPr>
              <a:t>, созданию условий для ведения деятельности налогоплательщиками, главными администраторами доходов, главными распорядителями бюджетных средств, муниципальным учреждениями, то есть всеми участникам бюджетного процесса муниципального образования </a:t>
            </a:r>
            <a:r>
              <a:rPr lang="ru-RU" sz="1300" dirty="0" err="1">
                <a:latin typeface="+mn-lt"/>
                <a:cs typeface="+mn-cs"/>
              </a:rPr>
              <a:t>Щербиновский</a:t>
            </a:r>
            <a:r>
              <a:rPr lang="ru-RU" sz="1300" dirty="0">
                <a:latin typeface="+mn-lt"/>
                <a:cs typeface="+mn-cs"/>
              </a:rPr>
              <a:t> район.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21795" y="3309273"/>
          <a:ext cx="6357982" cy="135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93017" y="2283807"/>
            <a:ext cx="421484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ЭТАПЫ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4502" y="2697533"/>
            <a:ext cx="1836529" cy="338554"/>
          </a:xfrm>
          <a:prstGeom prst="rect">
            <a:avLst/>
          </a:prstGeom>
          <a:gradFill>
            <a:gsLst>
              <a:gs pos="0">
                <a:srgbClr val="FFFF99"/>
              </a:gs>
              <a:gs pos="64999">
                <a:srgbClr val="FFCCCC"/>
              </a:gs>
              <a:gs pos="100000">
                <a:srgbClr val="FFCCF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3035300"/>
            <a:ext cx="6000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166813" algn="l"/>
                <a:tab pos="2239963" algn="l"/>
                <a:tab pos="3405188" algn="l"/>
                <a:tab pos="4572000" algn="l"/>
                <a:tab pos="5565775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	2	3	4	5	6</a:t>
            </a:r>
            <a:r>
              <a:rPr lang="en-US" sz="1400" b="1" dirty="0">
                <a:latin typeface="+mn-lt"/>
                <a:cs typeface="+mn-cs"/>
              </a:rPr>
              <a:t>	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9849" y="4800576"/>
            <a:ext cx="1481175" cy="338554"/>
          </a:xfrm>
          <a:prstGeom prst="rect">
            <a:avLst/>
          </a:prstGeom>
          <a:gradFill>
            <a:gsLst>
              <a:gs pos="0">
                <a:srgbClr val="FFFF99"/>
              </a:gs>
              <a:gs pos="64999">
                <a:srgbClr val="FFCCCC"/>
              </a:gs>
              <a:gs pos="100000">
                <a:srgbClr val="FFCCF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Исполнение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699415" y="5436096"/>
          <a:ext cx="5643602" cy="135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2513" y="5138738"/>
            <a:ext cx="52149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0075" algn="l"/>
                <a:tab pos="4664075" algn="l"/>
              </a:tabLs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	2	3	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9182" y="6876655"/>
            <a:ext cx="1442511" cy="338554"/>
          </a:xfrm>
          <a:prstGeom prst="rect">
            <a:avLst/>
          </a:prstGeom>
          <a:gradFill>
            <a:gsLst>
              <a:gs pos="0">
                <a:srgbClr val="FFFF99"/>
              </a:gs>
              <a:gs pos="64999">
                <a:srgbClr val="FFCCCC"/>
              </a:gs>
              <a:gs pos="100000">
                <a:srgbClr val="FFCCF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III.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Отчетность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42854" y="7500959"/>
          <a:ext cx="6572296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063" y="7215188"/>
            <a:ext cx="6000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166813" algn="l"/>
                <a:tab pos="2239963" algn="l"/>
                <a:tab pos="3405188" algn="l"/>
                <a:tab pos="4572000" algn="l"/>
                <a:tab pos="5565775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	2	3	4	5	6</a:t>
            </a:r>
            <a:r>
              <a:rPr lang="en-US" sz="1400" b="1" dirty="0">
                <a:latin typeface="+mn-lt"/>
                <a:cs typeface="+mn-cs"/>
              </a:rPr>
              <a:t>	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13" y="179388"/>
            <a:ext cx="619283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Бюджет муниципального образования </a:t>
            </a:r>
            <a:r>
              <a:rPr lang="ru-RU" sz="1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 утвержден: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Решением Совета муниципального образования Щербиновский район  от </a:t>
            </a:r>
            <a:r>
              <a:rPr lang="ru-RU" sz="1400" dirty="0" smtClean="0">
                <a:latin typeface="+mn-lt"/>
                <a:cs typeface="+mn-cs"/>
              </a:rPr>
              <a:t>22 </a:t>
            </a:r>
            <a:r>
              <a:rPr lang="ru-RU" sz="1400" dirty="0">
                <a:latin typeface="+mn-lt"/>
                <a:cs typeface="+mn-cs"/>
              </a:rPr>
              <a:t>декабря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года № 2</a:t>
            </a:r>
            <a:r>
              <a:rPr lang="ru-RU" sz="1400" dirty="0" smtClean="0">
                <a:latin typeface="+mn-lt"/>
                <a:cs typeface="+mn-cs"/>
              </a:rPr>
              <a:t>  </a:t>
            </a:r>
            <a:r>
              <a:rPr lang="ru-RU" sz="1400" dirty="0">
                <a:latin typeface="+mn-lt"/>
                <a:cs typeface="+mn-cs"/>
              </a:rPr>
              <a:t>«</a:t>
            </a:r>
            <a:r>
              <a:rPr lang="x-none" sz="1400">
                <a:latin typeface="+mn-lt"/>
                <a:cs typeface="+mn-cs"/>
              </a:rPr>
              <a:t>О бюджете муниципального образования Щербиновский район на 20</a:t>
            </a:r>
            <a:r>
              <a:rPr lang="ru-RU" sz="1400" dirty="0" smtClean="0">
                <a:latin typeface="+mn-lt"/>
                <a:cs typeface="+mn-cs"/>
              </a:rPr>
              <a:t>22</a:t>
            </a:r>
            <a:r>
              <a:rPr lang="x-none" sz="1400" smtClean="0">
                <a:latin typeface="+mn-lt"/>
                <a:cs typeface="+mn-cs"/>
              </a:rPr>
              <a:t> </a:t>
            </a:r>
            <a:r>
              <a:rPr lang="x-none" sz="1400">
                <a:latin typeface="+mn-lt"/>
                <a:cs typeface="+mn-cs"/>
              </a:rPr>
              <a:t>год</a:t>
            </a:r>
            <a:r>
              <a:rPr lang="ru-RU" sz="1400" dirty="0">
                <a:latin typeface="+mn-lt"/>
                <a:cs typeface="+mn-cs"/>
              </a:rPr>
              <a:t> и на плановый период </a:t>
            </a:r>
            <a:r>
              <a:rPr lang="ru-RU" sz="1400" dirty="0" smtClean="0">
                <a:latin typeface="+mn-lt"/>
                <a:cs typeface="+mn-cs"/>
              </a:rPr>
              <a:t>2023 </a:t>
            </a:r>
            <a:r>
              <a:rPr lang="ru-RU" sz="1400" dirty="0">
                <a:latin typeface="+mn-lt"/>
                <a:cs typeface="+mn-cs"/>
              </a:rPr>
              <a:t>и </a:t>
            </a:r>
            <a:r>
              <a:rPr lang="ru-RU" sz="1400" dirty="0" smtClean="0">
                <a:latin typeface="+mn-lt"/>
                <a:cs typeface="+mn-cs"/>
              </a:rPr>
              <a:t>2024 </a:t>
            </a:r>
            <a:r>
              <a:rPr lang="ru-RU" sz="1400" dirty="0">
                <a:latin typeface="+mn-lt"/>
                <a:cs typeface="+mn-cs"/>
              </a:rPr>
              <a:t>годов»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813" y="1258888"/>
            <a:ext cx="6192837" cy="440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Особенности исполнения бюджета муниципального образования </a:t>
            </a:r>
            <a:r>
              <a:rPr lang="ru-RU" sz="1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Бюджет муниципального образования Щербиновский район в 2020 году исполнялся в соответствии с требованиями Бюджетного кодекса Российской Федерации, решением Совета муниципального образования Щербиновский район «Об утверждении Положений о бюджетном процессе», иных законодательных и нормативных правовых актов Российской Федерации,  Краснодарского края, </a:t>
            </a:r>
            <a:r>
              <a:rPr lang="ru-RU" sz="1400" dirty="0" err="1">
                <a:latin typeface="+mn-lt"/>
                <a:cs typeface="+mn-cs"/>
              </a:rPr>
              <a:t>Щербиновского</a:t>
            </a:r>
            <a:r>
              <a:rPr lang="ru-RU" sz="1400" dirty="0">
                <a:latin typeface="+mn-lt"/>
                <a:cs typeface="+mn-cs"/>
              </a:rPr>
              <a:t> района.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Основные направления консолидированного бюджета в </a:t>
            </a:r>
            <a:r>
              <a:rPr lang="ru-RU" sz="1400" dirty="0" smtClean="0">
                <a:latin typeface="+mn-lt"/>
                <a:cs typeface="+mn-cs"/>
              </a:rPr>
              <a:t>2022 </a:t>
            </a:r>
            <a:r>
              <a:rPr lang="ru-RU" sz="1400" dirty="0">
                <a:latin typeface="+mn-lt"/>
                <a:cs typeface="+mn-cs"/>
              </a:rPr>
              <a:t>году определяли цели и задачи бюджетной и налоговой политики и способствовали стабильному социально-экономическому развитию муниципального образования Щербиновский район и повышению уровня жизни населения.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Итоги реализации бюджетной и налоговой политики: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сбалансированности и устойчивости местного бюджета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Повышение качества предоставления муниципальных услуг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Развитие программно-целевых методов управления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Повышение эффективности управления муниципальными финансами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Повышение открытости прозрачности бюджетного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888" y="5795963"/>
            <a:ext cx="6140450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Публичные слушания по годовому отчету об исполнении бюджета муниципального образования Щербиновский район за </a:t>
            </a:r>
            <a:r>
              <a:rPr lang="ru-RU" sz="1400" dirty="0" smtClean="0">
                <a:latin typeface="+mn-lt"/>
                <a:cs typeface="+mn-cs"/>
              </a:rPr>
              <a:t>2022 </a:t>
            </a:r>
            <a:r>
              <a:rPr lang="ru-RU" sz="1400" dirty="0">
                <a:latin typeface="+mn-lt"/>
                <a:cs typeface="+mn-cs"/>
              </a:rPr>
              <a:t>год назначены: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 </a:t>
            </a:r>
            <a:endParaRPr lang="ru-RU" sz="1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принятием постановления администрации муниципального образования Щербиновский район от </a:t>
            </a:r>
            <a:r>
              <a:rPr lang="ru-RU" sz="1400" b="1" i="1" dirty="0" smtClean="0">
                <a:latin typeface="+mn-lt"/>
                <a:cs typeface="+mn-cs"/>
              </a:rPr>
              <a:t>04 мая 2023 </a:t>
            </a:r>
            <a:r>
              <a:rPr lang="ru-RU" sz="1400" b="1" i="1" dirty="0">
                <a:latin typeface="+mn-lt"/>
                <a:cs typeface="+mn-cs"/>
              </a:rPr>
              <a:t>года № </a:t>
            </a:r>
            <a:r>
              <a:rPr lang="ru-RU" sz="1400" b="1" i="1" dirty="0" smtClean="0">
                <a:latin typeface="+mn-lt"/>
                <a:cs typeface="+mn-cs"/>
              </a:rPr>
              <a:t>328 </a:t>
            </a:r>
            <a:r>
              <a:rPr lang="ru-RU" sz="1400" b="1" i="1" dirty="0">
                <a:latin typeface="+mn-lt"/>
                <a:cs typeface="+mn-cs"/>
              </a:rPr>
              <a:t>«Об официальном опубликовании годового отчета об исполнении бюджета муниципального образования Щербиновский район за </a:t>
            </a:r>
            <a:r>
              <a:rPr lang="ru-RU" sz="1400" b="1" i="1" dirty="0" smtClean="0">
                <a:latin typeface="+mn-lt"/>
                <a:cs typeface="+mn-cs"/>
              </a:rPr>
              <a:t>2022 </a:t>
            </a:r>
            <a:r>
              <a:rPr lang="ru-RU" sz="1400" b="1" i="1" dirty="0">
                <a:latin typeface="+mn-lt"/>
                <a:cs typeface="+mn-cs"/>
              </a:rPr>
              <a:t>год, назначении даты проведения публичных слушаний, образовании организационного комитета по проведению публичных слушаний» 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Публичные слушания по годовому отчету об исполнении бюджета муниципального образования Щербиновский район за </a:t>
            </a:r>
            <a:r>
              <a:rPr lang="ru-RU" sz="1400" dirty="0" smtClean="0">
                <a:latin typeface="+mn-lt"/>
                <a:cs typeface="+mn-cs"/>
              </a:rPr>
              <a:t>2022 </a:t>
            </a:r>
            <a:r>
              <a:rPr lang="ru-RU" sz="1400" dirty="0">
                <a:latin typeface="+mn-lt"/>
                <a:cs typeface="+mn-cs"/>
              </a:rPr>
              <a:t>год проведены - </a:t>
            </a:r>
            <a:r>
              <a:rPr lang="ru-RU" sz="1400" dirty="0" smtClean="0">
                <a:latin typeface="+mn-lt"/>
                <a:cs typeface="+mn-cs"/>
              </a:rPr>
              <a:t>17 </a:t>
            </a:r>
            <a:r>
              <a:rPr lang="ru-RU" sz="1400" dirty="0">
                <a:latin typeface="+mn-lt"/>
                <a:cs typeface="+mn-cs"/>
              </a:rPr>
              <a:t>мая </a:t>
            </a:r>
            <a:r>
              <a:rPr lang="ru-RU" sz="1400" dirty="0" smtClean="0">
                <a:latin typeface="+mn-lt"/>
                <a:cs typeface="+mn-cs"/>
              </a:rPr>
              <a:t>2023 </a:t>
            </a:r>
            <a:r>
              <a:rPr lang="ru-RU" sz="1400" dirty="0">
                <a:latin typeface="+mn-lt"/>
                <a:cs typeface="+mn-cs"/>
              </a:rPr>
              <a:t>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38" y="755650"/>
            <a:ext cx="5976937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Выполнение главных бюджетных задач: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Выполнены все действующие социальные обязательства: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поэтапного повышения оплаты труда в бюджетном секторе экономики, расширение мер социальной поддержки 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сохранение бюджетной поддержки развития реального сектора экономики;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устойчивости, сбалансированности местного бюджета;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538" y="4140200"/>
            <a:ext cx="6097587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Особое внимание в текущем году уделено своевременной и в полном объеме выплате заработной платы работникам бюджетной сферы.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В соответствии с Указами Президента Российской Федерации обеспечено доведение средней заработной платы отдельных категорий работников до средней заработной платы в экономике региона.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Средняя заработная плата по отраслям социальной сферы по итогам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2022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года составила</a:t>
            </a:r>
            <a:r>
              <a:rPr lang="ru-RU" sz="1600" u="sng" dirty="0">
                <a:latin typeface="+mn-lt"/>
                <a:cs typeface="+mn-cs"/>
              </a:rPr>
              <a:t>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педагогов в дошкольных учреждениях </a:t>
            </a:r>
            <a:r>
              <a:rPr lang="ru-RU" sz="1400" dirty="0" smtClean="0">
                <a:latin typeface="+mn-lt"/>
                <a:cs typeface="+mn-cs"/>
              </a:rPr>
              <a:t>– 36 717,8рублей</a:t>
            </a:r>
            <a:r>
              <a:rPr lang="ru-RU" sz="1400" dirty="0">
                <a:latin typeface="+mn-lt"/>
                <a:cs typeface="+mn-cs"/>
              </a:rPr>
              <a:t>, рост </a:t>
            </a:r>
            <a:r>
              <a:rPr lang="ru-RU" sz="1400" dirty="0" smtClean="0">
                <a:latin typeface="+mn-lt"/>
                <a:cs typeface="+mn-cs"/>
              </a:rPr>
              <a:t>9%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33 674,0 </a:t>
            </a:r>
            <a:r>
              <a:rPr lang="ru-RU" sz="1400" dirty="0" smtClean="0">
                <a:latin typeface="+mn-lt"/>
                <a:cs typeface="+mn-cs"/>
              </a:rPr>
              <a:t>рублей);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педагогов в образовательных учреждениях – </a:t>
            </a:r>
            <a:r>
              <a:rPr lang="ru-RU" sz="1400" dirty="0" smtClean="0">
                <a:latin typeface="+mn-lt"/>
                <a:cs typeface="+mn-cs"/>
              </a:rPr>
              <a:t>37 919,1 </a:t>
            </a:r>
            <a:r>
              <a:rPr lang="ru-RU" sz="1400" dirty="0">
                <a:latin typeface="+mn-lt"/>
                <a:cs typeface="+mn-cs"/>
              </a:rPr>
              <a:t>рублей, рост </a:t>
            </a:r>
            <a:r>
              <a:rPr lang="ru-RU" sz="1400" dirty="0" smtClean="0">
                <a:latin typeface="+mn-lt"/>
                <a:cs typeface="+mn-cs"/>
              </a:rPr>
              <a:t>6,2%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35 706,0 </a:t>
            </a:r>
            <a:r>
              <a:rPr lang="ru-RU" sz="1400" dirty="0" smtClean="0">
                <a:latin typeface="+mn-lt"/>
                <a:cs typeface="+mn-cs"/>
              </a:rPr>
              <a:t>рублей</a:t>
            </a:r>
            <a:r>
              <a:rPr lang="ru-RU" sz="1400" dirty="0">
                <a:latin typeface="+mn-lt"/>
                <a:cs typeface="+mn-cs"/>
              </a:rPr>
              <a:t>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педагогов дополнительного образования – </a:t>
            </a:r>
            <a:r>
              <a:rPr lang="ru-RU" sz="1400" dirty="0" smtClean="0">
                <a:latin typeface="+mn-lt"/>
                <a:cs typeface="+mn-cs"/>
              </a:rPr>
              <a:t>35 925,6 рублей</a:t>
            </a:r>
            <a:r>
              <a:rPr lang="ru-RU" sz="1400" dirty="0">
                <a:latin typeface="+mn-lt"/>
                <a:cs typeface="+mn-cs"/>
              </a:rPr>
              <a:t>, рост </a:t>
            </a:r>
            <a:r>
              <a:rPr lang="ru-RU" sz="1400" dirty="0" smtClean="0">
                <a:latin typeface="+mn-lt"/>
                <a:cs typeface="+mn-cs"/>
              </a:rPr>
              <a:t>4,7%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34 326,5 </a:t>
            </a:r>
            <a:r>
              <a:rPr lang="ru-RU" sz="1400" dirty="0" smtClean="0">
                <a:latin typeface="+mn-lt"/>
                <a:cs typeface="+mn-cs"/>
              </a:rPr>
              <a:t>рублей</a:t>
            </a:r>
            <a:r>
              <a:rPr lang="ru-RU" sz="1400" dirty="0">
                <a:latin typeface="+mn-lt"/>
                <a:cs typeface="+mn-cs"/>
              </a:rPr>
              <a:t>);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работников культуры – </a:t>
            </a:r>
            <a:r>
              <a:rPr lang="ru-RU" sz="1400" dirty="0" smtClean="0">
                <a:latin typeface="+mn-lt"/>
                <a:cs typeface="+mn-cs"/>
              </a:rPr>
              <a:t>24 711,8 рублей</a:t>
            </a:r>
            <a:r>
              <a:rPr lang="ru-RU" sz="1400" dirty="0">
                <a:latin typeface="+mn-lt"/>
                <a:cs typeface="+mn-cs"/>
              </a:rPr>
              <a:t>, снижение </a:t>
            </a:r>
            <a:r>
              <a:rPr lang="ru-RU" sz="1400" dirty="0" smtClean="0">
                <a:latin typeface="+mn-lt"/>
                <a:cs typeface="+mn-cs"/>
              </a:rPr>
              <a:t>3,3 %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23 924,0 </a:t>
            </a:r>
            <a:r>
              <a:rPr lang="ru-RU" sz="1400" dirty="0" smtClean="0">
                <a:latin typeface="+mn-lt"/>
                <a:cs typeface="+mn-cs"/>
              </a:rPr>
              <a:t>рублей</a:t>
            </a:r>
            <a:r>
              <a:rPr lang="ru-RU" sz="1400" dirty="0">
                <a:latin typeface="+mn-lt"/>
                <a:cs typeface="+mn-cs"/>
              </a:rPr>
              <a:t>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04813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параметры исполнения бюджета муниципального образования Щербиновский район за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2022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56651"/>
              </p:ext>
            </p:extLst>
          </p:nvPr>
        </p:nvGraphicFramePr>
        <p:xfrm>
          <a:off x="500042" y="1115616"/>
          <a:ext cx="6000792" cy="331175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065432">
                  <a:extLst>
                    <a:ext uri="{9D8B030D-6E8A-4147-A177-3AD203B41FA5}"/>
                  </a:extLst>
                </a:gridCol>
                <a:gridCol w="1647824">
                  <a:extLst>
                    <a:ext uri="{9D8B030D-6E8A-4147-A177-3AD203B41FA5}"/>
                  </a:extLst>
                </a:gridCol>
                <a:gridCol w="1143768">
                  <a:extLst>
                    <a:ext uri="{9D8B030D-6E8A-4147-A177-3AD203B41FA5}"/>
                  </a:extLst>
                </a:gridCol>
                <a:gridCol w="1143768">
                  <a:extLst>
                    <a:ext uri="{9D8B030D-6E8A-4147-A177-3AD203B41FA5}"/>
                  </a:extLst>
                </a:gridCol>
              </a:tblGrid>
              <a:tr h="300567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млн.руб.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65" marR="7265" marT="7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показателей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Утвержденные 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бюджетные назначения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Исполнено 2022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55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Доходы всего,</a:t>
                      </a: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в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том числе:</a:t>
                      </a: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984,2</a:t>
                      </a:r>
                      <a:endParaRPr lang="ru-RU" sz="15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977,6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4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налоговые неналоговые</a:t>
                      </a: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344,1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344,2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640,1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633,4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36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998,9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991,3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5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Дефицит (-)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- 14,7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- 13,7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5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 (+)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563" y="4645025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Безвозмездные поступления в бюджет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 Щербиновский район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из других уровней бюджета в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2022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0739"/>
              </p:ext>
            </p:extLst>
          </p:nvPr>
        </p:nvGraphicFramePr>
        <p:xfrm>
          <a:off x="503290" y="5796136"/>
          <a:ext cx="6072230" cy="279753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071702">
                  <a:extLst>
                    <a:ext uri="{9D8B030D-6E8A-4147-A177-3AD203B41FA5}"/>
                  </a:extLst>
                </a:gridCol>
                <a:gridCol w="1333509">
                  <a:extLst>
                    <a:ext uri="{9D8B030D-6E8A-4147-A177-3AD203B41FA5}"/>
                  </a:extLst>
                </a:gridCol>
                <a:gridCol w="1333510">
                  <a:extLst>
                    <a:ext uri="{9D8B030D-6E8A-4147-A177-3AD203B41FA5}"/>
                  </a:extLst>
                </a:gridCol>
                <a:gridCol w="1333509">
                  <a:extLst>
                    <a:ext uri="{9D8B030D-6E8A-4147-A177-3AD203B41FA5}"/>
                  </a:extLst>
                </a:gridCol>
              </a:tblGrid>
              <a:tr h="28575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</a:rPr>
                        <a:t>  млн. руб.     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57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показателя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022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640,1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633,4</a:t>
                      </a: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  <a:endParaRPr kumimoji="0"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97,1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32,5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464,4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460,5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05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43,3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755650"/>
            <a:ext cx="5905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показатели социально - экономического развития муниципального образования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67733"/>
              </p:ext>
            </p:extLst>
          </p:nvPr>
        </p:nvGraphicFramePr>
        <p:xfrm>
          <a:off x="606928" y="5436096"/>
          <a:ext cx="5990424" cy="357062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974200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Оборот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объем отгруженной продукции по основным видам деятельности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2022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1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Промышленное производство по крупным и средним предприятиям, млн. руб.: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345,2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384,5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05089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обрабатывающая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промышленность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221,8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98228"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123,5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126,2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Продукция сельского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хозяйства в действующих ценах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15124,9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15875,2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Розничная торговля по крупным и средним организациям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млн.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1698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1887,5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Общественное питание по крупным и средним предприятиям, млн.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18,6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Платные услуги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населению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121,5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132,2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Транспорт и связь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28,1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Строительство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54836"/>
              </p:ext>
            </p:extLst>
          </p:nvPr>
        </p:nvGraphicFramePr>
        <p:xfrm>
          <a:off x="596560" y="1835696"/>
          <a:ext cx="6000792" cy="278909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217560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2022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55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Прибыль прибыльных организаций (по крупным и средним), млн. руб.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1979,8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1352,1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2010,7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37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Фонд оплаты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труда (по крупным и средним), млн.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2240,1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2446,3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23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Среднемесячная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заработная плата (по крупным и средним), руб.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34290,7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35051,3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46161,5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Индекс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потребительских цен, % к предыдущему году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107,5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113,2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Среднегодовая численность населения, чел.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34433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34371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33827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50" y="446088"/>
            <a:ext cx="6048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Уровень жизни населения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0238" y="827088"/>
            <a:ext cx="60483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400" dirty="0">
                <a:latin typeface="Calibri" pitchFamily="34" charset="0"/>
              </a:rPr>
              <a:t>По расчетным данным </a:t>
            </a:r>
            <a:r>
              <a:rPr lang="ru-RU" sz="1400" dirty="0" err="1">
                <a:latin typeface="Calibri" pitchFamily="34" charset="0"/>
              </a:rPr>
              <a:t>Краснодарстата</a:t>
            </a:r>
            <a:r>
              <a:rPr lang="ru-RU" sz="1400" dirty="0">
                <a:latin typeface="Calibri" pitchFamily="34" charset="0"/>
              </a:rPr>
              <a:t>, численность постоянного населения Щербиновского района на 1 января </a:t>
            </a:r>
            <a:r>
              <a:rPr lang="ru-RU" sz="1400" dirty="0" smtClean="0">
                <a:latin typeface="Calibri" pitchFamily="34" charset="0"/>
              </a:rPr>
              <a:t>2023 </a:t>
            </a:r>
            <a:r>
              <a:rPr lang="ru-RU" sz="1400" dirty="0">
                <a:latin typeface="Calibri" pitchFamily="34" charset="0"/>
              </a:rPr>
              <a:t>года составила </a:t>
            </a:r>
            <a:r>
              <a:rPr lang="ru-RU" sz="1400" dirty="0" smtClean="0">
                <a:latin typeface="Calibri" pitchFamily="34" charset="0"/>
              </a:rPr>
              <a:t>33624 </a:t>
            </a:r>
            <a:r>
              <a:rPr lang="ru-RU" sz="1400" dirty="0">
                <a:latin typeface="Calibri" pitchFamily="34" charset="0"/>
              </a:rPr>
              <a:t>человек (сельские жители).</a:t>
            </a:r>
          </a:p>
          <a:p>
            <a:pPr indent="266700" algn="just"/>
            <a:r>
              <a:rPr lang="ru-RU" sz="1400" dirty="0">
                <a:latin typeface="Calibri" pitchFamily="34" charset="0"/>
              </a:rPr>
              <a:t>С начала </a:t>
            </a:r>
            <a:r>
              <a:rPr lang="ru-RU" sz="1400" dirty="0" smtClean="0">
                <a:latin typeface="Calibri" pitchFamily="34" charset="0"/>
              </a:rPr>
              <a:t>2022 </a:t>
            </a:r>
            <a:r>
              <a:rPr lang="ru-RU" sz="1400" dirty="0">
                <a:latin typeface="Calibri" pitchFamily="34" charset="0"/>
              </a:rPr>
              <a:t>года население района уменьшилось на </a:t>
            </a:r>
            <a:r>
              <a:rPr lang="ru-RU" sz="1400" dirty="0" smtClean="0">
                <a:latin typeface="Calibri" pitchFamily="34" charset="0"/>
              </a:rPr>
              <a:t>405 </a:t>
            </a:r>
            <a:r>
              <a:rPr lang="ru-RU" sz="1400" dirty="0">
                <a:latin typeface="Calibri" pitchFamily="34" charset="0"/>
              </a:rPr>
              <a:t>человек за счет естественной убыли, а также в связи с  миграционным </a:t>
            </a:r>
            <a:r>
              <a:rPr lang="ru-RU" sz="1400" dirty="0" smtClean="0">
                <a:latin typeface="Calibri" pitchFamily="34" charset="0"/>
              </a:rPr>
              <a:t>оттоком 100 </a:t>
            </a:r>
            <a:r>
              <a:rPr lang="ru-RU" sz="1400" dirty="0">
                <a:latin typeface="Calibri" pitchFamily="34" charset="0"/>
              </a:rPr>
              <a:t>человек (прибывших </a:t>
            </a:r>
            <a:r>
              <a:rPr lang="ru-RU" sz="1400" dirty="0" smtClean="0">
                <a:latin typeface="Calibri" pitchFamily="34" charset="0"/>
              </a:rPr>
              <a:t>720 </a:t>
            </a:r>
            <a:r>
              <a:rPr lang="ru-RU" sz="1400" dirty="0">
                <a:latin typeface="Calibri" pitchFamily="34" charset="0"/>
              </a:rPr>
              <a:t>человек, выбывших  </a:t>
            </a:r>
            <a:r>
              <a:rPr lang="ru-RU" sz="1400" dirty="0" smtClean="0">
                <a:latin typeface="Calibri" pitchFamily="34" charset="0"/>
              </a:rPr>
              <a:t>820 </a:t>
            </a:r>
            <a:r>
              <a:rPr lang="ru-RU" sz="1400" dirty="0">
                <a:latin typeface="Calibri" pitchFamily="34" charset="0"/>
              </a:rPr>
              <a:t>человек.)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15182"/>
              </p:ext>
            </p:extLst>
          </p:nvPr>
        </p:nvGraphicFramePr>
        <p:xfrm>
          <a:off x="494882" y="2699792"/>
          <a:ext cx="6000792" cy="186744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217560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2022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2022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55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Доля населения с доходами ниже прожиточного минимума, %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Уровень безработицы,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Обеспеченность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населения жильем, </a:t>
                      </a:r>
                      <a:b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кв. 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29,9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4835525"/>
            <a:ext cx="6048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Инвестиции в основной капитал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63435"/>
              </p:ext>
            </p:extLst>
          </p:nvPr>
        </p:nvGraphicFramePr>
        <p:xfrm>
          <a:off x="1057654" y="5508104"/>
          <a:ext cx="5076564" cy="138641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383720">
                  <a:extLst>
                    <a:ext uri="{9D8B030D-6E8A-4147-A177-3AD203B41FA5}"/>
                  </a:extLst>
                </a:gridCol>
                <a:gridCol w="1252684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Инвестиции,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млн.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Темп роста,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92762">
                <a:tc>
                  <a:txBody>
                    <a:bodyPr/>
                    <a:lstStyle/>
                    <a:p>
                      <a:pPr marL="355600" indent="0" algn="l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907,1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2762">
                <a:tc>
                  <a:txBody>
                    <a:bodyPr/>
                    <a:lstStyle/>
                    <a:p>
                      <a:pPr marL="355600" indent="0" algn="l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2021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1288,2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105,6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2762">
                <a:tc>
                  <a:txBody>
                    <a:bodyPr/>
                    <a:lstStyle/>
                    <a:p>
                      <a:pPr marL="355600" indent="0" algn="l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2022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1357,1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91,2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658813" y="7235825"/>
            <a:ext cx="5983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400" dirty="0">
                <a:latin typeface="Calibri" pitchFamily="34" charset="0"/>
              </a:rPr>
              <a:t>Анализ ситуации в инвестиционной сфере муниципального образования Щербиновский район показал, </a:t>
            </a:r>
            <a:r>
              <a:rPr lang="ru-RU" sz="1400" dirty="0" smtClean="0">
                <a:latin typeface="Calibri" pitchFamily="34" charset="0"/>
              </a:rPr>
              <a:t>по </a:t>
            </a:r>
            <a:r>
              <a:rPr lang="ru-RU" sz="1400" dirty="0">
                <a:latin typeface="Calibri" pitchFamily="34" charset="0"/>
              </a:rPr>
              <a:t>результатам </a:t>
            </a:r>
            <a:r>
              <a:rPr lang="ru-RU" sz="1400" dirty="0" smtClean="0">
                <a:latin typeface="Calibri" pitchFamily="34" charset="0"/>
              </a:rPr>
              <a:t>2022 </a:t>
            </a:r>
            <a:r>
              <a:rPr lang="ru-RU" sz="1400" dirty="0">
                <a:latin typeface="Calibri" pitchFamily="34" charset="0"/>
              </a:rPr>
              <a:t>года, на территории района  освоены инвестиции в  размере </a:t>
            </a:r>
            <a:r>
              <a:rPr lang="ru-RU" sz="1400" dirty="0" smtClean="0">
                <a:latin typeface="Calibri" pitchFamily="34" charset="0"/>
              </a:rPr>
              <a:t>1 357,1 </a:t>
            </a:r>
            <a:r>
              <a:rPr lang="ru-RU" sz="1400" dirty="0">
                <a:latin typeface="Calibri" pitchFamily="34" charset="0"/>
              </a:rPr>
              <a:t>млн. руб.  Темп </a:t>
            </a:r>
            <a:r>
              <a:rPr lang="ru-RU" sz="1400" dirty="0" smtClean="0">
                <a:latin typeface="Calibri" pitchFamily="34" charset="0"/>
              </a:rPr>
              <a:t>роста </a:t>
            </a:r>
            <a:r>
              <a:rPr lang="ru-RU" sz="1400" dirty="0">
                <a:latin typeface="Calibri" pitchFamily="34" charset="0"/>
              </a:rPr>
              <a:t>инвестиций составил </a:t>
            </a:r>
            <a:r>
              <a:rPr lang="ru-RU" sz="1400" dirty="0" smtClean="0">
                <a:latin typeface="Calibri" pitchFamily="34" charset="0"/>
              </a:rPr>
              <a:t>91,2 </a:t>
            </a:r>
            <a:r>
              <a:rPr lang="ru-RU" sz="1400" dirty="0">
                <a:latin typeface="Calibri" pitchFamily="34" charset="0"/>
              </a:rPr>
              <a:t>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6948</TotalTime>
  <Words>2933</Words>
  <Application>Microsoft Office PowerPoint</Application>
  <PresentationFormat>Экран (4:3)</PresentationFormat>
  <Paragraphs>784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Муниципальное образование  Щербиновский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 АМО Щербиновский район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</dc:title>
  <dc:creator>Варуша</dc:creator>
  <cp:lastModifiedBy>Денис Г. Товкач</cp:lastModifiedBy>
  <cp:revision>481</cp:revision>
  <cp:lastPrinted>2024-02-26T10:01:41Z</cp:lastPrinted>
  <dcterms:created xsi:type="dcterms:W3CDTF">2015-04-07T05:17:51Z</dcterms:created>
  <dcterms:modified xsi:type="dcterms:W3CDTF">2024-05-17T11:02:03Z</dcterms:modified>
</cp:coreProperties>
</file>