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6858000" cy="9144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FF33"/>
    <a:srgbClr val="00FF00"/>
    <a:srgbClr val="F68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324" autoAdjust="0"/>
    <p:restoredTop sz="94660"/>
  </p:normalViewPr>
  <p:slideViewPr>
    <p:cSldViewPr>
      <p:cViewPr varScale="1">
        <p:scale>
          <a:sx n="83" d="100"/>
          <a:sy n="83" d="100"/>
        </p:scale>
        <p:origin x="-3642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Факт 2019</c:v>
                </c:pt>
                <c:pt idx="1">
                  <c:v>Факт 2020</c:v>
                </c:pt>
                <c:pt idx="2">
                  <c:v>Факт 2021</c:v>
                </c:pt>
                <c:pt idx="3">
                  <c:v>План 2022</c:v>
                </c:pt>
                <c:pt idx="4">
                  <c:v>План 2023</c:v>
                </c:pt>
                <c:pt idx="5">
                  <c:v>План 2024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211.5</c:v>
                </c:pt>
                <c:pt idx="1">
                  <c:v>211.5</c:v>
                </c:pt>
                <c:pt idx="2">
                  <c:v>268.5</c:v>
                </c:pt>
                <c:pt idx="3">
                  <c:v>243.3</c:v>
                </c:pt>
                <c:pt idx="4">
                  <c:v>234</c:v>
                </c:pt>
                <c:pt idx="5">
                  <c:v>232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Факт 2019</c:v>
                </c:pt>
                <c:pt idx="1">
                  <c:v>Факт 2020</c:v>
                </c:pt>
                <c:pt idx="2">
                  <c:v>Факт 2021</c:v>
                </c:pt>
                <c:pt idx="3">
                  <c:v>План 2022</c:v>
                </c:pt>
                <c:pt idx="4">
                  <c:v>План 2023</c:v>
                </c:pt>
                <c:pt idx="5">
                  <c:v>План 2024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24</c:v>
                </c:pt>
                <c:pt idx="1">
                  <c:v>32.299999999999997</c:v>
                </c:pt>
                <c:pt idx="2">
                  <c:v>23.2</c:v>
                </c:pt>
                <c:pt idx="3">
                  <c:v>19.7</c:v>
                </c:pt>
                <c:pt idx="4">
                  <c:v>20.2</c:v>
                </c:pt>
                <c:pt idx="5">
                  <c:v>20.6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47052288"/>
        <c:axId val="44728320"/>
        <c:axId val="0"/>
      </c:bar3DChart>
      <c:catAx>
        <c:axId val="47052288"/>
        <c:scaling>
          <c:orientation val="minMax"/>
        </c:scaling>
        <c:delete val="0"/>
        <c:axPos val="b"/>
        <c:majorTickMark val="none"/>
        <c:minorTickMark val="none"/>
        <c:tickLblPos val="nextTo"/>
        <c:crossAx val="44728320"/>
        <c:crosses val="autoZero"/>
        <c:auto val="1"/>
        <c:lblAlgn val="ctr"/>
        <c:lblOffset val="100"/>
        <c:noMultiLvlLbl val="0"/>
      </c:catAx>
      <c:valAx>
        <c:axId val="4472832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4705228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7CB19-0D3B-46D1-AFA2-0134142E8451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89C8A-FCFF-49D6-A0CF-08171DB010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732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6858000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6858000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5346" y="6736727"/>
            <a:ext cx="4227758" cy="117615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3186" y="4176388"/>
            <a:ext cx="5381513" cy="2390889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28750" y="975359"/>
            <a:ext cx="4800600" cy="463296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9" y="502023"/>
            <a:ext cx="1543050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93085" y="975360"/>
            <a:ext cx="3621965" cy="65263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857250" y="975360"/>
            <a:ext cx="4800600" cy="46329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6858000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858000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896" y="2896864"/>
            <a:ext cx="4475000" cy="3231128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6828" y="6143348"/>
            <a:ext cx="4477871" cy="1113947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57249" y="975359"/>
            <a:ext cx="2510028" cy="46329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483864" y="975360"/>
            <a:ext cx="2510028" cy="46329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975360"/>
            <a:ext cx="2510028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335" y="1867103"/>
            <a:ext cx="2510028" cy="3657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5477" y="975360"/>
            <a:ext cx="2510028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1865376"/>
            <a:ext cx="2510028" cy="3657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322" y="2946401"/>
            <a:ext cx="2727064" cy="1677991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5137" y="975360"/>
            <a:ext cx="3012814" cy="6526307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6824" y="4663736"/>
            <a:ext cx="2541495" cy="28526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6858000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858000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356381" y="1524000"/>
            <a:ext cx="3086100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415" y="1347315"/>
            <a:ext cx="2770586" cy="2884027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451" y="5952561"/>
            <a:ext cx="4787654" cy="1524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0000"/>
                <a:lumOff val="40000"/>
              </a:schemeClr>
            </a:gs>
            <a:gs pos="60000">
              <a:schemeClr val="bg2"/>
            </a:gs>
            <a:gs pos="100000">
              <a:schemeClr val="accent2"/>
            </a:gs>
          </a:gsLst>
          <a:path path="circle">
            <a:fillToRect l="20000" t="10000" r="20000" b="6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6858000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858000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4967" y="5829557"/>
            <a:ext cx="4884383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976347"/>
            <a:ext cx="4800600" cy="4632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29150" y="8229601"/>
            <a:ext cx="18859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" y="8229601"/>
            <a:ext cx="251460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0" y="8229601"/>
            <a:ext cx="13716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staradm.ru/" TargetMode="External"/><Relationship Id="rId4" Type="http://schemas.openxmlformats.org/officeDocument/2006/relationships/hyperlink" Target="mailto:fusrb@mail.r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509120" y="107504"/>
            <a:ext cx="230315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ctr">
              <a:lnSpc>
                <a:spcPct val="100000"/>
              </a:lnSpc>
            </a:pPr>
            <a:r>
              <a:rPr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Муниц</a:t>
            </a:r>
            <a:r>
              <a:rPr sz="2400" b="1" spc="-1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пальное</a:t>
            </a:r>
            <a:r>
              <a:rPr lang="ru-RU" sz="2400" b="1" spc="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обра</a:t>
            </a:r>
            <a:r>
              <a:rPr sz="2400" b="1" spc="-1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</a:t>
            </a:r>
            <a:r>
              <a:rPr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ование</a:t>
            </a:r>
            <a:r>
              <a:rPr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400" b="1" spc="-2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ерб</a:t>
            </a:r>
            <a:r>
              <a:rPr sz="2400" b="1" spc="-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нов</a:t>
            </a:r>
            <a:r>
              <a:rPr sz="2400" b="1" spc="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кий</a:t>
            </a:r>
            <a:r>
              <a:rPr sz="2400" b="1" spc="-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</a:t>
            </a:r>
            <a:r>
              <a:rPr sz="2400" b="1" spc="-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й</a:t>
            </a:r>
            <a:r>
              <a:rPr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он</a:t>
            </a:r>
            <a:endParaRPr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147936" y="1668850"/>
            <a:ext cx="1025525" cy="12810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Прямоугольник 12"/>
          <p:cNvSpPr/>
          <p:nvPr/>
        </p:nvSpPr>
        <p:spPr>
          <a:xfrm>
            <a:off x="0" y="5562600"/>
            <a:ext cx="6812279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БЮДЖЕТ </a:t>
            </a:r>
          </a:p>
          <a:p>
            <a:pPr algn="ctr"/>
            <a:r>
              <a:rPr lang="ru-RU" sz="5400" b="1" dirty="0" smtClean="0">
                <a:ln w="31550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на 2022-2024 годы</a:t>
            </a:r>
          </a:p>
          <a:p>
            <a:pPr algn="r"/>
            <a:r>
              <a:rPr lang="ru-RU" sz="5400" b="1" dirty="0" smtClean="0">
                <a:ln w="31550" cmpd="sng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проект</a:t>
            </a:r>
            <a:endParaRPr lang="ru-RU" sz="5400" b="1" cap="none" spc="0" dirty="0">
              <a:ln w="31550" cmpd="sng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20"/>
          <p:cNvSpPr txBox="1"/>
          <p:nvPr/>
        </p:nvSpPr>
        <p:spPr>
          <a:xfrm>
            <a:off x="980738" y="38924"/>
            <a:ext cx="5050155" cy="11592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23495" algn="ctr">
              <a:lnSpc>
                <a:spcPct val="100000"/>
              </a:lnSpc>
            </a:pPr>
            <a:r>
              <a:rPr b="1" spc="-10" dirty="0" smtClean="0">
                <a:solidFill>
                  <a:srgbClr val="7030A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СТ</a:t>
            </a:r>
            <a:r>
              <a:rPr b="1" spc="-25" dirty="0" smtClean="0">
                <a:solidFill>
                  <a:srgbClr val="7030A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Р</a:t>
            </a:r>
            <a:r>
              <a:rPr b="1" spc="-10" dirty="0" smtClean="0">
                <a:solidFill>
                  <a:srgbClr val="7030A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У</a:t>
            </a:r>
            <a:r>
              <a:rPr b="1" spc="-20" dirty="0" smtClean="0">
                <a:solidFill>
                  <a:srgbClr val="7030A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К</a:t>
            </a:r>
            <a:r>
              <a:rPr b="1" dirty="0" smtClean="0">
                <a:solidFill>
                  <a:srgbClr val="7030A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Т</a:t>
            </a:r>
            <a:r>
              <a:rPr b="1" spc="-10" dirty="0" smtClean="0">
                <a:solidFill>
                  <a:srgbClr val="7030A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У</a:t>
            </a:r>
            <a:r>
              <a:rPr b="1" spc="-90" dirty="0" smtClean="0">
                <a:solidFill>
                  <a:srgbClr val="7030A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Р</a:t>
            </a:r>
            <a:r>
              <a:rPr b="1" spc="-10" dirty="0" smtClean="0">
                <a:solidFill>
                  <a:srgbClr val="7030A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А</a:t>
            </a:r>
            <a:r>
              <a:rPr b="1" spc="-15" dirty="0" smtClean="0">
                <a:solidFill>
                  <a:srgbClr val="7030A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 </a:t>
            </a:r>
            <a:r>
              <a:rPr b="1" spc="-60" dirty="0" smtClean="0">
                <a:solidFill>
                  <a:srgbClr val="7030A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Д</a:t>
            </a:r>
            <a:r>
              <a:rPr b="1" spc="-55" dirty="0" smtClean="0">
                <a:solidFill>
                  <a:srgbClr val="7030A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О</a:t>
            </a:r>
            <a:r>
              <a:rPr b="1" spc="-65" dirty="0" smtClean="0">
                <a:solidFill>
                  <a:srgbClr val="7030A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Х</a:t>
            </a:r>
            <a:r>
              <a:rPr b="1" spc="-55" dirty="0" smtClean="0">
                <a:solidFill>
                  <a:srgbClr val="7030A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О</a:t>
            </a:r>
            <a:r>
              <a:rPr b="1" spc="-60" dirty="0" smtClean="0">
                <a:solidFill>
                  <a:srgbClr val="7030A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Д</a:t>
            </a:r>
            <a:r>
              <a:rPr b="1" spc="-10" dirty="0" smtClean="0">
                <a:solidFill>
                  <a:srgbClr val="7030A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ОВ</a:t>
            </a:r>
            <a:endParaRPr dirty="0" smtClean="0">
              <a:solidFill>
                <a:srgbClr val="7030A0"/>
              </a:solidFill>
              <a:effectLst>
                <a:outerShdw blurRad="60007" dir="2000400" sy="-30000" kx="-800400" algn="bl" rotWithShape="0">
                  <a:prstClr val="black">
                    <a:alpha val="20000"/>
                  </a:prstClr>
                </a:outerShdw>
              </a:effectLst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  <a:spcBef>
                <a:spcPts val="400"/>
              </a:spcBef>
            </a:pPr>
            <a:r>
              <a:rPr b="1" spc="-40" dirty="0" err="1" smtClean="0">
                <a:solidFill>
                  <a:srgbClr val="7030A0"/>
                </a:solidFill>
                <a:cs typeface="Times New Roman"/>
              </a:rPr>
              <a:t>С</a:t>
            </a:r>
            <a:r>
              <a:rPr b="1" spc="-5" dirty="0" err="1" smtClean="0">
                <a:solidFill>
                  <a:srgbClr val="7030A0"/>
                </a:solidFill>
                <a:cs typeface="Times New Roman"/>
              </a:rPr>
              <a:t>т</a:t>
            </a:r>
            <a:r>
              <a:rPr b="1" spc="-35" dirty="0" err="1" smtClean="0">
                <a:solidFill>
                  <a:srgbClr val="7030A0"/>
                </a:solidFill>
                <a:cs typeface="Times New Roman"/>
              </a:rPr>
              <a:t>р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ук</a:t>
            </a:r>
            <a:r>
              <a:rPr b="1" spc="-50" dirty="0" err="1" smtClean="0">
                <a:solidFill>
                  <a:srgbClr val="7030A0"/>
                </a:solidFill>
                <a:cs typeface="Times New Roman"/>
              </a:rPr>
              <a:t>т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ура</a:t>
            </a:r>
            <a:r>
              <a:rPr b="1" spc="20" dirty="0" smtClean="0">
                <a:solidFill>
                  <a:srgbClr val="7030A0"/>
                </a:solidFill>
                <a:cs typeface="Times New Roman"/>
              </a:rPr>
              <a:t> 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н</a:t>
            </a:r>
            <a:r>
              <a:rPr b="1" spc="5" dirty="0" err="1" smtClean="0">
                <a:solidFill>
                  <a:srgbClr val="7030A0"/>
                </a:solidFill>
                <a:cs typeface="Times New Roman"/>
              </a:rPr>
              <a:t>а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л</a:t>
            </a:r>
            <a:r>
              <a:rPr b="1" spc="-5" dirty="0" err="1" smtClean="0">
                <a:solidFill>
                  <a:srgbClr val="7030A0"/>
                </a:solidFill>
                <a:cs typeface="Times New Roman"/>
              </a:rPr>
              <a:t>о</a:t>
            </a:r>
            <a:r>
              <a:rPr b="1" spc="-50" dirty="0" err="1" smtClean="0">
                <a:solidFill>
                  <a:srgbClr val="7030A0"/>
                </a:solidFill>
                <a:cs typeface="Times New Roman"/>
              </a:rPr>
              <a:t>г</a:t>
            </a:r>
            <a:r>
              <a:rPr b="1" spc="-45" dirty="0" err="1" smtClean="0">
                <a:solidFill>
                  <a:srgbClr val="7030A0"/>
                </a:solidFill>
                <a:cs typeface="Times New Roman"/>
              </a:rPr>
              <a:t>о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вых</a:t>
            </a:r>
            <a:r>
              <a:rPr b="1" spc="-10" dirty="0" smtClean="0">
                <a:solidFill>
                  <a:srgbClr val="7030A0"/>
                </a:solidFill>
                <a:cs typeface="Times New Roman"/>
              </a:rPr>
              <a:t> и</a:t>
            </a:r>
            <a:r>
              <a:rPr b="1" spc="-5" dirty="0" smtClean="0">
                <a:solidFill>
                  <a:srgbClr val="7030A0"/>
                </a:solidFill>
                <a:cs typeface="Times New Roman"/>
              </a:rPr>
              <a:t> 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нен</a:t>
            </a:r>
            <a:r>
              <a:rPr b="1" spc="5" dirty="0" err="1" smtClean="0">
                <a:solidFill>
                  <a:srgbClr val="7030A0"/>
                </a:solidFill>
                <a:cs typeface="Times New Roman"/>
              </a:rPr>
              <a:t>а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л</a:t>
            </a:r>
            <a:r>
              <a:rPr b="1" spc="-5" dirty="0" err="1" smtClean="0">
                <a:solidFill>
                  <a:srgbClr val="7030A0"/>
                </a:solidFill>
                <a:cs typeface="Times New Roman"/>
              </a:rPr>
              <a:t>о</a:t>
            </a:r>
            <a:r>
              <a:rPr b="1" spc="-50" dirty="0" err="1" smtClean="0">
                <a:solidFill>
                  <a:srgbClr val="7030A0"/>
                </a:solidFill>
                <a:cs typeface="Times New Roman"/>
              </a:rPr>
              <a:t>г</a:t>
            </a:r>
            <a:r>
              <a:rPr b="1" spc="-45" dirty="0" err="1" smtClean="0">
                <a:solidFill>
                  <a:srgbClr val="7030A0"/>
                </a:solidFill>
                <a:cs typeface="Times New Roman"/>
              </a:rPr>
              <a:t>о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вых</a:t>
            </a:r>
            <a:r>
              <a:rPr b="1" spc="5" dirty="0" smtClean="0">
                <a:solidFill>
                  <a:srgbClr val="7030A0"/>
                </a:solidFill>
                <a:cs typeface="Times New Roman"/>
              </a:rPr>
              <a:t> </a:t>
            </a:r>
            <a:r>
              <a:rPr b="1" spc="-20" dirty="0" err="1" smtClean="0">
                <a:solidFill>
                  <a:srgbClr val="7030A0"/>
                </a:solidFill>
                <a:cs typeface="Times New Roman"/>
              </a:rPr>
              <a:t>д</a:t>
            </a:r>
            <a:r>
              <a:rPr b="1" spc="-45" dirty="0" err="1" smtClean="0">
                <a:solidFill>
                  <a:srgbClr val="7030A0"/>
                </a:solidFill>
                <a:cs typeface="Times New Roman"/>
              </a:rPr>
              <a:t>о</a:t>
            </a:r>
            <a:r>
              <a:rPr b="1" spc="-65" dirty="0" err="1" smtClean="0">
                <a:solidFill>
                  <a:srgbClr val="7030A0"/>
                </a:solidFill>
                <a:cs typeface="Times New Roman"/>
              </a:rPr>
              <a:t>х</a:t>
            </a:r>
            <a:r>
              <a:rPr b="1" spc="-55" dirty="0" err="1" smtClean="0">
                <a:solidFill>
                  <a:srgbClr val="7030A0"/>
                </a:solidFill>
                <a:cs typeface="Times New Roman"/>
              </a:rPr>
              <a:t>о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д</a:t>
            </a:r>
            <a:r>
              <a:rPr b="1" spc="-45" dirty="0" err="1" smtClean="0">
                <a:solidFill>
                  <a:srgbClr val="7030A0"/>
                </a:solidFill>
                <a:cs typeface="Times New Roman"/>
              </a:rPr>
              <a:t>о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в</a:t>
            </a:r>
            <a:r>
              <a:rPr b="1" spc="-15" dirty="0" smtClean="0">
                <a:solidFill>
                  <a:srgbClr val="7030A0"/>
                </a:solidFill>
                <a:cs typeface="Times New Roman"/>
              </a:rPr>
              <a:t> 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б</a:t>
            </a:r>
            <a:r>
              <a:rPr b="1" spc="-110" dirty="0" err="1" smtClean="0">
                <a:solidFill>
                  <a:srgbClr val="7030A0"/>
                </a:solidFill>
                <a:cs typeface="Times New Roman"/>
              </a:rPr>
              <a:t>ю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д</a:t>
            </a:r>
            <a:r>
              <a:rPr b="1" spc="-50" dirty="0" err="1" smtClean="0">
                <a:solidFill>
                  <a:srgbClr val="7030A0"/>
                </a:solidFill>
                <a:cs typeface="Times New Roman"/>
              </a:rPr>
              <a:t>ж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е</a:t>
            </a:r>
            <a:r>
              <a:rPr b="1" spc="-5" dirty="0" err="1" smtClean="0">
                <a:solidFill>
                  <a:srgbClr val="7030A0"/>
                </a:solidFill>
                <a:cs typeface="Times New Roman"/>
              </a:rPr>
              <a:t>т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а</a:t>
            </a:r>
            <a:r>
              <a:rPr b="1" spc="-5" dirty="0" smtClean="0">
                <a:solidFill>
                  <a:srgbClr val="7030A0"/>
                </a:solidFill>
                <a:cs typeface="Times New Roman"/>
              </a:rPr>
              <a:t> </a:t>
            </a:r>
            <a:r>
              <a:rPr b="1" spc="-5" dirty="0" err="1" smtClean="0">
                <a:solidFill>
                  <a:srgbClr val="7030A0"/>
                </a:solidFill>
                <a:cs typeface="Times New Roman"/>
              </a:rPr>
              <a:t>муницип</a:t>
            </a:r>
            <a:r>
              <a:rPr b="1" dirty="0" err="1" smtClean="0">
                <a:solidFill>
                  <a:srgbClr val="7030A0"/>
                </a:solidFill>
                <a:cs typeface="Times New Roman"/>
              </a:rPr>
              <a:t>а</a:t>
            </a:r>
            <a:r>
              <a:rPr b="1" spc="-5" dirty="0" err="1" smtClean="0">
                <a:solidFill>
                  <a:srgbClr val="7030A0"/>
                </a:solidFill>
                <a:cs typeface="Times New Roman"/>
              </a:rPr>
              <a:t>льно</a:t>
            </a:r>
            <a:r>
              <a:rPr b="1" spc="-50" dirty="0" err="1" smtClean="0">
                <a:solidFill>
                  <a:srgbClr val="7030A0"/>
                </a:solidFill>
                <a:cs typeface="Times New Roman"/>
              </a:rPr>
              <a:t>г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о</a:t>
            </a:r>
            <a:r>
              <a:rPr b="1" spc="-25" dirty="0" smtClean="0">
                <a:solidFill>
                  <a:srgbClr val="7030A0"/>
                </a:solidFill>
                <a:cs typeface="Times New Roman"/>
              </a:rPr>
              <a:t> </a:t>
            </a:r>
            <a:r>
              <a:rPr b="1" spc="-5" dirty="0" err="1" smtClean="0">
                <a:solidFill>
                  <a:srgbClr val="7030A0"/>
                </a:solidFill>
                <a:cs typeface="Times New Roman"/>
              </a:rPr>
              <a:t>обра</a:t>
            </a:r>
            <a:r>
              <a:rPr b="1" spc="-30" dirty="0" err="1" smtClean="0">
                <a:solidFill>
                  <a:srgbClr val="7030A0"/>
                </a:solidFill>
                <a:cs typeface="Times New Roman"/>
              </a:rPr>
              <a:t>з</a:t>
            </a:r>
            <a:r>
              <a:rPr b="1" spc="-40" dirty="0" err="1" smtClean="0">
                <a:solidFill>
                  <a:srgbClr val="7030A0"/>
                </a:solidFill>
                <a:cs typeface="Times New Roman"/>
              </a:rPr>
              <a:t>о</a:t>
            </a:r>
            <a:r>
              <a:rPr b="1" spc="-5" dirty="0" err="1" smtClean="0">
                <a:solidFill>
                  <a:srgbClr val="7030A0"/>
                </a:solidFill>
                <a:cs typeface="Times New Roman"/>
              </a:rPr>
              <a:t>вани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я</a:t>
            </a:r>
            <a:r>
              <a:rPr b="1" spc="-15" dirty="0" smtClean="0">
                <a:solidFill>
                  <a:srgbClr val="7030A0"/>
                </a:solidFill>
                <a:cs typeface="Times New Roman"/>
              </a:rPr>
              <a:t> Щерби</a:t>
            </a:r>
            <a:r>
              <a:rPr b="1" spc="-5" dirty="0" smtClean="0">
                <a:solidFill>
                  <a:srgbClr val="7030A0"/>
                </a:solidFill>
                <a:cs typeface="Times New Roman"/>
              </a:rPr>
              <a:t>н</a:t>
            </a:r>
            <a:r>
              <a:rPr b="1" spc="-45" dirty="0" smtClean="0">
                <a:solidFill>
                  <a:srgbClr val="7030A0"/>
                </a:solidFill>
                <a:cs typeface="Times New Roman"/>
              </a:rPr>
              <a:t>о</a:t>
            </a:r>
            <a:r>
              <a:rPr b="1" spc="5" dirty="0" smtClean="0">
                <a:solidFill>
                  <a:srgbClr val="7030A0"/>
                </a:solidFill>
                <a:cs typeface="Times New Roman"/>
              </a:rPr>
              <a:t>в</a:t>
            </a:r>
            <a:r>
              <a:rPr b="1" spc="-10" dirty="0" smtClean="0">
                <a:solidFill>
                  <a:srgbClr val="7030A0"/>
                </a:solidFill>
                <a:cs typeface="Times New Roman"/>
              </a:rPr>
              <a:t>ск</a:t>
            </a:r>
            <a:r>
              <a:rPr b="1" spc="-5" dirty="0" smtClean="0">
                <a:solidFill>
                  <a:srgbClr val="7030A0"/>
                </a:solidFill>
                <a:cs typeface="Times New Roman"/>
              </a:rPr>
              <a:t>и</a:t>
            </a:r>
            <a:r>
              <a:rPr b="1" spc="-10" dirty="0" smtClean="0">
                <a:solidFill>
                  <a:srgbClr val="7030A0"/>
                </a:solidFill>
                <a:cs typeface="Times New Roman"/>
              </a:rPr>
              <a:t>й</a:t>
            </a:r>
            <a:r>
              <a:rPr b="1" spc="20" dirty="0" smtClean="0">
                <a:solidFill>
                  <a:srgbClr val="7030A0"/>
                </a:solidFill>
                <a:cs typeface="Times New Roman"/>
              </a:rPr>
              <a:t> 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рай</a:t>
            </a:r>
            <a:r>
              <a:rPr b="1" spc="-5" dirty="0" err="1" smtClean="0">
                <a:solidFill>
                  <a:srgbClr val="7030A0"/>
                </a:solidFill>
                <a:cs typeface="Times New Roman"/>
              </a:rPr>
              <a:t>о</a:t>
            </a:r>
            <a:r>
              <a:rPr b="1" spc="-10" dirty="0" err="1" smtClean="0">
                <a:solidFill>
                  <a:srgbClr val="7030A0"/>
                </a:solidFill>
                <a:cs typeface="Times New Roman"/>
              </a:rPr>
              <a:t>н</a:t>
            </a:r>
            <a:endParaRPr dirty="0">
              <a:solidFill>
                <a:srgbClr val="7030A0"/>
              </a:solidFill>
              <a:cs typeface="Times New Roman"/>
            </a:endParaRPr>
          </a:p>
        </p:txBody>
      </p:sp>
      <p:graphicFrame>
        <p:nvGraphicFramePr>
          <p:cNvPr id="10" name="object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670531"/>
              </p:ext>
            </p:extLst>
          </p:nvPr>
        </p:nvGraphicFramePr>
        <p:xfrm>
          <a:off x="260648" y="1331640"/>
          <a:ext cx="6364975" cy="7564120"/>
        </p:xfrm>
        <a:graphic>
          <a:graphicData uri="http://schemas.openxmlformats.org/drawingml/2006/table">
            <a:tbl>
              <a:tblPr firstRow="1" lastRow="1" bandRow="1">
                <a:tableStyleId>{284E427A-3D55-4303-BF80-6455036E1DE7}</a:tableStyleId>
              </a:tblPr>
              <a:tblGrid>
                <a:gridCol w="3024346"/>
                <a:gridCol w="936104"/>
                <a:gridCol w="792088"/>
                <a:gridCol w="792088"/>
                <a:gridCol w="820349"/>
              </a:tblGrid>
              <a:tr h="442976">
                <a:tc>
                  <a:txBody>
                    <a:bodyPr/>
                    <a:lstStyle/>
                    <a:p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6205" marR="108585" algn="ctr">
                        <a:lnSpc>
                          <a:spcPct val="99100"/>
                        </a:lnSpc>
                      </a:pPr>
                      <a:r>
                        <a:rPr sz="1100" dirty="0"/>
                        <a:t>Удельный 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ес</a:t>
                      </a:r>
                      <a:r>
                        <a:rPr sz="1100" spc="-10" dirty="0"/>
                        <a:t> </a:t>
                      </a:r>
                      <a:r>
                        <a:rPr sz="1100" dirty="0"/>
                        <a:t>% </a:t>
                      </a:r>
                      <a:r>
                        <a:rPr lang="ru-RU" sz="1100" dirty="0" smtClean="0"/>
                        <a:t/>
                      </a:r>
                      <a:br>
                        <a:rPr lang="ru-RU" sz="1100" dirty="0" smtClean="0"/>
                      </a:br>
                      <a:r>
                        <a:rPr sz="1100" dirty="0" smtClean="0"/>
                        <a:t>20</a:t>
                      </a:r>
                      <a:r>
                        <a:rPr lang="ru-RU" sz="1100" dirty="0" smtClean="0"/>
                        <a:t>21</a:t>
                      </a:r>
                      <a:r>
                        <a:rPr sz="1100" spc="-25" dirty="0" smtClean="0"/>
                        <a:t> </a:t>
                      </a:r>
                      <a:r>
                        <a:rPr sz="1100" dirty="0" err="1" smtClean="0"/>
                        <a:t>год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sz="1100" dirty="0"/>
                        <a:t>Удельный 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ес</a:t>
                      </a:r>
                      <a:r>
                        <a:rPr sz="1100" spc="-10" dirty="0"/>
                        <a:t> </a:t>
                      </a:r>
                      <a:r>
                        <a:rPr sz="1100" dirty="0"/>
                        <a:t>% </a:t>
                      </a:r>
                      <a:r>
                        <a:rPr lang="ru-RU" sz="1100" dirty="0" smtClean="0"/>
                        <a:t/>
                      </a:r>
                      <a:br>
                        <a:rPr lang="ru-RU" sz="1100" dirty="0" smtClean="0"/>
                      </a:br>
                      <a:r>
                        <a:rPr sz="1100" dirty="0" smtClean="0"/>
                        <a:t>20</a:t>
                      </a:r>
                      <a:r>
                        <a:rPr lang="ru-RU" sz="1100" dirty="0" smtClean="0"/>
                        <a:t>22</a:t>
                      </a:r>
                      <a:r>
                        <a:rPr sz="1100" spc="-25" dirty="0" smtClean="0"/>
                        <a:t> </a:t>
                      </a:r>
                      <a:r>
                        <a:rPr sz="1100" dirty="0"/>
                        <a:t>год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lang="ru-RU" sz="1100" dirty="0" smtClean="0"/>
                        <a:t>Удельный вес %</a:t>
                      </a:r>
                    </a:p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lang="ru-RU" sz="1100" dirty="0" smtClean="0"/>
                        <a:t>2023 год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lang="ru-RU" sz="1100" dirty="0" smtClean="0"/>
                        <a:t>Удельный вес %</a:t>
                      </a:r>
                    </a:p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lang="ru-RU" sz="1100" dirty="0" smtClean="0"/>
                        <a:t>2024 год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252729">
                        <a:lnSpc>
                          <a:spcPct val="100000"/>
                        </a:lnSpc>
                      </a:pPr>
                      <a:r>
                        <a:rPr sz="1400" b="1" spc="5" dirty="0"/>
                        <a:t>Н</a:t>
                      </a:r>
                      <a:r>
                        <a:rPr sz="1400" b="1" dirty="0"/>
                        <a:t>алого</a:t>
                      </a:r>
                      <a:r>
                        <a:rPr sz="1400" b="1" spc="5" dirty="0"/>
                        <a:t>в</a:t>
                      </a:r>
                      <a:r>
                        <a:rPr sz="1400" b="1" dirty="0"/>
                        <a:t>ые</a:t>
                      </a:r>
                      <a:r>
                        <a:rPr sz="1400" b="1" spc="-60" dirty="0"/>
                        <a:t> </a:t>
                      </a:r>
                      <a:r>
                        <a:rPr sz="1400" b="1" dirty="0"/>
                        <a:t>до</a:t>
                      </a:r>
                      <a:r>
                        <a:rPr sz="1400" b="1" spc="-15" dirty="0"/>
                        <a:t>х</a:t>
                      </a:r>
                      <a:r>
                        <a:rPr sz="1400" b="1" dirty="0"/>
                        <a:t>оды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92,0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92,5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92,1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91,8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176783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400" dirty="0"/>
                        <a:t>Налог</a:t>
                      </a:r>
                      <a:r>
                        <a:rPr sz="1400" spc="-25" dirty="0"/>
                        <a:t> </a:t>
                      </a:r>
                      <a:r>
                        <a:rPr sz="1400" dirty="0"/>
                        <a:t>на </a:t>
                      </a:r>
                      <a:r>
                        <a:rPr sz="1400" spc="-5" dirty="0"/>
                        <a:t>п</a:t>
                      </a:r>
                      <a:r>
                        <a:rPr sz="1400" dirty="0"/>
                        <a:t>рибыль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0,4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0,3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0,3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0,3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06757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400" dirty="0"/>
                        <a:t>Налог</a:t>
                      </a:r>
                      <a:r>
                        <a:rPr sz="1400" spc="-25" dirty="0"/>
                        <a:t> </a:t>
                      </a:r>
                      <a:r>
                        <a:rPr sz="1400" dirty="0"/>
                        <a:t>на доходы</a:t>
                      </a:r>
                      <a:r>
                        <a:rPr sz="1400" spc="-20" dirty="0"/>
                        <a:t> </a:t>
                      </a:r>
                      <a:r>
                        <a:rPr sz="1400" dirty="0"/>
                        <a:t>с </a:t>
                      </a:r>
                      <a:r>
                        <a:rPr sz="1400" spc="5" dirty="0"/>
                        <a:t>ф</a:t>
                      </a:r>
                      <a:r>
                        <a:rPr sz="1400" dirty="0"/>
                        <a:t>и</a:t>
                      </a:r>
                      <a:r>
                        <a:rPr sz="1400" spc="-10" dirty="0"/>
                        <a:t>з</a:t>
                      </a:r>
                      <a:r>
                        <a:rPr sz="1400" dirty="0"/>
                        <a:t>и</a:t>
                      </a:r>
                      <a:r>
                        <a:rPr sz="1400" spc="-10" dirty="0"/>
                        <a:t>ч</a:t>
                      </a:r>
                      <a:r>
                        <a:rPr sz="1400" dirty="0"/>
                        <a:t>еских</a:t>
                      </a:r>
                      <a:r>
                        <a:rPr sz="1400" spc="-30" dirty="0"/>
                        <a:t> </a:t>
                      </a:r>
                      <a:r>
                        <a:rPr sz="1400" dirty="0"/>
                        <a:t>лиц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68,1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68,5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66,7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65,8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176784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Акцизы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0,2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0,3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0,2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151894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Налог, взимаемый в связи с применением упрощенной системы налогообложения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5,1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7,5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7,9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8,1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02568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400" dirty="0"/>
                        <a:t>Еди</a:t>
                      </a:r>
                      <a:r>
                        <a:rPr sz="1400" spc="-10" dirty="0"/>
                        <a:t>н</a:t>
                      </a:r>
                      <a:r>
                        <a:rPr sz="1400" dirty="0"/>
                        <a:t>ый</a:t>
                      </a:r>
                      <a:r>
                        <a:rPr sz="1400" spc="-30" dirty="0"/>
                        <a:t> </a:t>
                      </a:r>
                      <a:r>
                        <a:rPr sz="1400" dirty="0"/>
                        <a:t>налог</a:t>
                      </a:r>
                      <a:r>
                        <a:rPr sz="1400" spc="-10" dirty="0"/>
                        <a:t> </a:t>
                      </a:r>
                      <a:r>
                        <a:rPr sz="1400" dirty="0"/>
                        <a:t>на </a:t>
                      </a:r>
                      <a:r>
                        <a:rPr sz="1400" spc="-10" dirty="0"/>
                        <a:t>в</a:t>
                      </a:r>
                      <a:r>
                        <a:rPr sz="1400" dirty="0"/>
                        <a:t>менен</a:t>
                      </a:r>
                      <a:r>
                        <a:rPr sz="1400" spc="-5" dirty="0"/>
                        <a:t>н</a:t>
                      </a:r>
                      <a:r>
                        <a:rPr sz="1400" dirty="0"/>
                        <a:t>ый</a:t>
                      </a:r>
                      <a:r>
                        <a:rPr sz="1400" spc="-15" dirty="0"/>
                        <a:t> </a:t>
                      </a:r>
                      <a:r>
                        <a:rPr sz="1400" dirty="0"/>
                        <a:t>доход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0,7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0,0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0,0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0,0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02568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400" dirty="0"/>
                        <a:t>Еди</a:t>
                      </a:r>
                      <a:r>
                        <a:rPr sz="1400" spc="-10" dirty="0"/>
                        <a:t>н</a:t>
                      </a:r>
                      <a:r>
                        <a:rPr sz="1400" dirty="0"/>
                        <a:t>ый</a:t>
                      </a:r>
                      <a:r>
                        <a:rPr sz="1400" spc="-30" dirty="0"/>
                        <a:t> </a:t>
                      </a:r>
                      <a:r>
                        <a:rPr sz="1400" dirty="0"/>
                        <a:t>сельскохо</a:t>
                      </a:r>
                      <a:r>
                        <a:rPr sz="1400" spc="-5" dirty="0"/>
                        <a:t>зя</a:t>
                      </a:r>
                      <a:r>
                        <a:rPr sz="1400" dirty="0"/>
                        <a:t>йст</a:t>
                      </a:r>
                      <a:r>
                        <a:rPr sz="1400" spc="-10" dirty="0"/>
                        <a:t>в</a:t>
                      </a:r>
                      <a:r>
                        <a:rPr sz="1400" dirty="0"/>
                        <a:t>ен</a:t>
                      </a:r>
                      <a:r>
                        <a:rPr sz="1400" spc="-5" dirty="0"/>
                        <a:t>н</a:t>
                      </a:r>
                      <a:r>
                        <a:rPr sz="1400" dirty="0"/>
                        <a:t>ый</a:t>
                      </a:r>
                      <a:r>
                        <a:rPr sz="1400" spc="-40" dirty="0"/>
                        <a:t> </a:t>
                      </a:r>
                      <a:r>
                        <a:rPr sz="1400" dirty="0"/>
                        <a:t>налог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latin typeface="+mn-lt"/>
                          <a:cs typeface="+mn-cs"/>
                        </a:rPr>
                        <a:t>8,7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9,9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10,4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10,7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02568">
                <a:tc>
                  <a:txBody>
                    <a:bodyPr/>
                    <a:lstStyle/>
                    <a:p>
                      <a:pPr marL="23495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Налог, взимаемый в связи с применением патентной системы налогообложения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4,2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4,2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4,5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4,6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184528">
                <a:tc>
                  <a:txBody>
                    <a:bodyPr/>
                    <a:lstStyle/>
                    <a:p>
                      <a:pPr marL="23495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Налог на имущество организаций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0,4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0,4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0,4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0,4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25933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400" dirty="0"/>
                        <a:t>Гос</a:t>
                      </a:r>
                      <a:r>
                        <a:rPr sz="1400" spc="-15" dirty="0"/>
                        <a:t>у</a:t>
                      </a:r>
                      <a:r>
                        <a:rPr sz="1400" dirty="0"/>
                        <a:t>дарст</a:t>
                      </a:r>
                      <a:r>
                        <a:rPr sz="1400" spc="-10" dirty="0"/>
                        <a:t>в</a:t>
                      </a:r>
                      <a:r>
                        <a:rPr sz="1400" dirty="0"/>
                        <a:t>ен</a:t>
                      </a:r>
                      <a:r>
                        <a:rPr sz="1400" spc="-5" dirty="0"/>
                        <a:t>н</a:t>
                      </a:r>
                      <a:r>
                        <a:rPr sz="1400" dirty="0"/>
                        <a:t>ая</a:t>
                      </a:r>
                      <a:r>
                        <a:rPr sz="1400" spc="-40" dirty="0"/>
                        <a:t> </a:t>
                      </a:r>
                      <a:r>
                        <a:rPr sz="1400" dirty="0"/>
                        <a:t>пошлина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4,2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1,5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1,6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1,7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122939">
                <a:tc>
                  <a:txBody>
                    <a:bodyPr/>
                    <a:lstStyle/>
                    <a:p>
                      <a:pPr marL="252729">
                        <a:lnSpc>
                          <a:spcPct val="100000"/>
                        </a:lnSpc>
                      </a:pPr>
                      <a:r>
                        <a:rPr sz="1400" b="1" spc="5" dirty="0"/>
                        <a:t>Н</a:t>
                      </a:r>
                      <a:r>
                        <a:rPr sz="1400" b="1" dirty="0"/>
                        <a:t>ена</a:t>
                      </a:r>
                      <a:r>
                        <a:rPr sz="1400" b="1" spc="5" dirty="0"/>
                        <a:t>л</a:t>
                      </a:r>
                      <a:r>
                        <a:rPr sz="1400" b="1" dirty="0"/>
                        <a:t>ого</a:t>
                      </a:r>
                      <a:r>
                        <a:rPr sz="1400" b="1" spc="5" dirty="0"/>
                        <a:t>в</a:t>
                      </a:r>
                      <a:r>
                        <a:rPr sz="1400" b="1" dirty="0"/>
                        <a:t>ые</a:t>
                      </a:r>
                      <a:r>
                        <a:rPr sz="1400" b="1" spc="-60" dirty="0"/>
                        <a:t> </a:t>
                      </a:r>
                      <a:r>
                        <a:rPr sz="1400" b="1" dirty="0"/>
                        <a:t>до</a:t>
                      </a:r>
                      <a:r>
                        <a:rPr sz="1400" b="1" spc="-15" dirty="0"/>
                        <a:t>х</a:t>
                      </a:r>
                      <a:r>
                        <a:rPr sz="1400" b="1" dirty="0"/>
                        <a:t>оды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8,0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7,5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7,9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8,2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176783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400" dirty="0"/>
                        <a:t>Аре</a:t>
                      </a:r>
                      <a:r>
                        <a:rPr sz="1400" spc="-5" dirty="0"/>
                        <a:t>н</a:t>
                      </a:r>
                      <a:r>
                        <a:rPr sz="1400" dirty="0"/>
                        <a:t>дная</a:t>
                      </a:r>
                      <a:r>
                        <a:rPr sz="1400" spc="-30" dirty="0"/>
                        <a:t> </a:t>
                      </a:r>
                      <a:r>
                        <a:rPr sz="1400" dirty="0"/>
                        <a:t>плата</a:t>
                      </a:r>
                      <a:r>
                        <a:rPr sz="1400" spc="-15" dirty="0"/>
                        <a:t> </a:t>
                      </a:r>
                      <a:r>
                        <a:rPr sz="1400" spc="-5" dirty="0"/>
                        <a:t>з</a:t>
                      </a:r>
                      <a:r>
                        <a:rPr sz="1400" dirty="0"/>
                        <a:t>а земельные</a:t>
                      </a:r>
                      <a:r>
                        <a:rPr sz="1400" spc="-25" dirty="0"/>
                        <a:t> </a:t>
                      </a:r>
                      <a:r>
                        <a:rPr sz="1400" spc="-15" dirty="0"/>
                        <a:t>у</a:t>
                      </a:r>
                      <a:r>
                        <a:rPr sz="1400" spc="-5" dirty="0"/>
                        <a:t>ч</a:t>
                      </a:r>
                      <a:r>
                        <a:rPr sz="1400" dirty="0"/>
                        <a:t>астки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4,8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5,3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5,7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5,9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170991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400" dirty="0"/>
                        <a:t>Аре</a:t>
                      </a:r>
                      <a:r>
                        <a:rPr sz="1400" spc="-5" dirty="0"/>
                        <a:t>н</a:t>
                      </a:r>
                      <a:r>
                        <a:rPr sz="1400" dirty="0"/>
                        <a:t>да</a:t>
                      </a:r>
                      <a:r>
                        <a:rPr sz="1400" spc="-20" dirty="0"/>
                        <a:t> </a:t>
                      </a:r>
                      <a:r>
                        <a:rPr sz="1400" dirty="0"/>
                        <a:t>им</a:t>
                      </a:r>
                      <a:r>
                        <a:rPr sz="1400" spc="-20" dirty="0"/>
                        <a:t>у</a:t>
                      </a:r>
                      <a:r>
                        <a:rPr sz="1400" dirty="0"/>
                        <a:t>щест</a:t>
                      </a:r>
                      <a:r>
                        <a:rPr sz="1400" spc="-10" dirty="0"/>
                        <a:t>в</a:t>
                      </a:r>
                      <a:r>
                        <a:rPr sz="1400" dirty="0"/>
                        <a:t>а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0,6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0,6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0,6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0,6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35716">
                <a:tc>
                  <a:txBody>
                    <a:bodyPr/>
                    <a:lstStyle/>
                    <a:p>
                      <a:pPr marL="23495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Прочие доходы от использования имущества и прав, находящихся в государственной и муниципальной собственности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0,2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0,1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0,1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0,1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35716">
                <a:tc>
                  <a:txBody>
                    <a:bodyPr/>
                    <a:lstStyle/>
                    <a:p>
                      <a:pPr marL="23495" marR="746760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Плата за воздействие на окружающую среду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0,2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0,2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0,2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0,2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50062">
                <a:tc>
                  <a:txBody>
                    <a:bodyPr/>
                    <a:lstStyle/>
                    <a:p>
                      <a:pPr marL="23495" marR="746760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Доход от оказания платных услуг и компенсации затрат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0,5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0,1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0,1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0,2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11962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400" dirty="0"/>
                        <a:t>Реализация</a:t>
                      </a:r>
                      <a:r>
                        <a:rPr sz="1400" spc="-30" dirty="0"/>
                        <a:t> </a:t>
                      </a:r>
                      <a:r>
                        <a:rPr sz="1400" dirty="0"/>
                        <a:t>им</a:t>
                      </a:r>
                      <a:r>
                        <a:rPr sz="1400" spc="-20" dirty="0"/>
                        <a:t>у</a:t>
                      </a:r>
                      <a:r>
                        <a:rPr sz="1400" dirty="0"/>
                        <a:t>щест</a:t>
                      </a:r>
                      <a:r>
                        <a:rPr sz="1400" spc="-10" dirty="0"/>
                        <a:t>в</a:t>
                      </a:r>
                      <a:r>
                        <a:rPr sz="1400" dirty="0"/>
                        <a:t>а, прода</a:t>
                      </a:r>
                      <a:r>
                        <a:rPr sz="1400" spc="10" dirty="0"/>
                        <a:t>ж</a:t>
                      </a:r>
                      <a:r>
                        <a:rPr sz="1400" dirty="0"/>
                        <a:t>а</a:t>
                      </a:r>
                      <a:r>
                        <a:rPr sz="1400" spc="-25" dirty="0"/>
                        <a:t> </a:t>
                      </a:r>
                      <a:r>
                        <a:rPr sz="1400" spc="-5" dirty="0"/>
                        <a:t>з</a:t>
                      </a:r>
                      <a:r>
                        <a:rPr sz="1400" dirty="0"/>
                        <a:t>емли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1,0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0,4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0,4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0,4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11962">
                <a:tc>
                  <a:txBody>
                    <a:bodyPr/>
                    <a:lstStyle/>
                    <a:p>
                      <a:pPr marL="2349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Штра</a:t>
                      </a:r>
                      <a:r>
                        <a:rPr lang="ru-RU" sz="1400" spc="5" dirty="0" smtClean="0"/>
                        <a:t>ф</a:t>
                      </a:r>
                      <a:r>
                        <a:rPr lang="ru-RU" sz="1400" dirty="0" smtClean="0"/>
                        <a:t>ы,</a:t>
                      </a:r>
                      <a:r>
                        <a:rPr lang="ru-RU" sz="1400" spc="-50" dirty="0" smtClean="0"/>
                        <a:t> </a:t>
                      </a:r>
                      <a:r>
                        <a:rPr lang="ru-RU" sz="1400" dirty="0" smtClean="0"/>
                        <a:t>санкц</a:t>
                      </a:r>
                      <a:r>
                        <a:rPr lang="ru-RU" sz="1400" spc="-5" dirty="0" smtClean="0"/>
                        <a:t>и</a:t>
                      </a:r>
                      <a:r>
                        <a:rPr lang="ru-RU" sz="1400" dirty="0" smtClean="0"/>
                        <a:t>и,</a:t>
                      </a:r>
                      <a:r>
                        <a:rPr lang="ru-RU" sz="1400" spc="-15" dirty="0" smtClean="0"/>
                        <a:t> </a:t>
                      </a:r>
                      <a:r>
                        <a:rPr lang="ru-RU" sz="1400" spc="-10" dirty="0" smtClean="0"/>
                        <a:t>в</a:t>
                      </a:r>
                      <a:r>
                        <a:rPr lang="ru-RU" sz="1400" dirty="0" smtClean="0"/>
                        <a:t>о</a:t>
                      </a:r>
                      <a:r>
                        <a:rPr lang="ru-RU" sz="1400" spc="-5" dirty="0" smtClean="0"/>
                        <a:t>з</a:t>
                      </a:r>
                      <a:r>
                        <a:rPr lang="ru-RU" sz="1400" dirty="0" smtClean="0"/>
                        <a:t>мещен</a:t>
                      </a:r>
                      <a:r>
                        <a:rPr lang="ru-RU" sz="1400" spc="-5" dirty="0" smtClean="0"/>
                        <a:t>и</a:t>
                      </a:r>
                      <a:r>
                        <a:rPr lang="ru-RU" sz="1400" dirty="0" smtClean="0"/>
                        <a:t>е </a:t>
                      </a:r>
                      <a:r>
                        <a:rPr lang="ru-RU" sz="1400" spc="-10" dirty="0" smtClean="0"/>
                        <a:t>у</a:t>
                      </a:r>
                      <a:r>
                        <a:rPr lang="ru-RU" sz="1400" dirty="0" smtClean="0"/>
                        <a:t>щерба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0,6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0,8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0,8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0,8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176784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ИТОГО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 txBox="1"/>
          <p:nvPr/>
        </p:nvSpPr>
        <p:spPr>
          <a:xfrm>
            <a:off x="352590" y="251520"/>
            <a:ext cx="6219681" cy="14003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</a:pPr>
            <a:r>
              <a:rPr sz="2400" b="1" dirty="0">
                <a:solidFill>
                  <a:srgbClr val="7030A0"/>
                </a:solidFill>
                <a:latin typeface="Calibri"/>
                <a:cs typeface="Calibri"/>
              </a:rPr>
              <a:t>СОЦИАЛЬНАЯ </a:t>
            </a:r>
            <a:r>
              <a:rPr sz="2400" b="1" dirty="0" smtClean="0">
                <a:solidFill>
                  <a:srgbClr val="7030A0"/>
                </a:solidFill>
                <a:latin typeface="Calibri"/>
                <a:cs typeface="Calibri"/>
              </a:rPr>
              <a:t>СФЕРА</a:t>
            </a:r>
            <a:endParaRPr lang="ru-RU" sz="2400" b="1" dirty="0" smtClean="0">
              <a:solidFill>
                <a:srgbClr val="7030A0"/>
              </a:solidFill>
              <a:latin typeface="Calibri"/>
              <a:cs typeface="Calibri"/>
            </a:endParaRPr>
          </a:p>
          <a:p>
            <a:pPr marL="12065" marR="5080" indent="-1270" algn="ctr">
              <a:lnSpc>
                <a:spcPct val="100000"/>
              </a:lnSpc>
            </a:pPr>
            <a:endParaRPr sz="2400" b="1" dirty="0">
              <a:solidFill>
                <a:srgbClr val="7030A0"/>
              </a:solidFill>
              <a:latin typeface="Calibri"/>
              <a:cs typeface="Calibri"/>
            </a:endParaRPr>
          </a:p>
          <a:p>
            <a:pPr marL="12065" marR="5080" indent="-1270" algn="ctr"/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1. Расходы бюджета муниципального образования</a:t>
            </a:r>
          </a:p>
          <a:p>
            <a:pPr marL="12065" marR="5080" indent="-1270" algn="ctr"/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Щербиновский район на </a:t>
            </a:r>
            <a:r>
              <a:rPr sz="1600" b="1" dirty="0" err="1">
                <a:solidFill>
                  <a:srgbClr val="7030A0"/>
                </a:solidFill>
                <a:latin typeface="Calibri"/>
                <a:cs typeface="Calibri"/>
              </a:rPr>
              <a:t>социальную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dirty="0" err="1" smtClean="0">
                <a:solidFill>
                  <a:srgbClr val="7030A0"/>
                </a:solidFill>
                <a:latin typeface="Calibri"/>
                <a:cs typeface="Calibri"/>
              </a:rPr>
              <a:t>сферу</a:t>
            </a:r>
            <a:endParaRPr lang="ru-RU" sz="1600" b="1" dirty="0" smtClean="0">
              <a:solidFill>
                <a:srgbClr val="7030A0"/>
              </a:solidFill>
              <a:latin typeface="Calibri"/>
              <a:cs typeface="Calibri"/>
            </a:endParaRPr>
          </a:p>
          <a:p>
            <a:pPr marL="12065" marR="5080" indent="-1270" algn="r"/>
            <a:r>
              <a:rPr sz="1100" b="1" dirty="0" err="1" smtClean="0">
                <a:latin typeface="Calibri"/>
                <a:cs typeface="Calibri"/>
              </a:rPr>
              <a:t>м</a:t>
            </a:r>
            <a:r>
              <a:rPr sz="1100" b="1" spc="-5" dirty="0" err="1" smtClean="0">
                <a:latin typeface="Calibri"/>
                <a:cs typeface="Calibri"/>
              </a:rPr>
              <a:t>л</a:t>
            </a:r>
            <a:r>
              <a:rPr sz="1100" b="1" dirty="0" err="1" smtClean="0">
                <a:latin typeface="Calibri"/>
                <a:cs typeface="Calibri"/>
              </a:rPr>
              <a:t>н</a:t>
            </a:r>
            <a:r>
              <a:rPr sz="1100" b="1" dirty="0">
                <a:latin typeface="Calibri"/>
                <a:cs typeface="Calibri"/>
              </a:rPr>
              <a:t>.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dirty="0">
                <a:latin typeface="Calibri"/>
                <a:cs typeface="Calibri"/>
              </a:rPr>
              <a:t>уб.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52585" y="5652120"/>
            <a:ext cx="6219681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</a:pP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2. Расходы бюджета муниципального образования Щербиновский район на социальную сферу на 1 жителя</a:t>
            </a:r>
          </a:p>
          <a:p>
            <a:pPr marR="5080" algn="r">
              <a:lnSpc>
                <a:spcPct val="100000"/>
              </a:lnSpc>
              <a:spcBef>
                <a:spcPts val="40"/>
              </a:spcBef>
            </a:pPr>
            <a:r>
              <a:rPr sz="1100" b="1" spc="-10" dirty="0">
                <a:latin typeface="Calibri"/>
                <a:cs typeface="Calibri"/>
              </a:rPr>
              <a:t>р</a:t>
            </a:r>
            <a:r>
              <a:rPr sz="1100" b="1" dirty="0">
                <a:latin typeface="Calibri"/>
                <a:cs typeface="Calibri"/>
              </a:rPr>
              <a:t>уб.</a:t>
            </a:r>
            <a:endParaRPr sz="1100" dirty="0">
              <a:latin typeface="Calibri"/>
              <a:cs typeface="Calibri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772962"/>
              </p:ext>
            </p:extLst>
          </p:nvPr>
        </p:nvGraphicFramePr>
        <p:xfrm>
          <a:off x="294074" y="1685087"/>
          <a:ext cx="6336704" cy="354434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08112"/>
                <a:gridCol w="360040"/>
                <a:gridCol w="432048"/>
                <a:gridCol w="504056"/>
                <a:gridCol w="432048"/>
                <a:gridCol w="432048"/>
                <a:gridCol w="432048"/>
                <a:gridCol w="432048"/>
                <a:gridCol w="432048"/>
                <a:gridCol w="504056"/>
                <a:gridCol w="432048"/>
                <a:gridCol w="432048"/>
                <a:gridCol w="504056"/>
              </a:tblGrid>
              <a:tr h="34179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/>
                        <a:t>Наименование показателя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Исполнено 2021</a:t>
                      </a:r>
                      <a:r>
                        <a:rPr lang="ru-RU" sz="1050" baseline="0" dirty="0" smtClean="0"/>
                        <a:t> </a:t>
                      </a:r>
                      <a:r>
                        <a:rPr lang="ru-RU" sz="1050" dirty="0" smtClean="0"/>
                        <a:t>год</a:t>
                      </a:r>
                      <a:endParaRPr lang="ru-RU" sz="105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160" marR="5160" marT="516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2022 </a:t>
                      </a:r>
                      <a:r>
                        <a:rPr lang="ru-RU" sz="1050" dirty="0"/>
                        <a:t>год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2023 </a:t>
                      </a:r>
                      <a:r>
                        <a:rPr lang="ru-RU" sz="1050" dirty="0"/>
                        <a:t>год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2024 </a:t>
                      </a:r>
                      <a:r>
                        <a:rPr lang="ru-RU" sz="1050" dirty="0"/>
                        <a:t>год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5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/>
                        <a:t>млн</a:t>
                      </a:r>
                      <a:r>
                        <a:rPr lang="ru-RU" sz="900" dirty="0" smtClean="0"/>
                        <a:t>. руб</a:t>
                      </a:r>
                      <a:r>
                        <a:rPr lang="ru-RU" sz="900" dirty="0"/>
                        <a:t>.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/>
                        <a:t>% в общих расходах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/>
                        <a:t>% в рас- ходах соц. сферы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/>
                        <a:t>млн</a:t>
                      </a:r>
                      <a:r>
                        <a:rPr lang="ru-RU" sz="900" dirty="0" smtClean="0"/>
                        <a:t>. руб</a:t>
                      </a:r>
                      <a:r>
                        <a:rPr lang="ru-RU" sz="900" dirty="0"/>
                        <a:t>.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/>
                        <a:t>% в общих расходах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/>
                        <a:t>% в рас- ходах соц. сферы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/>
                        <a:t>млн</a:t>
                      </a:r>
                      <a:r>
                        <a:rPr lang="ru-RU" sz="900" dirty="0" smtClean="0"/>
                        <a:t>. руб</a:t>
                      </a:r>
                      <a:r>
                        <a:rPr lang="ru-RU" sz="900" dirty="0"/>
                        <a:t>.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/>
                        <a:t>% в общих расходах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/>
                        <a:t>% в рас- ходах соц. сферы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/>
                        <a:t>млн</a:t>
                      </a:r>
                      <a:r>
                        <a:rPr lang="ru-RU" sz="900" dirty="0" smtClean="0"/>
                        <a:t>. руб</a:t>
                      </a:r>
                      <a:r>
                        <a:rPr lang="ru-RU" sz="900" dirty="0"/>
                        <a:t>.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/>
                        <a:t>% в общих расходах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/>
                        <a:t>% в рас- ходах соц. сферы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1875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/>
                        <a:t>Расходы всего 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871,2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/>
                        <a:t>100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/>
                        <a:t>*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818,7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/>
                        <a:t>100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/>
                        <a:t>*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762,4</a:t>
                      </a:r>
                      <a:endParaRPr lang="ru-RU" sz="1050" b="1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100</a:t>
                      </a:r>
                      <a:endParaRPr lang="ru-RU" sz="1050" b="1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*</a:t>
                      </a:r>
                      <a:endParaRPr lang="ru-RU" sz="1050" b="1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764,9</a:t>
                      </a:r>
                      <a:endParaRPr lang="ru-RU" sz="1050" b="1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100</a:t>
                      </a:r>
                      <a:endParaRPr lang="ru-RU" sz="1050" b="1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*</a:t>
                      </a:r>
                      <a:endParaRPr lang="ru-RU" sz="1050" b="1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/>
                        <a:t>в том числе на социальную сферу 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723,2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83,0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100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672,8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82,2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100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630,2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82,7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100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621,1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81,2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100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389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/>
                        <a:t>из них образование 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625,6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71,8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86,5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553,6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67,6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82,3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533,1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69,9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84,6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523,4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68,4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84,3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484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/>
                        <a:t>здравоохранение 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0,0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0,0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0,6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18,0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2,2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2,7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0,0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0,0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0,0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0,0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0,0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0,0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020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/>
                        <a:t>социальная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/>
                        <a:t>политика 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54,4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6,3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7,5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62,7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7,7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9,3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61,6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8,1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9,8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62,4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8,1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10,0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601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/>
                        <a:t>культура 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11,7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1,3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1,6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11,7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1,4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1,7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10,5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1,4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1,6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10,4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1,4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1,7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389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/>
                        <a:t>физкультура и спорт 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31,5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3,6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4,4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26,8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3,3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4,0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25,0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3,3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4,0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/>
                        <a:t>24,9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3,3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50" u="none" strike="noStrike" dirty="0" smtClean="0">
                          <a:effectLst/>
                        </a:rPr>
                        <a:t>4,0</a:t>
                      </a:r>
                      <a:endParaRPr lang="ru-RU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721898"/>
              </p:ext>
            </p:extLst>
          </p:nvPr>
        </p:nvGraphicFramePr>
        <p:xfrm>
          <a:off x="428603" y="6364040"/>
          <a:ext cx="6143668" cy="2256513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135730"/>
                <a:gridCol w="1008112"/>
                <a:gridCol w="1008112"/>
                <a:gridCol w="1008112"/>
                <a:gridCol w="983602"/>
              </a:tblGrid>
              <a:tr h="5450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Наименование показателя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823" marR="4823" marT="482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Исполнено 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2021 год</a:t>
                      </a:r>
                      <a:endParaRPr lang="ru-RU" sz="1200" b="1" dirty="0">
                        <a:latin typeface="Times New Roman"/>
                        <a:ea typeface="Calibri"/>
                      </a:endParaRPr>
                    </a:p>
                  </a:txBody>
                  <a:tcPr marL="4823" marR="4823" marT="482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2022 </a:t>
                      </a:r>
                      <a:r>
                        <a:rPr lang="ru-RU" sz="1200" dirty="0"/>
                        <a:t>год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823" marR="4823" marT="482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2023 </a:t>
                      </a:r>
                      <a:r>
                        <a:rPr lang="ru-RU" sz="1200" dirty="0"/>
                        <a:t>год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2024 </a:t>
                      </a:r>
                      <a:r>
                        <a:rPr lang="ru-RU" sz="1200" dirty="0"/>
                        <a:t>год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4839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Расходы на социальную сферу, в расчете на 1 жителя, руб.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823" marR="4823" marT="482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20 760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19 313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18 091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17 830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73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из них: образование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823" marR="4823" marT="482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17 960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15 892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15 302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15 024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9239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здравоохранение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823" marR="4823" marT="482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517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108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социальная политика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823" marR="4823" marT="482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1 562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1 800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1 770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1 790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440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культура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823" marR="4823" marT="482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334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336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301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300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624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физическая культура и спорт </a:t>
                      </a:r>
                      <a:endParaRPr lang="ru-RU" sz="1200">
                        <a:latin typeface="+mn-lt"/>
                        <a:ea typeface="Calibri"/>
                      </a:endParaRPr>
                    </a:p>
                  </a:txBody>
                  <a:tcPr marL="4823" marR="4823" marT="482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904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768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718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716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17"/>
          <p:cNvSpPr txBox="1"/>
          <p:nvPr/>
        </p:nvSpPr>
        <p:spPr>
          <a:xfrm>
            <a:off x="476672" y="227329"/>
            <a:ext cx="5976663" cy="1231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/>
            <a:r>
              <a:rPr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ОБРАЗОВАНИЕ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065" marR="5080" indent="-1270" algn="ctr"/>
            <a:endParaRPr sz="24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065" marR="5080" indent="-1270" algn="ctr">
              <a:lnSpc>
                <a:spcPct val="100000"/>
              </a:lnSpc>
              <a:spcBef>
                <a:spcPts val="45"/>
              </a:spcBef>
            </a:pPr>
            <a:r>
              <a:rPr sz="1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1. Объём расходов бюджета муниципального образования</a:t>
            </a:r>
          </a:p>
          <a:p>
            <a:pPr marL="12065" marR="5080" indent="-1270" algn="ctr">
              <a:lnSpc>
                <a:spcPct val="100000"/>
              </a:lnSpc>
            </a:pPr>
            <a:r>
              <a:rPr sz="1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Щербиновский район на образование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476672" y="4499992"/>
            <a:ext cx="6048672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/>
            <a:r>
              <a:rPr sz="1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2. Структура расходов бюджета муниципального образования Щербиновский район на образование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487354"/>
              </p:ext>
            </p:extLst>
          </p:nvPr>
        </p:nvGraphicFramePr>
        <p:xfrm>
          <a:off x="406956" y="1547664"/>
          <a:ext cx="6048671" cy="2508616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504055"/>
                <a:gridCol w="648072"/>
                <a:gridCol w="864096"/>
                <a:gridCol w="676275"/>
                <a:gridCol w="835893"/>
                <a:gridCol w="676275"/>
                <a:gridCol w="844005"/>
              </a:tblGrid>
              <a:tr h="28575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Наименование показателя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2022 </a:t>
                      </a:r>
                      <a:r>
                        <a:rPr lang="ru-RU" sz="1200" dirty="0"/>
                        <a:t>год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2023 </a:t>
                      </a:r>
                      <a:r>
                        <a:rPr lang="ru-RU" sz="1200" dirty="0"/>
                        <a:t>год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2024 </a:t>
                      </a:r>
                      <a:r>
                        <a:rPr lang="ru-RU" sz="1200" dirty="0"/>
                        <a:t>год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3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млн.руб.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% в расходах социальной сферы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млн.руб.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% в расходах социальной сферы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млн.руб.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% в расходах социальной сферы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2970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Расходы на социальную сферу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672,8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effectLst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630,2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effectLst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621,1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effectLst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970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Расходы на образование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553,6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82,3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533,1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84,6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523,4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84,3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218197"/>
              </p:ext>
            </p:extLst>
          </p:nvPr>
        </p:nvGraphicFramePr>
        <p:xfrm>
          <a:off x="415974" y="5076056"/>
          <a:ext cx="6098057" cy="3317025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842755"/>
                <a:gridCol w="683017"/>
                <a:gridCol w="758908"/>
                <a:gridCol w="607126"/>
                <a:gridCol w="758908"/>
                <a:gridCol w="683017"/>
                <a:gridCol w="764326"/>
              </a:tblGrid>
              <a:tr h="21606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Наименование показателя </a:t>
                      </a:r>
                      <a:endParaRPr lang="ru-RU" sz="13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План </a:t>
                      </a:r>
                      <a:r>
                        <a:rPr lang="ru-RU" sz="1400" dirty="0" smtClean="0"/>
                        <a:t>2022 </a:t>
                      </a:r>
                      <a:r>
                        <a:rPr lang="ru-RU" sz="1400" dirty="0"/>
                        <a:t>год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План </a:t>
                      </a:r>
                      <a:r>
                        <a:rPr lang="ru-RU" sz="1400" dirty="0" smtClean="0"/>
                        <a:t>2023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год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4346" marR="4346" marT="4346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План </a:t>
                      </a:r>
                      <a:r>
                        <a:rPr lang="ru-RU" sz="1400" dirty="0" smtClean="0"/>
                        <a:t>2024 </a:t>
                      </a:r>
                      <a:r>
                        <a:rPr lang="ru-RU" sz="1400" dirty="0"/>
                        <a:t>год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на образование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на образование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на образование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</a:tr>
              <a:tr h="2596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Расходы на образование </a:t>
                      </a:r>
                      <a:endParaRPr lang="ru-RU" sz="13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553,6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533,1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523,4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21641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в том числе: </a:t>
                      </a:r>
                      <a:endParaRPr lang="ru-RU" sz="13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940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дошкольное образование </a:t>
                      </a:r>
                      <a:endParaRPr lang="ru-RU" sz="13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177,2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32,0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168,6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31,6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169,0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32,3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131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общее образование </a:t>
                      </a:r>
                      <a:endParaRPr lang="ru-RU" sz="13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288,7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52,2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287,4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53,9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277,1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52,9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4395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дополнительное образование детей </a:t>
                      </a:r>
                      <a:endParaRPr lang="ru-RU" sz="13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56,7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10,2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48,5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9,1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48,7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26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молодежная политика </a:t>
                      </a:r>
                      <a:endParaRPr lang="ru-RU" sz="13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5,1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0,9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5,1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5,1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4395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другие вопросы в области образования</a:t>
                      </a:r>
                      <a:endParaRPr lang="ru-RU" sz="13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25,9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4,7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23,5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4,4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23,5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20688" y="1115587"/>
            <a:ext cx="5688632" cy="1231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</a:pPr>
            <a:r>
              <a:rPr sz="24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ЗДРАВООХРАНЕНИЕ</a:t>
            </a:r>
          </a:p>
          <a:p>
            <a:pPr marL="12065" marR="5080" indent="-1270" algn="ctr">
              <a:lnSpc>
                <a:spcPct val="100000"/>
              </a:lnSpc>
              <a:spcBef>
                <a:spcPts val="7"/>
              </a:spcBef>
            </a:pPr>
            <a:endParaRPr sz="24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065" marR="5080" indent="-1270" algn="ctr"/>
            <a:r>
              <a:rPr sz="16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Объём расходов бюджета муниципального образования Щербиновский район на здравоохранение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362477"/>
              </p:ext>
            </p:extLst>
          </p:nvPr>
        </p:nvGraphicFramePr>
        <p:xfrm>
          <a:off x="510187" y="2627784"/>
          <a:ext cx="6000790" cy="273136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622669"/>
                <a:gridCol w="504056"/>
                <a:gridCol w="1054417"/>
                <a:gridCol w="457751"/>
                <a:gridCol w="933139"/>
                <a:gridCol w="507021"/>
                <a:gridCol w="921737"/>
              </a:tblGrid>
              <a:tr h="64294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Наименование показателя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2021 </a:t>
                      </a:r>
                      <a:r>
                        <a:rPr lang="ru-RU" sz="1200" dirty="0"/>
                        <a:t>год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2022 </a:t>
                      </a:r>
                      <a:r>
                        <a:rPr lang="ru-RU" sz="1200" dirty="0"/>
                        <a:t>год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2023 </a:t>
                      </a:r>
                      <a:r>
                        <a:rPr lang="ru-RU" sz="1200" dirty="0"/>
                        <a:t>год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732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млн</a:t>
                      </a:r>
                      <a:r>
                        <a:rPr lang="ru-RU" sz="1200" dirty="0" smtClean="0"/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руб</a:t>
                      </a:r>
                      <a:r>
                        <a:rPr lang="ru-RU" sz="1200" dirty="0"/>
                        <a:t>.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% в расходах социальной сферы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млн</a:t>
                      </a:r>
                      <a:r>
                        <a:rPr lang="ru-RU" sz="1200" dirty="0" smtClean="0"/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руб</a:t>
                      </a:r>
                      <a:r>
                        <a:rPr lang="ru-RU" sz="1200" dirty="0"/>
                        <a:t>.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% в расходах социальной сферы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млн</a:t>
                      </a:r>
                      <a:r>
                        <a:rPr lang="ru-RU" sz="1200" dirty="0" smtClean="0"/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руб</a:t>
                      </a:r>
                      <a:r>
                        <a:rPr lang="ru-RU" sz="1200" dirty="0"/>
                        <a:t>.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% в расходах социальной сферы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5150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Расходы на социальную сферу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672,8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effectLst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630,2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effectLst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621,1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effectLst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5000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Расходы на </a:t>
                      </a:r>
                      <a:r>
                        <a:rPr lang="ru-RU" sz="1400" dirty="0" smtClean="0"/>
                        <a:t>здравоохранение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18,0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2,7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28604" y="183702"/>
            <a:ext cx="6060439" cy="1384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/>
            <a:r>
              <a:rPr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СОЦИАЛЬНАЯ </a:t>
            </a:r>
            <a:r>
              <a:rPr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ПОЛИТИКА</a:t>
            </a:r>
            <a:endParaRPr lang="ru-RU" sz="2400" b="1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065" marR="5080" indent="-1270" algn="ctr"/>
            <a:endParaRPr sz="2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065" marR="5080" indent="-1270" algn="ctr">
              <a:lnSpc>
                <a:spcPct val="100000"/>
              </a:lnSpc>
              <a:spcBef>
                <a:spcPts val="1245"/>
              </a:spcBef>
            </a:pPr>
            <a:r>
              <a:rPr sz="1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1. Объём расходов бюджета муниципального образования</a:t>
            </a:r>
          </a:p>
          <a:p>
            <a:pPr marL="12065" marR="5080" indent="-1270" algn="ctr">
              <a:lnSpc>
                <a:spcPct val="100000"/>
              </a:lnSpc>
            </a:pPr>
            <a:r>
              <a:rPr sz="1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Щербиновский район на социальную политику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28604" y="3923928"/>
            <a:ext cx="6060439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/>
            <a:r>
              <a:rPr sz="1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2. Структура расходов бюджета муниципального образования Щербиновский район на социальную политику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428604" y="7884368"/>
            <a:ext cx="6060440" cy="726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 algn="just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Б</a:t>
            </a:r>
            <a:r>
              <a:rPr sz="1200" spc="-2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льшая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ч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ть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рас</a:t>
            </a:r>
            <a:r>
              <a:rPr sz="1200" spc="-30" dirty="0">
                <a:latin typeface="Calibri"/>
                <a:cs typeface="Calibri"/>
              </a:rPr>
              <a:t>х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в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оциаль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ую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spc="5" dirty="0">
                <a:latin typeface="Calibri"/>
                <a:cs typeface="Calibri"/>
              </a:rPr>
              <a:t>п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лити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spc="5" dirty="0">
                <a:latin typeface="Calibri"/>
                <a:cs typeface="Calibri"/>
              </a:rPr>
              <a:t>ф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5" dirty="0">
                <a:latin typeface="Calibri"/>
                <a:cs typeface="Calibri"/>
              </a:rPr>
              <a:t>н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р</a:t>
            </a:r>
            <a:r>
              <a:rPr sz="1200" spc="-20" dirty="0">
                <a:latin typeface="Calibri"/>
                <a:cs typeface="Calibri"/>
              </a:rPr>
              <a:t>у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я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</a:t>
            </a:r>
            <a:r>
              <a:rPr sz="1200" spc="-5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те</a:t>
            </a:r>
            <a:r>
              <a:rPr sz="1200" dirty="0">
                <a:latin typeface="Calibri"/>
                <a:cs typeface="Calibri"/>
              </a:rPr>
              <a:t>м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5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ирова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я п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омочий 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орга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ам 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мест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ом</a:t>
            </a:r>
            <a:r>
              <a:rPr sz="1200" spc="-1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5" dirty="0">
                <a:latin typeface="Calibri"/>
                <a:cs typeface="Calibri"/>
              </a:rPr>
              <a:t>п</a:t>
            </a:r>
            <a:r>
              <a:rPr sz="1200" dirty="0">
                <a:latin typeface="Calibri"/>
                <a:cs typeface="Calibri"/>
              </a:rPr>
              <a:t>ра</a:t>
            </a:r>
            <a:r>
              <a:rPr sz="1200" spc="-10" dirty="0">
                <a:latin typeface="Calibri"/>
                <a:cs typeface="Calibri"/>
              </a:rPr>
              <a:t>в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ия </a:t>
            </a:r>
            <a:r>
              <a:rPr sz="1200" spc="-6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(</a:t>
            </a:r>
            <a:r>
              <a:rPr sz="1200" dirty="0">
                <a:latin typeface="Calibri"/>
                <a:cs typeface="Calibri"/>
              </a:rPr>
              <a:t>в 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ом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чи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ле 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</a:t>
            </a:r>
            <a:r>
              <a:rPr sz="1200" spc="5" dirty="0">
                <a:latin typeface="Calibri"/>
                <a:cs typeface="Calibri"/>
              </a:rPr>
              <a:t>ес</a:t>
            </a:r>
            <a:r>
              <a:rPr sz="1200" dirty="0">
                <a:latin typeface="Calibri"/>
                <a:cs typeface="Calibri"/>
              </a:rPr>
              <a:t>пече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выплаты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5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- пе</a:t>
            </a:r>
            <a:r>
              <a:rPr sz="1200" spc="-5" dirty="0">
                <a:latin typeface="Calibri"/>
                <a:cs typeface="Calibri"/>
              </a:rPr>
              <a:t>нс</a:t>
            </a:r>
            <a:r>
              <a:rPr sz="1200" dirty="0">
                <a:latin typeface="Calibri"/>
                <a:cs typeface="Calibri"/>
              </a:rPr>
              <a:t>ации 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ч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ти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ди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5" dirty="0">
                <a:latin typeface="Calibri"/>
                <a:cs typeface="Calibri"/>
              </a:rPr>
              <a:t>ск</a:t>
            </a:r>
            <a:r>
              <a:rPr sz="1200" dirty="0">
                <a:latin typeface="Calibri"/>
                <a:cs typeface="Calibri"/>
              </a:rPr>
              <a:t>ой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платы,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ая 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выплата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р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 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5" dirty="0">
                <a:latin typeface="Calibri"/>
                <a:cs typeface="Calibri"/>
              </a:rPr>
              <a:t>й</a:t>
            </a:r>
            <a:r>
              <a:rPr sz="1200" dirty="0">
                <a:latin typeface="Calibri"/>
                <a:cs typeface="Calibri"/>
              </a:rPr>
              <a:t>-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ир</a:t>
            </a:r>
            <a:r>
              <a:rPr sz="1200" spc="-1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т </a:t>
            </a:r>
            <a:r>
              <a:rPr sz="1200" spc="10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ей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тавши</a:t>
            </a:r>
            <a:r>
              <a:rPr sz="1200" spc="-30" dirty="0">
                <a:latin typeface="Calibri"/>
                <a:cs typeface="Calibri"/>
              </a:rPr>
              <a:t>х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я</a:t>
            </a:r>
            <a:r>
              <a:rPr sz="1200" spc="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без попече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ия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ди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лей).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556657"/>
              </p:ext>
            </p:extLst>
          </p:nvPr>
        </p:nvGraphicFramePr>
        <p:xfrm>
          <a:off x="428604" y="1691680"/>
          <a:ext cx="6000790" cy="205294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39499"/>
                <a:gridCol w="718656"/>
                <a:gridCol w="722987"/>
                <a:gridCol w="605072"/>
                <a:gridCol w="785818"/>
                <a:gridCol w="642942"/>
                <a:gridCol w="785816"/>
              </a:tblGrid>
              <a:tr h="28575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Наименование показателя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2022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год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2023 </a:t>
                      </a:r>
                      <a:r>
                        <a:rPr lang="ru-RU" sz="1200" dirty="0"/>
                        <a:t>год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2024 год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3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социальной сферы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социальной сферы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социальной сферы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2970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Расходы на социальную сферу </a:t>
                      </a:r>
                      <a:endParaRPr lang="ru-RU" sz="13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672,8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effectLst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630,2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effectLst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621,1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effectLst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970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Расходы на </a:t>
                      </a:r>
                      <a:r>
                        <a:rPr lang="ru-RU" sz="1300" dirty="0" smtClean="0"/>
                        <a:t>социал</a:t>
                      </a:r>
                      <a:r>
                        <a:rPr lang="ru-RU" sz="1300" spc="-5" dirty="0" smtClean="0"/>
                        <a:t>ь</a:t>
                      </a:r>
                      <a:r>
                        <a:rPr lang="ru-RU" sz="1300" dirty="0" smtClean="0"/>
                        <a:t>н</a:t>
                      </a:r>
                      <a:r>
                        <a:rPr lang="ru-RU" sz="1300" spc="-5" dirty="0" smtClean="0"/>
                        <a:t>у</a:t>
                      </a:r>
                      <a:r>
                        <a:rPr lang="ru-RU" sz="1300" dirty="0" smtClean="0"/>
                        <a:t>ю </a:t>
                      </a:r>
                      <a:r>
                        <a:rPr lang="ru-RU" sz="1300" spc="-5" dirty="0" smtClean="0"/>
                        <a:t>п</a:t>
                      </a:r>
                      <a:r>
                        <a:rPr lang="ru-RU" sz="1300" spc="-25" dirty="0" smtClean="0"/>
                        <a:t>о</a:t>
                      </a:r>
                      <a:r>
                        <a:rPr lang="ru-RU" sz="1300" dirty="0" smtClean="0"/>
                        <a:t>лити</a:t>
                      </a:r>
                      <a:r>
                        <a:rPr lang="ru-RU" sz="1300" spc="-10" dirty="0" smtClean="0"/>
                        <a:t>к</a:t>
                      </a:r>
                      <a:r>
                        <a:rPr lang="ru-RU" sz="1300" dirty="0" smtClean="0"/>
                        <a:t>у </a:t>
                      </a:r>
                      <a:endParaRPr lang="ru-RU" sz="13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62,7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400" u="none" strike="noStrike" dirty="0" smtClean="0">
                          <a:effectLst/>
                        </a:rPr>
                        <a:t>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61,6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400" u="none" strike="noStrike" dirty="0" smtClean="0">
                          <a:effectLst/>
                        </a:rPr>
                        <a:t>9,8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62,4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400" u="none" strike="noStrike" dirty="0" smtClean="0">
                          <a:effectLst/>
                        </a:rPr>
                        <a:t>10,0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524340"/>
              </p:ext>
            </p:extLst>
          </p:nvPr>
        </p:nvGraphicFramePr>
        <p:xfrm>
          <a:off x="463110" y="4572000"/>
          <a:ext cx="6000790" cy="308352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45488"/>
                <a:gridCol w="683017"/>
                <a:gridCol w="758908"/>
                <a:gridCol w="607126"/>
                <a:gridCol w="758908"/>
                <a:gridCol w="683017"/>
                <a:gridCol w="764326"/>
              </a:tblGrid>
              <a:tr h="21606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Наименование показателя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План </a:t>
                      </a:r>
                      <a:endParaRPr lang="ru-RU" sz="12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2021 </a:t>
                      </a:r>
                      <a:r>
                        <a:rPr lang="ru-RU" sz="1200" dirty="0"/>
                        <a:t>год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2022 </a:t>
                      </a:r>
                      <a:r>
                        <a:rPr lang="ru-RU" sz="1200" dirty="0"/>
                        <a:t>год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346" marR="4346" marT="4346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План </a:t>
                      </a:r>
                      <a:endParaRPr lang="ru-RU" sz="12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2023 </a:t>
                      </a:r>
                      <a:r>
                        <a:rPr lang="ru-RU" sz="1200" dirty="0"/>
                        <a:t>год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на </a:t>
                      </a:r>
                      <a:r>
                        <a:rPr lang="ru-RU" sz="1000" baseline="0" dirty="0" smtClean="0"/>
                        <a:t> социальную политику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/>
                        <a:t>% в расходах на </a:t>
                      </a:r>
                      <a:r>
                        <a:rPr lang="ru-RU" sz="1000" baseline="0" dirty="0" smtClean="0"/>
                        <a:t> социальную политику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/>
                        <a:t>% в расходах на </a:t>
                      </a:r>
                      <a:r>
                        <a:rPr lang="ru-RU" sz="1000" baseline="0" dirty="0" smtClean="0"/>
                        <a:t> социальную политику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</a:tr>
              <a:tr h="4264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Расходы на </a:t>
                      </a:r>
                      <a:r>
                        <a:rPr lang="ru-RU" sz="1200" dirty="0" smtClean="0"/>
                        <a:t>социальную политику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62,7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61,6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62,4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/>
                </a:tc>
              </a:tr>
              <a:tr h="216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в том числе: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dirty="0">
                        <a:latin typeface="+mn-lt"/>
                        <a:ea typeface="Times New Roman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</a:tr>
              <a:tr h="2940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пенсионное обеспечение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6,8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10,9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6,1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6,1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9,8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220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охрана семьи и детства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52,8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84,1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52,3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84,9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53,1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85,1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240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другие вопросы в области социальной политики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3,2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5,2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3,2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5,1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8680" y="351281"/>
            <a:ext cx="587343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/>
            <a:r>
              <a:rPr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Обеспечение</a:t>
            </a:r>
            <a:r>
              <a:rPr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жильё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</a:t>
            </a:r>
            <a:r>
              <a:rPr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детей-сирот и детей, оставшихся </a:t>
            </a:r>
            <a:r>
              <a:rPr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без</a:t>
            </a:r>
            <a:r>
              <a:rPr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попечения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родителей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80031" y="3347864"/>
            <a:ext cx="6517322" cy="1231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 algn="just">
              <a:lnSpc>
                <a:spcPct val="100000"/>
              </a:lnSpc>
            </a:pPr>
            <a:r>
              <a:rPr sz="1600" dirty="0">
                <a:latin typeface="Calibri"/>
                <a:cs typeface="Calibri"/>
              </a:rPr>
              <a:t>В </a:t>
            </a:r>
            <a:r>
              <a:rPr sz="1600" spc="4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р</a:t>
            </a:r>
            <a:r>
              <a:rPr sz="1600" dirty="0">
                <a:latin typeface="Calibri"/>
                <a:cs typeface="Calibri"/>
              </a:rPr>
              <a:t>ам</a:t>
            </a:r>
            <a:r>
              <a:rPr sz="1600" spc="-30" dirty="0">
                <a:latin typeface="Calibri"/>
                <a:cs typeface="Calibri"/>
              </a:rPr>
              <a:t>к</a:t>
            </a:r>
            <a:r>
              <a:rPr sz="1600" dirty="0">
                <a:latin typeface="Calibri"/>
                <a:cs typeface="Calibri"/>
              </a:rPr>
              <a:t>ах 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краевой, 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spc="-20" dirty="0">
                <a:latin typeface="Calibri"/>
                <a:cs typeface="Calibri"/>
              </a:rPr>
              <a:t>г</a:t>
            </a:r>
            <a:r>
              <a:rPr sz="1600" dirty="0">
                <a:latin typeface="Calibri"/>
                <a:cs typeface="Calibri"/>
              </a:rPr>
              <a:t>ос</a:t>
            </a:r>
            <a:r>
              <a:rPr sz="1600" spc="-50" dirty="0">
                <a:latin typeface="Calibri"/>
                <a:cs typeface="Calibri"/>
              </a:rPr>
              <a:t>у</a:t>
            </a:r>
            <a:r>
              <a:rPr sz="1600" dirty="0">
                <a:latin typeface="Calibri"/>
                <a:cs typeface="Calibri"/>
              </a:rPr>
              <a:t>да</a:t>
            </a:r>
            <a:r>
              <a:rPr sz="1600" spc="-10" dirty="0">
                <a:latin typeface="Calibri"/>
                <a:cs typeface="Calibri"/>
              </a:rPr>
              <a:t>рс</a:t>
            </a:r>
            <a:r>
              <a:rPr sz="1600" dirty="0">
                <a:latin typeface="Calibri"/>
                <a:cs typeface="Calibri"/>
              </a:rPr>
              <a:t>тв</a:t>
            </a:r>
            <a:r>
              <a:rPr sz="1600" spc="-10" dirty="0">
                <a:latin typeface="Calibri"/>
                <a:cs typeface="Calibri"/>
              </a:rPr>
              <a:t>е</a:t>
            </a:r>
            <a:r>
              <a:rPr sz="1600" dirty="0">
                <a:latin typeface="Calibri"/>
                <a:cs typeface="Calibri"/>
              </a:rPr>
              <a:t>нной 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п</a:t>
            </a:r>
            <a:r>
              <a:rPr sz="1600" spc="-10" dirty="0">
                <a:latin typeface="Calibri"/>
                <a:cs typeface="Calibri"/>
              </a:rPr>
              <a:t>р</a:t>
            </a:r>
            <a:r>
              <a:rPr sz="1600" dirty="0">
                <a:latin typeface="Calibri"/>
                <a:cs typeface="Calibri"/>
              </a:rPr>
              <a:t>ог</a:t>
            </a:r>
            <a:r>
              <a:rPr sz="1600" spc="-10" dirty="0">
                <a:latin typeface="Calibri"/>
                <a:cs typeface="Calibri"/>
              </a:rPr>
              <a:t>р</a:t>
            </a:r>
            <a:r>
              <a:rPr sz="1600" dirty="0">
                <a:latin typeface="Calibri"/>
                <a:cs typeface="Calibri"/>
              </a:rPr>
              <a:t>а</a:t>
            </a:r>
            <a:r>
              <a:rPr sz="1600" spc="5" dirty="0">
                <a:latin typeface="Calibri"/>
                <a:cs typeface="Calibri"/>
              </a:rPr>
              <a:t>м</a:t>
            </a:r>
            <a:r>
              <a:rPr sz="1600" dirty="0">
                <a:latin typeface="Calibri"/>
                <a:cs typeface="Calibri"/>
              </a:rPr>
              <a:t>м </a:t>
            </a:r>
            <a:r>
              <a:rPr sz="1600" spc="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К</a:t>
            </a:r>
            <a:r>
              <a:rPr sz="1600" spc="-10" dirty="0">
                <a:latin typeface="Calibri"/>
                <a:cs typeface="Calibri"/>
              </a:rPr>
              <a:t>р</a:t>
            </a:r>
            <a:r>
              <a:rPr sz="1600" dirty="0">
                <a:latin typeface="Calibri"/>
                <a:cs typeface="Calibri"/>
              </a:rPr>
              <a:t>а</a:t>
            </a:r>
            <a:r>
              <a:rPr sz="1600" spc="-10" dirty="0">
                <a:latin typeface="Calibri"/>
                <a:cs typeface="Calibri"/>
              </a:rPr>
              <a:t>с</a:t>
            </a:r>
            <a:r>
              <a:rPr sz="1600" dirty="0">
                <a:latin typeface="Calibri"/>
                <a:cs typeface="Calibri"/>
              </a:rPr>
              <a:t>н</a:t>
            </a:r>
            <a:r>
              <a:rPr sz="1600" spc="-35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да</a:t>
            </a:r>
            <a:r>
              <a:rPr sz="1600" spc="-10" dirty="0">
                <a:latin typeface="Calibri"/>
                <a:cs typeface="Calibri"/>
              </a:rPr>
              <a:t>рс</a:t>
            </a:r>
            <a:r>
              <a:rPr sz="1600" spc="-30" dirty="0">
                <a:latin typeface="Calibri"/>
                <a:cs typeface="Calibri"/>
              </a:rPr>
              <a:t>к</a:t>
            </a:r>
            <a:r>
              <a:rPr sz="1600" dirty="0">
                <a:latin typeface="Calibri"/>
                <a:cs typeface="Calibri"/>
              </a:rPr>
              <a:t>о</a:t>
            </a:r>
            <a:r>
              <a:rPr sz="1600" spc="-15" dirty="0">
                <a:latin typeface="Calibri"/>
                <a:cs typeface="Calibri"/>
              </a:rPr>
              <a:t>г</a:t>
            </a:r>
            <a:r>
              <a:rPr sz="1600" dirty="0">
                <a:latin typeface="Calibri"/>
                <a:cs typeface="Calibri"/>
              </a:rPr>
              <a:t>о 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к</a:t>
            </a:r>
            <a:r>
              <a:rPr sz="1600" spc="-10" dirty="0">
                <a:latin typeface="Calibri"/>
                <a:cs typeface="Calibri"/>
              </a:rPr>
              <a:t>р</a:t>
            </a:r>
            <a:r>
              <a:rPr sz="1600" dirty="0">
                <a:latin typeface="Calibri"/>
                <a:cs typeface="Calibri"/>
              </a:rPr>
              <a:t>ая </a:t>
            </a:r>
            <a:r>
              <a:rPr sz="1600" spc="30" dirty="0">
                <a:latin typeface="Calibri"/>
                <a:cs typeface="Calibri"/>
              </a:rPr>
              <a:t> </a:t>
            </a:r>
            <a:r>
              <a:rPr sz="1600" spc="15" dirty="0">
                <a:latin typeface="Calibri"/>
                <a:cs typeface="Calibri"/>
              </a:rPr>
              <a:t>на 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р</a:t>
            </a:r>
            <a:r>
              <a:rPr sz="1600" spc="5" dirty="0">
                <a:latin typeface="Calibri"/>
                <a:cs typeface="Calibri"/>
              </a:rPr>
              <a:t>р</a:t>
            </a:r>
            <a:r>
              <a:rPr sz="1600" dirty="0">
                <a:latin typeface="Calibri"/>
                <a:cs typeface="Calibri"/>
              </a:rPr>
              <a:t>и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dirty="0">
                <a:latin typeface="Calibri"/>
                <a:cs typeface="Calibri"/>
              </a:rPr>
              <a:t>ор</a:t>
            </a:r>
            <a:r>
              <a:rPr sz="1600" spc="-5" dirty="0">
                <a:latin typeface="Calibri"/>
                <a:cs typeface="Calibri"/>
              </a:rPr>
              <a:t>и</a:t>
            </a:r>
            <a:r>
              <a:rPr sz="1600" dirty="0">
                <a:latin typeface="Calibri"/>
                <a:cs typeface="Calibri"/>
              </a:rPr>
              <a:t>и</a:t>
            </a:r>
            <a:r>
              <a:rPr sz="1600" spc="100" dirty="0">
                <a:latin typeface="Calibri"/>
                <a:cs typeface="Calibri"/>
              </a:rPr>
              <a:t> </a:t>
            </a:r>
            <a:r>
              <a:rPr sz="1600" spc="5" dirty="0">
                <a:latin typeface="Calibri"/>
                <a:cs typeface="Calibri"/>
              </a:rPr>
              <a:t>р</a:t>
            </a:r>
            <a:r>
              <a:rPr sz="1600" dirty="0">
                <a:latin typeface="Calibri"/>
                <a:cs typeface="Calibri"/>
              </a:rPr>
              <a:t>айона</a:t>
            </a:r>
            <a:r>
              <a:rPr sz="1600" spc="10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з</a:t>
            </a:r>
            <a:r>
              <a:rPr sz="1600" dirty="0">
                <a:latin typeface="Calibri"/>
                <a:cs typeface="Calibri"/>
              </a:rPr>
              <a:t>а</a:t>
            </a:r>
            <a:r>
              <a:rPr sz="1600" spc="10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пе</a:t>
            </a:r>
            <a:r>
              <a:rPr sz="1600" spc="-10" dirty="0">
                <a:latin typeface="Calibri"/>
                <a:cs typeface="Calibri"/>
              </a:rPr>
              <a:t>р</a:t>
            </a:r>
            <a:r>
              <a:rPr sz="1600" dirty="0">
                <a:latin typeface="Calibri"/>
                <a:cs typeface="Calibri"/>
              </a:rPr>
              <a:t>и</a:t>
            </a:r>
            <a:r>
              <a:rPr sz="1600" spc="-35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д</a:t>
            </a:r>
            <a:r>
              <a:rPr sz="1600" spc="10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с</a:t>
            </a:r>
            <a:r>
              <a:rPr sz="1600" spc="95" dirty="0">
                <a:latin typeface="Calibri"/>
                <a:cs typeface="Calibri"/>
              </a:rPr>
              <a:t> </a:t>
            </a:r>
            <a:r>
              <a:rPr sz="1600" dirty="0" smtClean="0">
                <a:latin typeface="Calibri"/>
                <a:cs typeface="Calibri"/>
              </a:rPr>
              <a:t>2</a:t>
            </a:r>
            <a:r>
              <a:rPr sz="1600" spc="-10" dirty="0" smtClean="0">
                <a:latin typeface="Calibri"/>
                <a:cs typeface="Calibri"/>
              </a:rPr>
              <a:t>0</a:t>
            </a:r>
            <a:r>
              <a:rPr sz="1600" spc="5" dirty="0" smtClean="0">
                <a:latin typeface="Calibri"/>
                <a:cs typeface="Calibri"/>
              </a:rPr>
              <a:t>1</a:t>
            </a:r>
            <a:r>
              <a:rPr lang="ru-RU" sz="1600" spc="5" dirty="0" smtClean="0">
                <a:latin typeface="Calibri"/>
                <a:cs typeface="Calibri"/>
              </a:rPr>
              <a:t>8</a:t>
            </a:r>
            <a:r>
              <a:rPr sz="1600" spc="100" dirty="0" smtClean="0">
                <a:latin typeface="Calibri"/>
                <a:cs typeface="Calibri"/>
              </a:rPr>
              <a:t> </a:t>
            </a:r>
            <a:r>
              <a:rPr sz="1600" dirty="0" err="1">
                <a:latin typeface="Calibri"/>
                <a:cs typeface="Calibri"/>
              </a:rPr>
              <a:t>по</a:t>
            </a:r>
            <a:r>
              <a:rPr sz="1600" spc="105" dirty="0">
                <a:latin typeface="Calibri"/>
                <a:cs typeface="Calibri"/>
              </a:rPr>
              <a:t> </a:t>
            </a:r>
            <a:r>
              <a:rPr sz="1600" spc="-5" dirty="0" smtClean="0">
                <a:latin typeface="Calibri"/>
                <a:cs typeface="Calibri"/>
              </a:rPr>
              <a:t>20</a:t>
            </a:r>
            <a:r>
              <a:rPr lang="ru-RU" sz="1600" spc="-5" dirty="0" smtClean="0">
                <a:latin typeface="Calibri"/>
                <a:cs typeface="Calibri"/>
              </a:rPr>
              <a:t>21 годы</a:t>
            </a:r>
            <a:r>
              <a:rPr sz="1600" spc="100" dirty="0" smtClean="0">
                <a:latin typeface="Calibri"/>
                <a:cs typeface="Calibri"/>
              </a:rPr>
              <a:t> </a:t>
            </a:r>
            <a:r>
              <a:rPr lang="ru-RU" sz="1600" dirty="0" smtClean="0">
                <a:latin typeface="Calibri"/>
                <a:cs typeface="Calibri"/>
              </a:rPr>
              <a:t>приобретено</a:t>
            </a:r>
            <a:r>
              <a:rPr sz="1600" spc="110" dirty="0" smtClean="0">
                <a:latin typeface="Calibri"/>
                <a:cs typeface="Calibri"/>
              </a:rPr>
              <a:t> </a:t>
            </a:r>
            <a:r>
              <a:rPr lang="ru-RU" sz="1600" spc="-5" dirty="0" smtClean="0">
                <a:latin typeface="Calibri"/>
                <a:cs typeface="Calibri"/>
              </a:rPr>
              <a:t>35</a:t>
            </a:r>
            <a:r>
              <a:rPr sz="1600" dirty="0" smtClean="0">
                <a:latin typeface="Calibri"/>
                <a:cs typeface="Calibri"/>
              </a:rPr>
              <a:t> </a:t>
            </a:r>
            <a:r>
              <a:rPr sz="1600" dirty="0" err="1" smtClean="0">
                <a:latin typeface="Calibri"/>
                <a:cs typeface="Calibri"/>
              </a:rPr>
              <a:t>кв</a:t>
            </a:r>
            <a:r>
              <a:rPr sz="1600" spc="5" dirty="0" err="1" smtClean="0">
                <a:latin typeface="Calibri"/>
                <a:cs typeface="Calibri"/>
              </a:rPr>
              <a:t>а</a:t>
            </a:r>
            <a:r>
              <a:rPr sz="1600" spc="-10" dirty="0" err="1" smtClean="0">
                <a:latin typeface="Calibri"/>
                <a:cs typeface="Calibri"/>
              </a:rPr>
              <a:t>р</a:t>
            </a:r>
            <a:r>
              <a:rPr sz="1600" dirty="0" err="1" smtClean="0">
                <a:latin typeface="Calibri"/>
                <a:cs typeface="Calibri"/>
              </a:rPr>
              <a:t>т</a:t>
            </a:r>
            <a:r>
              <a:rPr sz="1600" spc="-10" dirty="0" err="1" smtClean="0">
                <a:latin typeface="Calibri"/>
                <a:cs typeface="Calibri"/>
              </a:rPr>
              <a:t>и</a:t>
            </a:r>
            <a:r>
              <a:rPr sz="1600" spc="5" dirty="0" err="1" smtClean="0">
                <a:latin typeface="Calibri"/>
                <a:cs typeface="Calibri"/>
              </a:rPr>
              <a:t>р</a:t>
            </a:r>
            <a:r>
              <a:rPr sz="1600" spc="105" dirty="0" smtClean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для </a:t>
            </a:r>
            <a:r>
              <a:rPr sz="1600" spc="-20" dirty="0">
                <a:latin typeface="Calibri"/>
                <a:cs typeface="Calibri"/>
              </a:rPr>
              <a:t>д</a:t>
            </a:r>
            <a:r>
              <a:rPr sz="1600" dirty="0">
                <a:latin typeface="Calibri"/>
                <a:cs typeface="Calibri"/>
              </a:rPr>
              <a:t>е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й</a:t>
            </a:r>
            <a:r>
              <a:rPr sz="1600" dirty="0">
                <a:latin typeface="Calibri"/>
                <a:cs typeface="Calibri"/>
              </a:rPr>
              <a:t>-</a:t>
            </a:r>
            <a:r>
              <a:rPr sz="1600" spc="-10" dirty="0">
                <a:latin typeface="Calibri"/>
                <a:cs typeface="Calibri"/>
              </a:rPr>
              <a:t>с</a:t>
            </a:r>
            <a:r>
              <a:rPr sz="1600" dirty="0">
                <a:latin typeface="Calibri"/>
                <a:cs typeface="Calibri"/>
              </a:rPr>
              <a:t>и</a:t>
            </a:r>
            <a:r>
              <a:rPr sz="1600" spc="-10" dirty="0">
                <a:latin typeface="Calibri"/>
                <a:cs typeface="Calibri"/>
              </a:rPr>
              <a:t>ро</a:t>
            </a:r>
            <a:r>
              <a:rPr sz="160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и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spc="-20" dirty="0">
                <a:latin typeface="Calibri"/>
                <a:cs typeface="Calibri"/>
              </a:rPr>
              <a:t>д</a:t>
            </a:r>
            <a:r>
              <a:rPr sz="1600" dirty="0">
                <a:latin typeface="Calibri"/>
                <a:cs typeface="Calibri"/>
              </a:rPr>
              <a:t>е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й</a:t>
            </a:r>
            <a:r>
              <a:rPr sz="1600" dirty="0">
                <a:latin typeface="Calibri"/>
                <a:cs typeface="Calibri"/>
              </a:rPr>
              <a:t>,</a:t>
            </a:r>
            <a:r>
              <a:rPr sz="1600" spc="1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ос</a:t>
            </a:r>
            <a:r>
              <a:rPr sz="1600" spc="-10" dirty="0">
                <a:latin typeface="Calibri"/>
                <a:cs typeface="Calibri"/>
              </a:rPr>
              <a:t>т</a:t>
            </a:r>
            <a:r>
              <a:rPr sz="1600" dirty="0">
                <a:latin typeface="Calibri"/>
                <a:cs typeface="Calibri"/>
              </a:rPr>
              <a:t>ав</a:t>
            </a:r>
            <a:r>
              <a:rPr sz="1600" spc="-5" dirty="0">
                <a:latin typeface="Calibri"/>
                <a:cs typeface="Calibri"/>
              </a:rPr>
              <a:t>ш</a:t>
            </a:r>
            <a:r>
              <a:rPr sz="1600" dirty="0">
                <a:latin typeface="Calibri"/>
                <a:cs typeface="Calibri"/>
              </a:rPr>
              <a:t>и</a:t>
            </a:r>
            <a:r>
              <a:rPr sz="1600" spc="-25" dirty="0">
                <a:latin typeface="Calibri"/>
                <a:cs typeface="Calibri"/>
              </a:rPr>
              <a:t>х</a:t>
            </a:r>
            <a:r>
              <a:rPr sz="1600" spc="-10" dirty="0">
                <a:latin typeface="Calibri"/>
                <a:cs typeface="Calibri"/>
              </a:rPr>
              <a:t>с</a:t>
            </a:r>
            <a:r>
              <a:rPr sz="1600" dirty="0">
                <a:latin typeface="Calibri"/>
                <a:cs typeface="Calibri"/>
              </a:rPr>
              <a:t>я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б</a:t>
            </a:r>
            <a:r>
              <a:rPr sz="1600" dirty="0">
                <a:latin typeface="Calibri"/>
                <a:cs typeface="Calibri"/>
              </a:rPr>
              <a:t>ез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попеч</a:t>
            </a:r>
            <a:r>
              <a:rPr sz="1600" spc="-5" dirty="0">
                <a:latin typeface="Calibri"/>
                <a:cs typeface="Calibri"/>
              </a:rPr>
              <a:t>е</a:t>
            </a:r>
            <a:r>
              <a:rPr sz="1600" dirty="0">
                <a:latin typeface="Calibri"/>
                <a:cs typeface="Calibri"/>
              </a:rPr>
              <a:t>ния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р</a:t>
            </a:r>
            <a:r>
              <a:rPr sz="1600" spc="-35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30" dirty="0">
                <a:latin typeface="Calibri"/>
                <a:cs typeface="Calibri"/>
              </a:rPr>
              <a:t>е</a:t>
            </a:r>
            <a:r>
              <a:rPr sz="1600" dirty="0">
                <a:latin typeface="Calibri"/>
                <a:cs typeface="Calibri"/>
              </a:rPr>
              <a:t>ле</a:t>
            </a:r>
            <a:r>
              <a:rPr sz="1600" spc="-5" dirty="0">
                <a:latin typeface="Calibri"/>
                <a:cs typeface="Calibri"/>
              </a:rPr>
              <a:t>й</a:t>
            </a:r>
            <a:r>
              <a:rPr sz="1600" dirty="0">
                <a:latin typeface="Calibri"/>
                <a:cs typeface="Calibri"/>
              </a:rPr>
              <a:t>.</a:t>
            </a:r>
          </a:p>
          <a:p>
            <a:pPr marL="12700" marR="6350" indent="264795" algn="just">
              <a:lnSpc>
                <a:spcPct val="100000"/>
              </a:lnSpc>
            </a:pPr>
            <a:r>
              <a:rPr sz="1600" dirty="0">
                <a:latin typeface="Calibri"/>
                <a:cs typeface="Calibri"/>
              </a:rPr>
              <a:t>В 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lang="ru-RU" sz="1600" spc="-5" dirty="0" smtClean="0">
                <a:latin typeface="Calibri"/>
                <a:cs typeface="Calibri"/>
              </a:rPr>
              <a:t>2022-2024 </a:t>
            </a:r>
            <a:r>
              <a:rPr sz="1600" spc="-20" dirty="0" err="1" smtClean="0">
                <a:latin typeface="Calibri"/>
                <a:cs typeface="Calibri"/>
              </a:rPr>
              <a:t>г</a:t>
            </a:r>
            <a:r>
              <a:rPr sz="1600" spc="-35" dirty="0" err="1" smtClean="0">
                <a:latin typeface="Calibri"/>
                <a:cs typeface="Calibri"/>
              </a:rPr>
              <a:t>о</a:t>
            </a:r>
            <a:r>
              <a:rPr sz="1600" dirty="0" err="1" smtClean="0">
                <a:latin typeface="Calibri"/>
                <a:cs typeface="Calibri"/>
              </a:rPr>
              <a:t>д</a:t>
            </a:r>
            <a:r>
              <a:rPr lang="ru-RU" sz="1600" spc="5" dirty="0" smtClean="0">
                <a:latin typeface="Calibri"/>
                <a:cs typeface="Calibri"/>
              </a:rPr>
              <a:t>ах</a:t>
            </a:r>
            <a:r>
              <a:rPr sz="1600" dirty="0" smtClean="0">
                <a:latin typeface="Calibri"/>
                <a:cs typeface="Calibri"/>
              </a:rPr>
              <a:t> </a:t>
            </a:r>
            <a:r>
              <a:rPr sz="1600" spc="-25" dirty="0" smtClean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плани</a:t>
            </a:r>
            <a:r>
              <a:rPr sz="1600" spc="-25" dirty="0">
                <a:latin typeface="Calibri"/>
                <a:cs typeface="Calibri"/>
              </a:rPr>
              <a:t>р</a:t>
            </a:r>
            <a:r>
              <a:rPr sz="1600" spc="-15" dirty="0">
                <a:latin typeface="Calibri"/>
                <a:cs typeface="Calibri"/>
              </a:rPr>
              <a:t>у</a:t>
            </a:r>
            <a:r>
              <a:rPr sz="1600" dirty="0">
                <a:latin typeface="Calibri"/>
                <a:cs typeface="Calibri"/>
              </a:rPr>
              <a:t>е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с</a:t>
            </a:r>
            <a:r>
              <a:rPr sz="1600" dirty="0">
                <a:latin typeface="Calibri"/>
                <a:cs typeface="Calibri"/>
              </a:rPr>
              <a:t>я 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обе</a:t>
            </a:r>
            <a:r>
              <a:rPr sz="1600" spc="-10" dirty="0">
                <a:latin typeface="Calibri"/>
                <a:cs typeface="Calibri"/>
              </a:rPr>
              <a:t>с</a:t>
            </a:r>
            <a:r>
              <a:rPr sz="1600" dirty="0">
                <a:latin typeface="Calibri"/>
                <a:cs typeface="Calibri"/>
              </a:rPr>
              <a:t>печ</a:t>
            </a:r>
            <a:r>
              <a:rPr sz="1600" spc="-5" dirty="0">
                <a:latin typeface="Calibri"/>
                <a:cs typeface="Calibri"/>
              </a:rPr>
              <a:t>и</a:t>
            </a:r>
            <a:r>
              <a:rPr sz="1600" dirty="0">
                <a:latin typeface="Calibri"/>
                <a:cs typeface="Calibri"/>
              </a:rPr>
              <a:t>ть 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 err="1">
                <a:latin typeface="Calibri"/>
                <a:cs typeface="Calibri"/>
              </a:rPr>
              <a:t>жиль</a:t>
            </a:r>
            <a:r>
              <a:rPr sz="1600" spc="-15" dirty="0" err="1">
                <a:latin typeface="Calibri"/>
                <a:cs typeface="Calibri"/>
              </a:rPr>
              <a:t>ё</a:t>
            </a:r>
            <a:r>
              <a:rPr sz="1600" dirty="0" err="1">
                <a:latin typeface="Calibri"/>
                <a:cs typeface="Calibri"/>
              </a:rPr>
              <a:t>м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lang="ru-RU" sz="1600" spc="-5" dirty="0" smtClean="0">
                <a:latin typeface="Calibri"/>
                <a:cs typeface="Calibri"/>
              </a:rPr>
              <a:t>25</a:t>
            </a:r>
            <a:r>
              <a:rPr sz="1600" dirty="0" smtClean="0">
                <a:latin typeface="Calibri"/>
                <a:cs typeface="Calibri"/>
              </a:rPr>
              <a:t> </a:t>
            </a:r>
            <a:r>
              <a:rPr sz="1600" spc="-25" dirty="0" smtClean="0">
                <a:latin typeface="Calibri"/>
                <a:cs typeface="Calibri"/>
              </a:rPr>
              <a:t> </a:t>
            </a:r>
            <a:r>
              <a:rPr sz="1600" spc="-20" dirty="0">
                <a:latin typeface="Calibri"/>
                <a:cs typeface="Calibri"/>
              </a:rPr>
              <a:t>д</a:t>
            </a:r>
            <a:r>
              <a:rPr sz="1600" dirty="0">
                <a:latin typeface="Calibri"/>
                <a:cs typeface="Calibri"/>
              </a:rPr>
              <a:t>е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й</a:t>
            </a:r>
            <a:r>
              <a:rPr sz="1600" dirty="0">
                <a:latin typeface="Calibri"/>
                <a:cs typeface="Calibri"/>
              </a:rPr>
              <a:t>-</a:t>
            </a:r>
            <a:r>
              <a:rPr sz="1600" spc="-10" dirty="0">
                <a:latin typeface="Calibri"/>
                <a:cs typeface="Calibri"/>
              </a:rPr>
              <a:t>с</a:t>
            </a:r>
            <a:r>
              <a:rPr sz="1600" dirty="0">
                <a:latin typeface="Calibri"/>
                <a:cs typeface="Calibri"/>
              </a:rPr>
              <a:t>и</a:t>
            </a:r>
            <a:r>
              <a:rPr sz="1600" spc="-10" dirty="0">
                <a:latin typeface="Calibri"/>
                <a:cs typeface="Calibri"/>
              </a:rPr>
              <a:t>ро</a:t>
            </a:r>
            <a:r>
              <a:rPr sz="1600" dirty="0">
                <a:latin typeface="Calibri"/>
                <a:cs typeface="Calibri"/>
              </a:rPr>
              <a:t>т 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и </a:t>
            </a:r>
            <a:r>
              <a:rPr sz="1600" spc="-20" dirty="0">
                <a:latin typeface="Calibri"/>
                <a:cs typeface="Calibri"/>
              </a:rPr>
              <a:t>д</a:t>
            </a:r>
            <a:r>
              <a:rPr sz="1600" dirty="0">
                <a:latin typeface="Calibri"/>
                <a:cs typeface="Calibri"/>
              </a:rPr>
              <a:t>е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й</a:t>
            </a:r>
            <a:r>
              <a:rPr sz="1600" dirty="0">
                <a:latin typeface="Calibri"/>
                <a:cs typeface="Calibri"/>
              </a:rPr>
              <a:t>,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ос</a:t>
            </a:r>
            <a:r>
              <a:rPr sz="1600" spc="-10" dirty="0">
                <a:latin typeface="Calibri"/>
                <a:cs typeface="Calibri"/>
              </a:rPr>
              <a:t>т</a:t>
            </a:r>
            <a:r>
              <a:rPr sz="1600" dirty="0">
                <a:latin typeface="Calibri"/>
                <a:cs typeface="Calibri"/>
              </a:rPr>
              <a:t>ав</a:t>
            </a:r>
            <a:r>
              <a:rPr sz="1600" spc="-5" dirty="0">
                <a:latin typeface="Calibri"/>
                <a:cs typeface="Calibri"/>
              </a:rPr>
              <a:t>ш</a:t>
            </a:r>
            <a:r>
              <a:rPr sz="1600" dirty="0">
                <a:latin typeface="Calibri"/>
                <a:cs typeface="Calibri"/>
              </a:rPr>
              <a:t>и</a:t>
            </a:r>
            <a:r>
              <a:rPr sz="1600" spc="-25" dirty="0">
                <a:latin typeface="Calibri"/>
                <a:cs typeface="Calibri"/>
              </a:rPr>
              <a:t>х</a:t>
            </a:r>
            <a:r>
              <a:rPr sz="1600" spc="-10" dirty="0">
                <a:latin typeface="Calibri"/>
                <a:cs typeface="Calibri"/>
              </a:rPr>
              <a:t>с</a:t>
            </a:r>
            <a:r>
              <a:rPr sz="1600" dirty="0">
                <a:latin typeface="Calibri"/>
                <a:cs typeface="Calibri"/>
              </a:rPr>
              <a:t>я </a:t>
            </a:r>
            <a:r>
              <a:rPr sz="1600" spc="-5" dirty="0">
                <a:latin typeface="Calibri"/>
                <a:cs typeface="Calibri"/>
              </a:rPr>
              <a:t>б</a:t>
            </a:r>
            <a:r>
              <a:rPr sz="1600" dirty="0">
                <a:latin typeface="Calibri"/>
                <a:cs typeface="Calibri"/>
              </a:rPr>
              <a:t>ез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попеч</a:t>
            </a:r>
            <a:r>
              <a:rPr sz="1600" spc="-5" dirty="0">
                <a:latin typeface="Calibri"/>
                <a:cs typeface="Calibri"/>
              </a:rPr>
              <a:t>е</a:t>
            </a:r>
            <a:r>
              <a:rPr sz="1600" dirty="0">
                <a:latin typeface="Calibri"/>
                <a:cs typeface="Calibri"/>
              </a:rPr>
              <a:t>ния</a:t>
            </a:r>
            <a:r>
              <a:rPr sz="1600" spc="-10" dirty="0">
                <a:latin typeface="Calibri"/>
                <a:cs typeface="Calibri"/>
              </a:rPr>
              <a:t> р</a:t>
            </a:r>
            <a:r>
              <a:rPr sz="1600" spc="-35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30" dirty="0">
                <a:latin typeface="Calibri"/>
                <a:cs typeface="Calibri"/>
              </a:rPr>
              <a:t>е</a:t>
            </a:r>
            <a:r>
              <a:rPr sz="1600" dirty="0">
                <a:latin typeface="Calibri"/>
                <a:cs typeface="Calibri"/>
              </a:rPr>
              <a:t>лей.</a:t>
            </a:r>
          </a:p>
        </p:txBody>
      </p:sp>
      <p:sp>
        <p:nvSpPr>
          <p:cNvPr id="9" name="object 9"/>
          <p:cNvSpPr/>
          <p:nvPr/>
        </p:nvSpPr>
        <p:spPr>
          <a:xfrm>
            <a:off x="3786251" y="4788024"/>
            <a:ext cx="2881376" cy="38427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6045" y="5508104"/>
            <a:ext cx="3524250" cy="26432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601819"/>
              </p:ext>
            </p:extLst>
          </p:nvPr>
        </p:nvGraphicFramePr>
        <p:xfrm>
          <a:off x="180031" y="1187624"/>
          <a:ext cx="6517323" cy="185738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088729"/>
                <a:gridCol w="432048"/>
                <a:gridCol w="288032"/>
                <a:gridCol w="432048"/>
                <a:gridCol w="288032"/>
                <a:gridCol w="360040"/>
                <a:gridCol w="360040"/>
                <a:gridCol w="432048"/>
                <a:gridCol w="288032"/>
                <a:gridCol w="504056"/>
                <a:gridCol w="360040"/>
                <a:gridCol w="432048"/>
                <a:gridCol w="432048"/>
                <a:gridCol w="432048"/>
                <a:gridCol w="388034"/>
              </a:tblGrid>
              <a:tr h="24832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/>
                        <a:t>Наименование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/>
                        <a:t>показателя</a:t>
                      </a:r>
                      <a:endParaRPr lang="ru-RU" sz="11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/>
                        <a:t>2018 г</a:t>
                      </a:r>
                      <a:r>
                        <a:rPr lang="ru-RU" sz="1100" dirty="0"/>
                        <a:t>.</a:t>
                      </a:r>
                      <a:endParaRPr lang="ru-RU" sz="11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/>
                        <a:t>2019 </a:t>
                      </a:r>
                      <a:r>
                        <a:rPr lang="ru-RU" sz="1100" dirty="0"/>
                        <a:t>г.</a:t>
                      </a:r>
                      <a:endParaRPr lang="ru-RU" sz="11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/>
                        <a:t>2020 </a:t>
                      </a:r>
                      <a:r>
                        <a:rPr lang="ru-RU" sz="1100" dirty="0"/>
                        <a:t>г.</a:t>
                      </a:r>
                      <a:endParaRPr lang="ru-RU" sz="11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/>
                        <a:t>2021 </a:t>
                      </a:r>
                      <a:r>
                        <a:rPr lang="ru-RU" sz="1100" dirty="0"/>
                        <a:t>г.</a:t>
                      </a:r>
                      <a:endParaRPr lang="ru-RU" sz="11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/>
                        <a:t>План </a:t>
                      </a:r>
                      <a:r>
                        <a:rPr lang="ru-RU" sz="1100" dirty="0" smtClean="0"/>
                        <a:t>2022 </a:t>
                      </a:r>
                      <a:r>
                        <a:rPr lang="ru-RU" sz="1100" dirty="0"/>
                        <a:t>г.</a:t>
                      </a:r>
                      <a:endParaRPr lang="ru-RU" sz="11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/>
                        <a:t>План </a:t>
                      </a:r>
                      <a:r>
                        <a:rPr lang="ru-RU" sz="1100" dirty="0" smtClean="0"/>
                        <a:t>2023 </a:t>
                      </a:r>
                      <a:r>
                        <a:rPr lang="ru-RU" sz="1100" dirty="0"/>
                        <a:t>г.</a:t>
                      </a:r>
                      <a:endParaRPr lang="ru-RU" sz="11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/>
                        <a:t>План </a:t>
                      </a:r>
                      <a:r>
                        <a:rPr lang="ru-RU" sz="1100" dirty="0" smtClean="0"/>
                        <a:t>2024 </a:t>
                      </a:r>
                      <a:r>
                        <a:rPr lang="ru-RU" sz="1100" dirty="0"/>
                        <a:t>г.</a:t>
                      </a:r>
                      <a:endParaRPr lang="ru-RU" sz="11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/>
                        <a:t>млн. руб.</a:t>
                      </a:r>
                      <a:endParaRPr lang="ru-RU" sz="100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/>
                        <a:t>чел.</a:t>
                      </a:r>
                      <a:endParaRPr lang="ru-RU" sz="100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/>
                        <a:t>млн. руб.</a:t>
                      </a:r>
                      <a:endParaRPr lang="ru-RU" sz="100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/>
                        <a:t>чел.</a:t>
                      </a:r>
                      <a:endParaRPr lang="ru-RU" sz="100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/>
                        <a:t>млн. руб.</a:t>
                      </a:r>
                      <a:endParaRPr lang="ru-RU" sz="100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/>
                        <a:t>чел.</a:t>
                      </a:r>
                      <a:endParaRPr lang="ru-RU" sz="100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 руб.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чел.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 руб.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чел.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 руб.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чел.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 руб.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чел.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11948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/>
                        <a:t>Обеспечение жильем детей- сирот и детей, оставшихся без попечения родителей</a:t>
                      </a:r>
                      <a:endParaRPr lang="ru-RU" sz="105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5,9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11,3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16,5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11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15,2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10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14,7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13,0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13,0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96628" y="107504"/>
            <a:ext cx="6264694" cy="10130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</a:pPr>
            <a:r>
              <a:rPr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КУЛЬТУРА</a:t>
            </a:r>
          </a:p>
          <a:p>
            <a:pPr marL="12065" marR="5080" indent="-1270" algn="ctr">
              <a:lnSpc>
                <a:spcPct val="100000"/>
              </a:lnSpc>
              <a:spcBef>
                <a:spcPts val="680"/>
              </a:spcBef>
            </a:pPr>
            <a:r>
              <a:rPr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1. Объём расходов бюджета муниципального образования Щербиновский район на культуру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32656" y="2915816"/>
            <a:ext cx="6192687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>
              <a:spcBef>
                <a:spcPts val="680"/>
              </a:spcBef>
            </a:pPr>
            <a:r>
              <a:rPr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2. Структура расходов бюджета муниципального образования Щербиновский район на культуру</a:t>
            </a:r>
          </a:p>
        </p:txBody>
      </p:sp>
      <p:sp>
        <p:nvSpPr>
          <p:cNvPr id="18" name="object 18"/>
          <p:cNvSpPr/>
          <p:nvPr/>
        </p:nvSpPr>
        <p:spPr>
          <a:xfrm>
            <a:off x="1500124" y="6145299"/>
            <a:ext cx="3729076" cy="274718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86017"/>
              </p:ext>
            </p:extLst>
          </p:nvPr>
        </p:nvGraphicFramePr>
        <p:xfrm>
          <a:off x="353245" y="1209800"/>
          <a:ext cx="6201844" cy="158314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746646"/>
                <a:gridCol w="629618"/>
                <a:gridCol w="877626"/>
                <a:gridCol w="778558"/>
                <a:gridCol w="807698"/>
                <a:gridCol w="560454"/>
                <a:gridCol w="801244"/>
              </a:tblGrid>
              <a:tr h="14287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Наименование показателя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План 2022 </a:t>
                      </a:r>
                      <a:r>
                        <a:rPr lang="ru-RU" sz="1400" dirty="0"/>
                        <a:t>год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План 2023 </a:t>
                      </a:r>
                      <a:r>
                        <a:rPr lang="ru-RU" sz="1400" dirty="0"/>
                        <a:t>год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План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2024 </a:t>
                      </a:r>
                      <a:r>
                        <a:rPr lang="ru-RU" sz="1400" dirty="0"/>
                        <a:t>год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0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социальной сферы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социальной сферы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социальной сферы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4251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Расходы на социальную сферу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672,8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effectLst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630,2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effectLst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621,1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effectLst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0632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Расходы на </a:t>
                      </a:r>
                      <a:r>
                        <a:rPr lang="ru-RU" sz="1400" dirty="0" smtClean="0"/>
                        <a:t>культуру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11,7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1,7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10,5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1,6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10,4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1,7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788005"/>
              </p:ext>
            </p:extLst>
          </p:nvPr>
        </p:nvGraphicFramePr>
        <p:xfrm>
          <a:off x="366342" y="3635896"/>
          <a:ext cx="6192688" cy="244899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983880"/>
                <a:gridCol w="683017"/>
                <a:gridCol w="758908"/>
                <a:gridCol w="607126"/>
                <a:gridCol w="758908"/>
                <a:gridCol w="683017"/>
                <a:gridCol w="717832"/>
              </a:tblGrid>
              <a:tr h="21606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Наименование показателя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План </a:t>
                      </a:r>
                      <a:r>
                        <a:rPr lang="ru-RU" sz="1400" dirty="0" smtClean="0"/>
                        <a:t>2022 </a:t>
                      </a:r>
                      <a:r>
                        <a:rPr lang="ru-RU" sz="1400" dirty="0"/>
                        <a:t>год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План </a:t>
                      </a:r>
                      <a:r>
                        <a:rPr lang="ru-RU" sz="1400" dirty="0" smtClean="0"/>
                        <a:t>2023 </a:t>
                      </a:r>
                      <a:r>
                        <a:rPr lang="ru-RU" sz="1400" dirty="0"/>
                        <a:t>год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4346" marR="4346" marT="4346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План </a:t>
                      </a:r>
                      <a:r>
                        <a:rPr lang="ru-RU" sz="1400" dirty="0" smtClean="0"/>
                        <a:t>2024 </a:t>
                      </a:r>
                      <a:r>
                        <a:rPr lang="ru-RU" sz="1400" dirty="0"/>
                        <a:t>год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на </a:t>
                      </a:r>
                      <a:r>
                        <a:rPr lang="ru-RU" sz="1000" dirty="0" smtClean="0"/>
                        <a:t>культуру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на </a:t>
                      </a:r>
                      <a:r>
                        <a:rPr lang="ru-RU" sz="1000" dirty="0" smtClean="0"/>
                        <a:t>культуру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на </a:t>
                      </a:r>
                      <a:r>
                        <a:rPr lang="ru-RU" sz="1000" dirty="0" smtClean="0"/>
                        <a:t>культуру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</a:tr>
              <a:tr h="2464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Расходы на </a:t>
                      </a:r>
                      <a:r>
                        <a:rPr lang="ru-RU" sz="1400" dirty="0" smtClean="0"/>
                        <a:t>культуру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11,7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10,5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10,4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</a:tr>
              <a:tr h="216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в том числе: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</a:tr>
              <a:tr h="66266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 smtClean="0"/>
                        <a:t>у</a:t>
                      </a:r>
                      <a:r>
                        <a:rPr lang="ru-RU" sz="1400" dirty="0" smtClean="0"/>
                        <a:t>чр</a:t>
                      </a:r>
                      <a:r>
                        <a:rPr lang="ru-RU" sz="1400" spc="-20" dirty="0" smtClean="0"/>
                        <a:t>е</a:t>
                      </a:r>
                      <a:r>
                        <a:rPr lang="ru-RU" sz="1400" dirty="0" smtClean="0"/>
                        <a:t>ж</a:t>
                      </a:r>
                      <a:r>
                        <a:rPr lang="ru-RU" sz="1400" spc="-15" dirty="0" smtClean="0"/>
                        <a:t>д</a:t>
                      </a:r>
                      <a:r>
                        <a:rPr lang="ru-RU" sz="1400" spc="-5" dirty="0" smtClean="0"/>
                        <a:t>е</a:t>
                      </a:r>
                      <a:r>
                        <a:rPr lang="ru-RU" sz="1400" dirty="0" smtClean="0"/>
                        <a:t>ния </a:t>
                      </a:r>
                      <a:r>
                        <a:rPr lang="ru-RU" sz="1400" spc="-10" dirty="0" smtClean="0"/>
                        <a:t>к</a:t>
                      </a:r>
                      <a:r>
                        <a:rPr lang="ru-RU" sz="1400" spc="-45" dirty="0" smtClean="0"/>
                        <a:t>у</a:t>
                      </a:r>
                      <a:r>
                        <a:rPr lang="ru-RU" sz="1400" dirty="0" smtClean="0"/>
                        <a:t>л</a:t>
                      </a:r>
                      <a:r>
                        <a:rPr lang="ru-RU" sz="1400" spc="-45" dirty="0" smtClean="0"/>
                        <a:t>ь</a:t>
                      </a:r>
                      <a:r>
                        <a:rPr lang="ru-RU" sz="1400" dirty="0" smtClean="0"/>
                        <a:t>т</a:t>
                      </a:r>
                      <a:r>
                        <a:rPr lang="ru-RU" sz="1400" spc="-5" dirty="0" smtClean="0"/>
                        <a:t>у</a:t>
                      </a:r>
                      <a:r>
                        <a:rPr lang="ru-RU" sz="1400" dirty="0" smtClean="0"/>
                        <a:t>ры</a:t>
                      </a:r>
                      <a:r>
                        <a:rPr lang="ru-RU" sz="1400" spc="-50" dirty="0" smtClean="0"/>
                        <a:t> </a:t>
                      </a:r>
                      <a:r>
                        <a:rPr lang="ru-RU" sz="1400" dirty="0" smtClean="0"/>
                        <a:t>и м</a:t>
                      </a:r>
                      <a:r>
                        <a:rPr lang="ru-RU" sz="1400" spc="-10" dirty="0" smtClean="0"/>
                        <a:t>е</a:t>
                      </a:r>
                      <a:r>
                        <a:rPr lang="ru-RU" sz="1400" dirty="0" smtClean="0"/>
                        <a:t>роприятия</a:t>
                      </a:r>
                      <a:r>
                        <a:rPr lang="ru-RU" sz="1400" spc="-30" dirty="0" smtClean="0"/>
                        <a:t> </a:t>
                      </a:r>
                      <a:r>
                        <a:rPr lang="ru-RU" sz="1400" dirty="0" smtClean="0"/>
                        <a:t>в</a:t>
                      </a:r>
                      <a:r>
                        <a:rPr lang="ru-RU" sz="1400" spc="-5" dirty="0" smtClean="0"/>
                        <a:t> </a:t>
                      </a:r>
                      <a:r>
                        <a:rPr lang="ru-RU" sz="1400" dirty="0" smtClean="0"/>
                        <a:t>с</a:t>
                      </a:r>
                      <a:r>
                        <a:rPr lang="ru-RU" sz="1400" spc="5" dirty="0" smtClean="0"/>
                        <a:t>ф</a:t>
                      </a:r>
                      <a:r>
                        <a:rPr lang="ru-RU" sz="1400" spc="-5" dirty="0" smtClean="0"/>
                        <a:t>е</a:t>
                      </a:r>
                      <a:r>
                        <a:rPr lang="ru-RU" sz="1400" dirty="0" smtClean="0"/>
                        <a:t>ре </a:t>
                      </a:r>
                      <a:r>
                        <a:rPr lang="ru-RU" sz="1400" spc="-10" dirty="0" smtClean="0"/>
                        <a:t>к</a:t>
                      </a:r>
                      <a:r>
                        <a:rPr lang="ru-RU" sz="1400" spc="-45" dirty="0" smtClean="0"/>
                        <a:t>у</a:t>
                      </a:r>
                      <a:r>
                        <a:rPr lang="ru-RU" sz="1400" dirty="0" smtClean="0"/>
                        <a:t>л</a:t>
                      </a:r>
                      <a:r>
                        <a:rPr lang="ru-RU" sz="1400" spc="-45" dirty="0" smtClean="0"/>
                        <a:t>ь</a:t>
                      </a:r>
                      <a:r>
                        <a:rPr lang="ru-RU" sz="1400" dirty="0" smtClean="0"/>
                        <a:t>т</a:t>
                      </a:r>
                      <a:r>
                        <a:rPr lang="ru-RU" sz="1400" spc="-5" dirty="0" smtClean="0"/>
                        <a:t>у</a:t>
                      </a:r>
                      <a:r>
                        <a:rPr lang="ru-RU" sz="1400" dirty="0" smtClean="0"/>
                        <a:t>ры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88,5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88,5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9,2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88,5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94009">
                <a:tc>
                  <a:txBody>
                    <a:bodyPr/>
                    <a:lstStyle/>
                    <a:p>
                      <a:pPr marL="1905" marR="294005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д</a:t>
                      </a:r>
                      <a:r>
                        <a:rPr lang="ru-RU" sz="1400" spc="-15" dirty="0" smtClean="0"/>
                        <a:t>р</a:t>
                      </a:r>
                      <a:r>
                        <a:rPr lang="ru-RU" sz="1400" spc="-5" dirty="0" smtClean="0"/>
                        <a:t>у</a:t>
                      </a:r>
                      <a:r>
                        <a:rPr lang="ru-RU" sz="1400" spc="-10" dirty="0" smtClean="0"/>
                        <a:t>г</a:t>
                      </a:r>
                      <a:r>
                        <a:rPr lang="ru-RU" sz="1400" dirty="0" smtClean="0"/>
                        <a:t>ие</a:t>
                      </a:r>
                      <a:r>
                        <a:rPr lang="ru-RU" sz="1400" spc="-15" dirty="0" smtClean="0"/>
                        <a:t> </a:t>
                      </a:r>
                      <a:r>
                        <a:rPr lang="ru-RU" sz="1400" spc="-10" dirty="0" smtClean="0"/>
                        <a:t>в</a:t>
                      </a:r>
                      <a:r>
                        <a:rPr lang="ru-RU" sz="1400" dirty="0" smtClean="0"/>
                        <a:t>опросы в о</a:t>
                      </a:r>
                      <a:r>
                        <a:rPr lang="ru-RU" sz="1400" spc="-25" dirty="0" smtClean="0"/>
                        <a:t>б</a:t>
                      </a:r>
                      <a:r>
                        <a:rPr lang="ru-RU" sz="1400" dirty="0" smtClean="0"/>
                        <a:t>л</a:t>
                      </a:r>
                      <a:r>
                        <a:rPr lang="ru-RU" sz="1400" spc="-5" dirty="0" smtClean="0"/>
                        <a:t>а</a:t>
                      </a:r>
                      <a:r>
                        <a:rPr lang="ru-RU" sz="1400" dirty="0" smtClean="0"/>
                        <a:t>сти</a:t>
                      </a:r>
                      <a:r>
                        <a:rPr lang="ru-RU" sz="1400" spc="-30" dirty="0" smtClean="0"/>
                        <a:t> </a:t>
                      </a:r>
                      <a:r>
                        <a:rPr lang="ru-RU" sz="1400" spc="-10" dirty="0" smtClean="0"/>
                        <a:t>к</a:t>
                      </a:r>
                      <a:r>
                        <a:rPr lang="ru-RU" sz="1400" spc="-45" dirty="0" smtClean="0"/>
                        <a:t>у</a:t>
                      </a:r>
                      <a:r>
                        <a:rPr lang="ru-RU" sz="1400" dirty="0" smtClean="0"/>
                        <a:t>л</a:t>
                      </a:r>
                      <a:r>
                        <a:rPr lang="ru-RU" sz="1400" spc="-45" dirty="0" smtClean="0"/>
                        <a:t>ь</a:t>
                      </a:r>
                      <a:r>
                        <a:rPr lang="ru-RU" sz="1400" dirty="0" smtClean="0"/>
                        <a:t>т</a:t>
                      </a:r>
                      <a:r>
                        <a:rPr lang="ru-RU" sz="1400" spc="-5" dirty="0" smtClean="0"/>
                        <a:t>у</a:t>
                      </a:r>
                      <a:r>
                        <a:rPr lang="ru-RU" sz="1400" dirty="0" smtClean="0"/>
                        <a:t>ры</a:t>
                      </a:r>
                      <a:endParaRPr lang="ru-RU" sz="14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11,5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11,5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11,5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76672" y="142844"/>
            <a:ext cx="6048672" cy="10130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/>
            <a:r>
              <a:rPr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ФИЗИЧЕСКАЯ КУЛЬТУРА И СПОРТ</a:t>
            </a:r>
          </a:p>
          <a:p>
            <a:pPr marL="12065" marR="5080" indent="-1270" algn="ctr">
              <a:spcBef>
                <a:spcPts val="680"/>
              </a:spcBef>
            </a:pPr>
            <a:r>
              <a:rPr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1. Объём расходов бюджета муниципального образования Щербиновский район на физическую культуру и спорт</a:t>
            </a:r>
          </a:p>
        </p:txBody>
      </p:sp>
      <p:sp>
        <p:nvSpPr>
          <p:cNvPr id="10" name="object 10"/>
          <p:cNvSpPr/>
          <p:nvPr/>
        </p:nvSpPr>
        <p:spPr>
          <a:xfrm>
            <a:off x="1837366" y="6752226"/>
            <a:ext cx="3500462" cy="23574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907500"/>
              </p:ext>
            </p:extLst>
          </p:nvPr>
        </p:nvGraphicFramePr>
        <p:xfrm>
          <a:off x="364665" y="3771836"/>
          <a:ext cx="6192687" cy="298468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376263"/>
                <a:gridCol w="432048"/>
                <a:gridCol w="792088"/>
                <a:gridCol w="504056"/>
                <a:gridCol w="864096"/>
                <a:gridCol w="456773"/>
                <a:gridCol w="767363"/>
              </a:tblGrid>
              <a:tr h="21606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Наименование показателя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План 2022 </a:t>
                      </a:r>
                      <a:r>
                        <a:rPr lang="ru-RU" sz="1400" dirty="0"/>
                        <a:t>год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План 2023 </a:t>
                      </a:r>
                      <a:r>
                        <a:rPr lang="ru-RU" sz="1400" dirty="0"/>
                        <a:t>год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План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2024 </a:t>
                      </a:r>
                      <a:r>
                        <a:rPr lang="ru-RU" sz="1400" dirty="0"/>
                        <a:t>год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</a:t>
                      </a:r>
                      <a:r>
                        <a:rPr lang="ru-RU" sz="1000" dirty="0" smtClean="0"/>
                        <a:t>. руб</a:t>
                      </a:r>
                      <a:r>
                        <a:rPr lang="ru-RU" sz="1000" dirty="0"/>
                        <a:t>.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на </a:t>
                      </a:r>
                      <a:r>
                        <a:rPr lang="ru-RU" sz="1000" dirty="0" smtClean="0"/>
                        <a:t>физическую культуру и спорт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</a:t>
                      </a:r>
                      <a:r>
                        <a:rPr lang="ru-RU" sz="1000" dirty="0" smtClean="0"/>
                        <a:t>. руб</a:t>
                      </a:r>
                      <a:r>
                        <a:rPr lang="ru-RU" sz="1000" dirty="0"/>
                        <a:t>.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/>
                        <a:t>% в расходах на физическую культуру и спорт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</a:t>
                      </a:r>
                      <a:r>
                        <a:rPr lang="ru-RU" sz="1000" dirty="0" smtClean="0"/>
                        <a:t>. руб</a:t>
                      </a:r>
                      <a:r>
                        <a:rPr lang="ru-RU" sz="1000" dirty="0"/>
                        <a:t>.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/>
                        <a:t>% в расходах на физическую культуру и спорт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</a:tr>
              <a:tr h="4264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Расходы на </a:t>
                      </a:r>
                      <a:r>
                        <a:rPr lang="ru-RU" sz="1400" dirty="0" smtClean="0"/>
                        <a:t>физическую культуру  и спорт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26,8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25,0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24,9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/>
                </a:tc>
              </a:tr>
              <a:tr h="1399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в том числе: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</a:tr>
              <a:tr h="805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 smtClean="0"/>
                        <a:t>физическая культура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7,4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27,6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6,8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27,3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6,8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27,3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13441">
                <a:tc>
                  <a:txBody>
                    <a:bodyPr/>
                    <a:lstStyle/>
                    <a:p>
                      <a:pPr marL="1905" marR="294005" algn="l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массовый спорт</a:t>
                      </a:r>
                      <a:endParaRPr lang="ru-RU" sz="14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18,3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68,4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17,2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68,8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17,1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68,8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64384">
                <a:tc>
                  <a:txBody>
                    <a:bodyPr/>
                    <a:lstStyle/>
                    <a:p>
                      <a:pPr marL="1905" marR="294005" algn="l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другие вопросы в области физической культуры и спорта</a:t>
                      </a:r>
                      <a:endParaRPr lang="ru-RU" sz="14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4,0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3,9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3,9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object 10"/>
          <p:cNvSpPr txBox="1"/>
          <p:nvPr/>
        </p:nvSpPr>
        <p:spPr>
          <a:xfrm>
            <a:off x="451550" y="3177580"/>
            <a:ext cx="6048672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  <a:spcBef>
                <a:spcPts val="680"/>
              </a:spcBef>
            </a:pPr>
            <a:r>
              <a:rPr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2. Структура расходов бюджета муниципального образования Щербиновский район на культуру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449256"/>
              </p:ext>
            </p:extLst>
          </p:nvPr>
        </p:nvGraphicFramePr>
        <p:xfrm>
          <a:off x="339755" y="1182280"/>
          <a:ext cx="6203895" cy="2017888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698686"/>
                <a:gridCol w="738559"/>
                <a:gridCol w="851567"/>
                <a:gridCol w="625552"/>
                <a:gridCol w="812415"/>
                <a:gridCol w="664703"/>
                <a:gridCol w="812413"/>
              </a:tblGrid>
              <a:tr h="14287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Наименование показателя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План 2022 </a:t>
                      </a:r>
                      <a:r>
                        <a:rPr lang="ru-RU" sz="1400" dirty="0"/>
                        <a:t>год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План 2023 </a:t>
                      </a:r>
                      <a:r>
                        <a:rPr lang="ru-RU" sz="1400" dirty="0"/>
                        <a:t>год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План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2024 </a:t>
                      </a:r>
                      <a:r>
                        <a:rPr lang="ru-RU" sz="1400" dirty="0"/>
                        <a:t>год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0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социальной сферы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социальной сферы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млн.руб.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расходах социальной сферы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4456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Расходы на социальную сферу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672,8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effectLst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630,2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effectLst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 smtClean="0">
                          <a:effectLst/>
                        </a:rPr>
                        <a:t>621,1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effectLst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618505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Расходы на </a:t>
                      </a:r>
                      <a:r>
                        <a:rPr lang="ru-RU" sz="1400" dirty="0" smtClean="0"/>
                        <a:t>физ</a:t>
                      </a:r>
                      <a:r>
                        <a:rPr lang="ru-RU" sz="1400" spc="5" dirty="0" smtClean="0"/>
                        <a:t>и</a:t>
                      </a:r>
                      <a:r>
                        <a:rPr lang="ru-RU" sz="1400" dirty="0" smtClean="0"/>
                        <a:t>чес</a:t>
                      </a:r>
                      <a:r>
                        <a:rPr lang="ru-RU" sz="1400" spc="-5" dirty="0" smtClean="0"/>
                        <a:t>ку</a:t>
                      </a:r>
                      <a:r>
                        <a:rPr lang="ru-RU" sz="1400" dirty="0" smtClean="0"/>
                        <a:t>ю </a:t>
                      </a:r>
                      <a:r>
                        <a:rPr lang="ru-RU" sz="1400" spc="-10" dirty="0" smtClean="0"/>
                        <a:t>к</a:t>
                      </a:r>
                      <a:r>
                        <a:rPr lang="ru-RU" sz="1400" spc="-45" dirty="0" smtClean="0"/>
                        <a:t>у</a:t>
                      </a:r>
                      <a:r>
                        <a:rPr lang="ru-RU" sz="1400" dirty="0" smtClean="0"/>
                        <a:t>л</a:t>
                      </a:r>
                      <a:r>
                        <a:rPr lang="ru-RU" sz="1400" spc="-45" dirty="0" smtClean="0"/>
                        <a:t>ь</a:t>
                      </a:r>
                      <a:r>
                        <a:rPr lang="ru-RU" sz="1400" dirty="0" smtClean="0"/>
                        <a:t>т</a:t>
                      </a:r>
                      <a:r>
                        <a:rPr lang="ru-RU" sz="1400" spc="-5" dirty="0" smtClean="0"/>
                        <a:t>у</a:t>
                      </a:r>
                      <a:r>
                        <a:rPr lang="ru-RU" sz="1400" spc="-10" dirty="0" smtClean="0"/>
                        <a:t>р</a:t>
                      </a:r>
                      <a:r>
                        <a:rPr lang="ru-RU" sz="1400" dirty="0" smtClean="0"/>
                        <a:t>у</a:t>
                      </a:r>
                      <a:r>
                        <a:rPr lang="ru-RU" sz="1400" spc="-50" dirty="0" smtClean="0"/>
                        <a:t> </a:t>
                      </a:r>
                      <a:r>
                        <a:rPr lang="ru-RU" sz="1400" dirty="0" smtClean="0"/>
                        <a:t>и спорт</a:t>
                      </a:r>
                      <a:endParaRPr lang="ru-RU" sz="1400" dirty="0" smtClean="0">
                        <a:latin typeface="+mn-lt"/>
                        <a:cs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26,8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4,0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25,0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4,0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24,9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4,0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76672" y="251520"/>
            <a:ext cx="604867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</a:pPr>
            <a:r>
              <a:rPr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НАЦИОНАЛЬНАЯ ОБОРОНА И НАЦИОНАЛЬНАЯ БЕЗОПАСНОСТЬ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76671" y="5065860"/>
            <a:ext cx="6048673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/>
            <a:r>
              <a:rPr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МЕЖБЮДЖЕТНЫЕ ТРАНСФЕРТЫ</a:t>
            </a: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676418"/>
              </p:ext>
            </p:extLst>
          </p:nvPr>
        </p:nvGraphicFramePr>
        <p:xfrm>
          <a:off x="502634" y="5580112"/>
          <a:ext cx="5996747" cy="314589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728191"/>
                <a:gridCol w="1791544"/>
                <a:gridCol w="833737"/>
                <a:gridCol w="833737"/>
                <a:gridCol w="809538"/>
              </a:tblGrid>
              <a:tr h="52461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Вид финансовой помощи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Целевое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назначение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План 2022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г.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2023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г.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2024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г.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63563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Дотация на выравнивание уровня бюджетной обеспеченности сельских поселений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Сокращение различия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в бюджетной обеспеченности между сельскими поселениями </a:t>
                      </a:r>
                      <a:r>
                        <a:rPr lang="ru-RU" sz="1400" baseline="0" dirty="0" err="1" smtClean="0">
                          <a:solidFill>
                            <a:schemeClr val="tx1"/>
                          </a:solidFill>
                        </a:rPr>
                        <a:t>Щербиновского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района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0"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6,0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0"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0"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13374">
                <a:tc gridSpan="2"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в том числе за счет субсидий из краевого бюджета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83246">
                <a:tc gridSpan="2"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за счет районного бюджета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6,0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0"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0"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572912"/>
              </p:ext>
            </p:extLst>
          </p:nvPr>
        </p:nvGraphicFramePr>
        <p:xfrm>
          <a:off x="450249" y="1115616"/>
          <a:ext cx="6024161" cy="3488396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618711"/>
                <a:gridCol w="486321"/>
                <a:gridCol w="648072"/>
                <a:gridCol w="504056"/>
                <a:gridCol w="648072"/>
                <a:gridCol w="504056"/>
                <a:gridCol w="614873"/>
              </a:tblGrid>
              <a:tr h="21343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Наименование показателя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План </a:t>
                      </a:r>
                      <a:r>
                        <a:rPr lang="ru-RU" sz="1300" dirty="0" smtClean="0"/>
                        <a:t>2022 </a:t>
                      </a:r>
                      <a:r>
                        <a:rPr lang="ru-RU" sz="1300" dirty="0"/>
                        <a:t>год </a:t>
                      </a:r>
                      <a:endParaRPr lang="ru-RU" sz="13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План </a:t>
                      </a:r>
                      <a:r>
                        <a:rPr lang="ru-RU" sz="1300" dirty="0" smtClean="0"/>
                        <a:t>2023 год </a:t>
                      </a:r>
                      <a:endParaRPr lang="ru-RU" sz="1300" dirty="0">
                        <a:latin typeface="+mn-lt"/>
                        <a:ea typeface="Calibri"/>
                      </a:endParaRPr>
                    </a:p>
                  </a:txBody>
                  <a:tcPr marL="4346" marR="4346" marT="4346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План </a:t>
                      </a:r>
                      <a:r>
                        <a:rPr lang="ru-RU" sz="1300" dirty="0" smtClean="0"/>
                        <a:t>2024 </a:t>
                      </a:r>
                      <a:r>
                        <a:rPr lang="ru-RU" sz="1300" dirty="0"/>
                        <a:t>год </a:t>
                      </a:r>
                      <a:endParaRPr lang="ru-RU" sz="13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6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</a:t>
                      </a:r>
                      <a:r>
                        <a:rPr lang="ru-RU" sz="1000" dirty="0" smtClean="0"/>
                        <a:t>. руб</a:t>
                      </a:r>
                      <a:r>
                        <a:rPr lang="ru-RU" sz="1000" dirty="0"/>
                        <a:t>.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% в </a:t>
                      </a:r>
                      <a:r>
                        <a:rPr lang="ru-RU" sz="1000" dirty="0" smtClean="0"/>
                        <a:t>расходах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</a:t>
                      </a:r>
                      <a:r>
                        <a:rPr lang="ru-RU" sz="1000" dirty="0" smtClean="0"/>
                        <a:t>. руб</a:t>
                      </a:r>
                      <a:r>
                        <a:rPr lang="ru-RU" sz="1000" dirty="0"/>
                        <a:t>.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/>
                        <a:t>% в расходах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/>
                        <a:t>млн</a:t>
                      </a:r>
                      <a:r>
                        <a:rPr lang="ru-RU" sz="1000" dirty="0" smtClean="0"/>
                        <a:t>. руб</a:t>
                      </a:r>
                      <a:r>
                        <a:rPr lang="ru-RU" sz="1000" dirty="0"/>
                        <a:t>.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/>
                        <a:t>% в расходах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</a:tr>
              <a:tr h="422236">
                <a:tc>
                  <a:txBody>
                    <a:bodyPr/>
                    <a:lstStyle/>
                    <a:p>
                      <a:pPr marL="635" marR="139700">
                        <a:lnSpc>
                          <a:spcPct val="100000"/>
                        </a:lnSpc>
                      </a:pPr>
                      <a:r>
                        <a:rPr lang="ru-RU" sz="1300" dirty="0" smtClean="0"/>
                        <a:t>Все</a:t>
                      </a:r>
                      <a:r>
                        <a:rPr lang="ru-RU" sz="1300" spc="-25" dirty="0" smtClean="0"/>
                        <a:t>г</a:t>
                      </a:r>
                      <a:r>
                        <a:rPr lang="ru-RU" sz="1300" dirty="0" smtClean="0"/>
                        <a:t>о</a:t>
                      </a:r>
                      <a:r>
                        <a:rPr lang="ru-RU" sz="1300" spc="5" dirty="0" smtClean="0"/>
                        <a:t> </a:t>
                      </a:r>
                      <a:r>
                        <a:rPr lang="ru-RU" sz="1300" dirty="0" smtClean="0"/>
                        <a:t>р</a:t>
                      </a:r>
                      <a:r>
                        <a:rPr lang="ru-RU" sz="1300" spc="-5" dirty="0" smtClean="0"/>
                        <a:t>а</a:t>
                      </a:r>
                      <a:r>
                        <a:rPr lang="ru-RU" sz="1300" dirty="0" smtClean="0"/>
                        <a:t>с</a:t>
                      </a:r>
                      <a:r>
                        <a:rPr lang="ru-RU" sz="1300" spc="-25" dirty="0" smtClean="0"/>
                        <a:t>хо</a:t>
                      </a:r>
                      <a:r>
                        <a:rPr lang="ru-RU" sz="1300" spc="-15" dirty="0" smtClean="0"/>
                        <a:t>д</a:t>
                      </a:r>
                      <a:r>
                        <a:rPr lang="ru-RU" sz="1300" dirty="0" smtClean="0"/>
                        <a:t>ов на н</a:t>
                      </a:r>
                      <a:r>
                        <a:rPr lang="ru-RU" sz="1300" spc="-5" dirty="0" smtClean="0"/>
                        <a:t>а</a:t>
                      </a:r>
                      <a:r>
                        <a:rPr lang="ru-RU" sz="1300" dirty="0" smtClean="0"/>
                        <a:t>цион</a:t>
                      </a:r>
                      <a:r>
                        <a:rPr lang="ru-RU" sz="1300" spc="-5" dirty="0" smtClean="0"/>
                        <a:t>а</a:t>
                      </a:r>
                      <a:r>
                        <a:rPr lang="ru-RU" sz="1300" dirty="0" smtClean="0"/>
                        <a:t>л</a:t>
                      </a:r>
                      <a:r>
                        <a:rPr lang="ru-RU" sz="1300" spc="-10" dirty="0" smtClean="0"/>
                        <a:t>ьн</a:t>
                      </a:r>
                      <a:r>
                        <a:rPr lang="ru-RU" sz="1300" spc="-5" dirty="0" smtClean="0"/>
                        <a:t>у</a:t>
                      </a:r>
                      <a:r>
                        <a:rPr lang="ru-RU" sz="1300" dirty="0" smtClean="0"/>
                        <a:t>ю</a:t>
                      </a:r>
                      <a:r>
                        <a:rPr lang="ru-RU" sz="1300" spc="-50" dirty="0" smtClean="0"/>
                        <a:t> </a:t>
                      </a:r>
                      <a:r>
                        <a:rPr lang="ru-RU" sz="1300" dirty="0" smtClean="0"/>
                        <a:t>оборо</a:t>
                      </a:r>
                      <a:r>
                        <a:rPr lang="ru-RU" sz="1300" spc="5" dirty="0" smtClean="0"/>
                        <a:t>н</a:t>
                      </a:r>
                      <a:r>
                        <a:rPr lang="ru-RU" sz="1300" dirty="0" smtClean="0"/>
                        <a:t>у</a:t>
                      </a:r>
                      <a:r>
                        <a:rPr lang="ru-RU" sz="1300" spc="-5" dirty="0" smtClean="0"/>
                        <a:t> </a:t>
                      </a:r>
                      <a:r>
                        <a:rPr lang="ru-RU" sz="1300" dirty="0" smtClean="0"/>
                        <a:t>и н</a:t>
                      </a:r>
                      <a:r>
                        <a:rPr lang="ru-RU" sz="1300" spc="-5" dirty="0" smtClean="0"/>
                        <a:t>а</a:t>
                      </a:r>
                      <a:r>
                        <a:rPr lang="ru-RU" sz="1300" dirty="0" smtClean="0"/>
                        <a:t>цион</a:t>
                      </a:r>
                      <a:r>
                        <a:rPr lang="ru-RU" sz="1300" spc="-5" dirty="0" smtClean="0"/>
                        <a:t>а</a:t>
                      </a:r>
                      <a:r>
                        <a:rPr lang="ru-RU" sz="1300" dirty="0" smtClean="0"/>
                        <a:t>л</a:t>
                      </a:r>
                      <a:r>
                        <a:rPr lang="ru-RU" sz="1300" spc="-10" dirty="0" smtClean="0"/>
                        <a:t>ьн</a:t>
                      </a:r>
                      <a:r>
                        <a:rPr lang="ru-RU" sz="1300" spc="-5" dirty="0" smtClean="0"/>
                        <a:t>у</a:t>
                      </a:r>
                      <a:r>
                        <a:rPr lang="ru-RU" sz="1300" dirty="0" smtClean="0"/>
                        <a:t>ю</a:t>
                      </a:r>
                      <a:r>
                        <a:rPr lang="ru-RU" sz="1300" spc="-50" dirty="0" smtClean="0"/>
                        <a:t> </a:t>
                      </a:r>
                      <a:r>
                        <a:rPr lang="ru-RU" sz="1300" dirty="0" smtClean="0"/>
                        <a:t>б</a:t>
                      </a:r>
                      <a:r>
                        <a:rPr lang="ru-RU" sz="1300" spc="-10" dirty="0" smtClean="0"/>
                        <a:t>е</a:t>
                      </a:r>
                      <a:r>
                        <a:rPr lang="ru-RU" sz="1300" dirty="0" smtClean="0"/>
                        <a:t>зо</a:t>
                      </a:r>
                      <a:r>
                        <a:rPr lang="ru-RU" sz="1300" spc="-5" dirty="0" smtClean="0"/>
                        <a:t>па</a:t>
                      </a:r>
                      <a:r>
                        <a:rPr lang="ru-RU" sz="1300" dirty="0" smtClean="0"/>
                        <a:t>с</a:t>
                      </a:r>
                      <a:r>
                        <a:rPr lang="ru-RU" sz="1300" spc="5" dirty="0" smtClean="0"/>
                        <a:t>н</a:t>
                      </a:r>
                      <a:r>
                        <a:rPr lang="ru-RU" sz="1300" dirty="0" smtClean="0"/>
                        <a:t>ость</a:t>
                      </a:r>
                      <a:endParaRPr lang="ru-RU" sz="1300" b="1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10,7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8,49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8,49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/>
                </a:tc>
              </a:tr>
              <a:tr h="2137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в том числе: </a:t>
                      </a:r>
                      <a:endParaRPr lang="ru-RU" sz="13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/>
                </a:tc>
              </a:tr>
              <a:tr h="490800">
                <a:tc>
                  <a:txBody>
                    <a:bodyPr/>
                    <a:lstStyle/>
                    <a:p>
                      <a:pPr marL="635" marR="172720">
                        <a:lnSpc>
                          <a:spcPct val="100000"/>
                        </a:lnSpc>
                      </a:pPr>
                      <a:r>
                        <a:rPr lang="ru-RU" sz="1300" dirty="0" smtClean="0"/>
                        <a:t>Р</a:t>
                      </a:r>
                      <a:r>
                        <a:rPr lang="ru-RU" sz="1300" spc="-10" dirty="0" smtClean="0"/>
                        <a:t>а</a:t>
                      </a:r>
                      <a:r>
                        <a:rPr lang="ru-RU" sz="1300" dirty="0" smtClean="0"/>
                        <a:t>с</a:t>
                      </a:r>
                      <a:r>
                        <a:rPr lang="ru-RU" sz="1300" spc="-25" dirty="0" smtClean="0"/>
                        <a:t>хо</a:t>
                      </a:r>
                      <a:r>
                        <a:rPr lang="ru-RU" sz="1300" dirty="0" smtClean="0"/>
                        <a:t>ды</a:t>
                      </a:r>
                      <a:r>
                        <a:rPr lang="ru-RU" sz="1300" spc="-15" dirty="0" smtClean="0"/>
                        <a:t> </a:t>
                      </a:r>
                      <a:r>
                        <a:rPr lang="ru-RU" sz="1300" dirty="0" smtClean="0"/>
                        <a:t>на</a:t>
                      </a:r>
                      <a:r>
                        <a:rPr lang="ru-RU" sz="1300" spc="-15" dirty="0" smtClean="0"/>
                        <a:t> </a:t>
                      </a:r>
                      <a:r>
                        <a:rPr lang="ru-RU" sz="1300" dirty="0" smtClean="0"/>
                        <a:t>н</a:t>
                      </a:r>
                      <a:r>
                        <a:rPr lang="ru-RU" sz="1300" spc="-5" dirty="0" smtClean="0"/>
                        <a:t>а</a:t>
                      </a:r>
                      <a:r>
                        <a:rPr lang="ru-RU" sz="1300" dirty="0" smtClean="0"/>
                        <a:t>цион</a:t>
                      </a:r>
                      <a:r>
                        <a:rPr lang="ru-RU" sz="1300" spc="-5" dirty="0" smtClean="0"/>
                        <a:t>а</a:t>
                      </a:r>
                      <a:r>
                        <a:rPr lang="ru-RU" sz="1300" dirty="0" smtClean="0"/>
                        <a:t>л</a:t>
                      </a:r>
                      <a:r>
                        <a:rPr lang="ru-RU" sz="1300" spc="-10" dirty="0" smtClean="0"/>
                        <a:t>ь</a:t>
                      </a:r>
                      <a:r>
                        <a:rPr lang="ru-RU" sz="1300" dirty="0" smtClean="0"/>
                        <a:t>н</a:t>
                      </a:r>
                      <a:r>
                        <a:rPr lang="ru-RU" sz="1300" spc="-5" dirty="0" smtClean="0"/>
                        <a:t>у</a:t>
                      </a:r>
                      <a:r>
                        <a:rPr lang="ru-RU" sz="1300" dirty="0" smtClean="0"/>
                        <a:t>ю оборо</a:t>
                      </a:r>
                      <a:r>
                        <a:rPr lang="ru-RU" sz="1300" spc="5" dirty="0" smtClean="0"/>
                        <a:t>н</a:t>
                      </a:r>
                      <a:r>
                        <a:rPr lang="ru-RU" sz="1300" dirty="0" smtClean="0"/>
                        <a:t>у</a:t>
                      </a:r>
                      <a:r>
                        <a:rPr lang="ru-RU" sz="1300" spc="-15" dirty="0" smtClean="0"/>
                        <a:t> </a:t>
                      </a:r>
                      <a:r>
                        <a:rPr lang="ru-RU" sz="1300" dirty="0" smtClean="0"/>
                        <a:t>(</a:t>
                      </a:r>
                      <a:r>
                        <a:rPr lang="ru-RU" sz="1300" spc="-10" dirty="0" smtClean="0"/>
                        <a:t>м</a:t>
                      </a:r>
                      <a:r>
                        <a:rPr lang="ru-RU" sz="1300" dirty="0" smtClean="0"/>
                        <a:t>обилиза</a:t>
                      </a:r>
                      <a:r>
                        <a:rPr lang="ru-RU" sz="1300" spc="-5" dirty="0" smtClean="0"/>
                        <a:t>ц</a:t>
                      </a:r>
                      <a:r>
                        <a:rPr lang="ru-RU" sz="1300" dirty="0" smtClean="0"/>
                        <a:t>ио</a:t>
                      </a:r>
                      <a:r>
                        <a:rPr lang="ru-RU" sz="1300" spc="5" dirty="0" smtClean="0"/>
                        <a:t>н</a:t>
                      </a:r>
                      <a:r>
                        <a:rPr lang="ru-RU" sz="1300" spc="-10" dirty="0" smtClean="0"/>
                        <a:t>н</a:t>
                      </a:r>
                      <a:r>
                        <a:rPr lang="ru-RU" sz="1300" spc="-5" dirty="0" smtClean="0"/>
                        <a:t>а</a:t>
                      </a:r>
                      <a:r>
                        <a:rPr lang="ru-RU" sz="1300" dirty="0" smtClean="0"/>
                        <a:t>я </a:t>
                      </a:r>
                      <a:r>
                        <a:rPr lang="ru-RU" sz="1300" spc="-5" dirty="0" smtClean="0"/>
                        <a:t>п</a:t>
                      </a:r>
                      <a:r>
                        <a:rPr lang="ru-RU" sz="1300" spc="-25" dirty="0" smtClean="0"/>
                        <a:t>о</a:t>
                      </a:r>
                      <a:r>
                        <a:rPr lang="ru-RU" sz="1300" dirty="0" smtClean="0"/>
                        <a:t>д</a:t>
                      </a:r>
                      <a:r>
                        <a:rPr lang="ru-RU" sz="1300" spc="-25" dirty="0" smtClean="0"/>
                        <a:t>г</a:t>
                      </a:r>
                      <a:r>
                        <a:rPr lang="ru-RU" sz="1300" dirty="0" smtClean="0"/>
                        <a:t>о</a:t>
                      </a:r>
                      <a:r>
                        <a:rPr lang="ru-RU" sz="1300" spc="-10" dirty="0" smtClean="0"/>
                        <a:t>т</a:t>
                      </a:r>
                      <a:r>
                        <a:rPr lang="ru-RU" sz="1300" dirty="0" smtClean="0"/>
                        <a:t>о</a:t>
                      </a:r>
                      <a:r>
                        <a:rPr lang="ru-RU" sz="1300" spc="-5" dirty="0" smtClean="0"/>
                        <a:t>в</a:t>
                      </a:r>
                      <a:r>
                        <a:rPr lang="ru-RU" sz="1300" spc="-20" dirty="0" smtClean="0"/>
                        <a:t>к</a:t>
                      </a:r>
                      <a:r>
                        <a:rPr lang="ru-RU" sz="1300" dirty="0" smtClean="0"/>
                        <a:t>а</a:t>
                      </a:r>
                      <a:r>
                        <a:rPr lang="ru-RU" sz="1300" spc="-15" dirty="0" smtClean="0"/>
                        <a:t> </a:t>
                      </a:r>
                      <a:r>
                        <a:rPr lang="ru-RU" sz="1300" dirty="0" smtClean="0"/>
                        <a:t>э</a:t>
                      </a:r>
                      <a:r>
                        <a:rPr lang="ru-RU" sz="1300" spc="-30" dirty="0" smtClean="0"/>
                        <a:t>к</a:t>
                      </a:r>
                      <a:r>
                        <a:rPr lang="ru-RU" sz="1300" dirty="0" smtClean="0"/>
                        <a:t>о</a:t>
                      </a:r>
                      <a:r>
                        <a:rPr lang="ru-RU" sz="1300" spc="5" dirty="0" smtClean="0"/>
                        <a:t>н</a:t>
                      </a:r>
                      <a:r>
                        <a:rPr lang="ru-RU" sz="1300" dirty="0" smtClean="0"/>
                        <a:t>оми</a:t>
                      </a:r>
                      <a:r>
                        <a:rPr lang="ru-RU" sz="1300" spc="-5" dirty="0" smtClean="0"/>
                        <a:t>к</a:t>
                      </a:r>
                      <a:r>
                        <a:rPr lang="ru-RU" sz="1300" dirty="0" smtClean="0"/>
                        <a:t>и)</a:t>
                      </a:r>
                      <a:endParaRPr lang="ru-RU" sz="13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0,3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3,0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0,034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0,034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41974">
                <a:tc>
                  <a:txBody>
                    <a:bodyPr/>
                    <a:lstStyle/>
                    <a:p>
                      <a:pPr marL="635" marR="267970">
                        <a:lnSpc>
                          <a:spcPct val="100000"/>
                        </a:lnSpc>
                      </a:pPr>
                      <a:r>
                        <a:rPr lang="ru-RU" sz="1300" dirty="0" smtClean="0"/>
                        <a:t>Р</a:t>
                      </a:r>
                      <a:r>
                        <a:rPr lang="ru-RU" sz="1300" spc="-10" dirty="0" smtClean="0"/>
                        <a:t>а</a:t>
                      </a:r>
                      <a:r>
                        <a:rPr lang="ru-RU" sz="1300" dirty="0" smtClean="0"/>
                        <a:t>с</a:t>
                      </a:r>
                      <a:r>
                        <a:rPr lang="ru-RU" sz="1300" spc="-25" dirty="0" smtClean="0"/>
                        <a:t>хо</a:t>
                      </a:r>
                      <a:r>
                        <a:rPr lang="ru-RU" sz="1300" dirty="0" smtClean="0"/>
                        <a:t>ды</a:t>
                      </a:r>
                      <a:r>
                        <a:rPr lang="ru-RU" sz="1300" spc="-15" dirty="0" smtClean="0"/>
                        <a:t> </a:t>
                      </a:r>
                      <a:r>
                        <a:rPr lang="ru-RU" sz="1300" dirty="0" smtClean="0"/>
                        <a:t>на</a:t>
                      </a:r>
                      <a:r>
                        <a:rPr lang="ru-RU" sz="1300" spc="-15" dirty="0" smtClean="0"/>
                        <a:t> </a:t>
                      </a:r>
                      <a:r>
                        <a:rPr lang="ru-RU" sz="1300" dirty="0" smtClean="0"/>
                        <a:t>н</a:t>
                      </a:r>
                      <a:r>
                        <a:rPr lang="ru-RU" sz="1300" spc="-5" dirty="0" smtClean="0"/>
                        <a:t>а</a:t>
                      </a:r>
                      <a:r>
                        <a:rPr lang="ru-RU" sz="1300" dirty="0" smtClean="0"/>
                        <a:t>цион</a:t>
                      </a:r>
                      <a:r>
                        <a:rPr lang="ru-RU" sz="1300" spc="-5" dirty="0" smtClean="0"/>
                        <a:t>а</a:t>
                      </a:r>
                      <a:r>
                        <a:rPr lang="ru-RU" sz="1300" dirty="0" smtClean="0"/>
                        <a:t>л</a:t>
                      </a:r>
                      <a:r>
                        <a:rPr lang="ru-RU" sz="1300" spc="-10" dirty="0" smtClean="0"/>
                        <a:t>ь</a:t>
                      </a:r>
                      <a:r>
                        <a:rPr lang="ru-RU" sz="1300" dirty="0" smtClean="0"/>
                        <a:t>н</a:t>
                      </a:r>
                      <a:r>
                        <a:rPr lang="ru-RU" sz="1300" spc="-5" dirty="0" smtClean="0"/>
                        <a:t>у</a:t>
                      </a:r>
                      <a:r>
                        <a:rPr lang="ru-RU" sz="1300" dirty="0" smtClean="0"/>
                        <a:t>ю б</a:t>
                      </a:r>
                      <a:r>
                        <a:rPr lang="ru-RU" sz="1300" spc="-10" dirty="0" smtClean="0"/>
                        <a:t>е</a:t>
                      </a:r>
                      <a:r>
                        <a:rPr lang="ru-RU" sz="1300" dirty="0" smtClean="0"/>
                        <a:t>зо</a:t>
                      </a:r>
                      <a:r>
                        <a:rPr lang="ru-RU" sz="1300" spc="-5" dirty="0" smtClean="0"/>
                        <a:t>па</a:t>
                      </a:r>
                      <a:r>
                        <a:rPr lang="ru-RU" sz="1300" dirty="0" smtClean="0"/>
                        <a:t>с</a:t>
                      </a:r>
                      <a:r>
                        <a:rPr lang="ru-RU" sz="1300" spc="5" dirty="0" smtClean="0"/>
                        <a:t>н</a:t>
                      </a:r>
                      <a:r>
                        <a:rPr lang="ru-RU" sz="1300" dirty="0" smtClean="0"/>
                        <a:t>ость</a:t>
                      </a:r>
                      <a:endParaRPr lang="ru-RU" sz="13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97,0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8,456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99,6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8,456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99,6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693153">
                <a:tc>
                  <a:txBody>
                    <a:bodyPr/>
                    <a:lstStyle/>
                    <a:p>
                      <a:pPr marL="635" marR="90170">
                        <a:lnSpc>
                          <a:spcPct val="100000"/>
                        </a:lnSpc>
                      </a:pPr>
                      <a:r>
                        <a:rPr lang="ru-RU" sz="1300" dirty="0" smtClean="0"/>
                        <a:t>в</a:t>
                      </a:r>
                      <a:r>
                        <a:rPr lang="ru-RU" sz="1300" spc="-15" dirty="0" smtClean="0"/>
                        <a:t> </a:t>
                      </a:r>
                      <a:r>
                        <a:rPr lang="ru-RU" sz="1300" spc="-50" dirty="0" smtClean="0"/>
                        <a:t>т</a:t>
                      </a:r>
                      <a:r>
                        <a:rPr lang="ru-RU" sz="1300" dirty="0" smtClean="0"/>
                        <a:t>.ч.</a:t>
                      </a:r>
                      <a:r>
                        <a:rPr lang="ru-RU" sz="1300" spc="5" dirty="0" smtClean="0"/>
                        <a:t> </a:t>
                      </a:r>
                      <a:r>
                        <a:rPr lang="ru-RU" sz="1300" dirty="0" smtClean="0"/>
                        <a:t>защита</a:t>
                      </a:r>
                      <a:r>
                        <a:rPr lang="ru-RU" sz="1300" spc="-25" dirty="0" smtClean="0"/>
                        <a:t> </a:t>
                      </a:r>
                      <a:r>
                        <a:rPr lang="ru-RU" sz="1300" dirty="0" smtClean="0"/>
                        <a:t>н</a:t>
                      </a:r>
                      <a:r>
                        <a:rPr lang="ru-RU" sz="1300" spc="-5" dirty="0" smtClean="0"/>
                        <a:t>а</a:t>
                      </a:r>
                      <a:r>
                        <a:rPr lang="ru-RU" sz="1300" dirty="0" smtClean="0"/>
                        <a:t>с</a:t>
                      </a:r>
                      <a:r>
                        <a:rPr lang="ru-RU" sz="1300" spc="-30" dirty="0" smtClean="0"/>
                        <a:t>е</a:t>
                      </a:r>
                      <a:r>
                        <a:rPr lang="ru-RU" sz="1300" dirty="0" smtClean="0"/>
                        <a:t>л</a:t>
                      </a:r>
                      <a:r>
                        <a:rPr lang="ru-RU" sz="1300" spc="-5" dirty="0" smtClean="0"/>
                        <a:t>е</a:t>
                      </a:r>
                      <a:r>
                        <a:rPr lang="ru-RU" sz="1300" dirty="0" smtClean="0"/>
                        <a:t>ния</a:t>
                      </a:r>
                      <a:r>
                        <a:rPr lang="ru-RU" sz="1300" spc="-30" dirty="0" smtClean="0"/>
                        <a:t> </a:t>
                      </a:r>
                      <a:r>
                        <a:rPr lang="ru-RU" sz="1300" dirty="0" smtClean="0"/>
                        <a:t>и </a:t>
                      </a:r>
                      <a:r>
                        <a:rPr lang="ru-RU" sz="1300" spc="-15" dirty="0" smtClean="0"/>
                        <a:t>т</a:t>
                      </a:r>
                      <a:r>
                        <a:rPr lang="ru-RU" sz="1300" spc="-5" dirty="0" smtClean="0"/>
                        <a:t>е</a:t>
                      </a:r>
                      <a:r>
                        <a:rPr lang="ru-RU" sz="1300" dirty="0" smtClean="0"/>
                        <a:t>рри</a:t>
                      </a:r>
                      <a:r>
                        <a:rPr lang="ru-RU" sz="1300" spc="-15" dirty="0" smtClean="0"/>
                        <a:t>т</a:t>
                      </a:r>
                      <a:r>
                        <a:rPr lang="ru-RU" sz="1300" dirty="0" smtClean="0"/>
                        <a:t>ории</a:t>
                      </a:r>
                      <a:r>
                        <a:rPr lang="ru-RU" sz="1300" spc="-30" dirty="0" smtClean="0"/>
                        <a:t> </a:t>
                      </a:r>
                      <a:r>
                        <a:rPr lang="ru-RU" sz="1300" dirty="0" smtClean="0"/>
                        <a:t>от</a:t>
                      </a:r>
                      <a:r>
                        <a:rPr lang="ru-RU" sz="1300" spc="-5" dirty="0" smtClean="0"/>
                        <a:t> </a:t>
                      </a:r>
                      <a:r>
                        <a:rPr lang="ru-RU" sz="1300" dirty="0" smtClean="0"/>
                        <a:t>чр</a:t>
                      </a:r>
                      <a:r>
                        <a:rPr lang="ru-RU" sz="1300" spc="-5" dirty="0" smtClean="0"/>
                        <a:t>е</a:t>
                      </a:r>
                      <a:r>
                        <a:rPr lang="ru-RU" sz="1300" dirty="0" smtClean="0"/>
                        <a:t>зв</a:t>
                      </a:r>
                      <a:r>
                        <a:rPr lang="ru-RU" sz="1300" spc="-5" dirty="0" smtClean="0"/>
                        <a:t>ы</a:t>
                      </a:r>
                      <a:r>
                        <a:rPr lang="ru-RU" sz="1300" dirty="0" smtClean="0"/>
                        <a:t>чай</a:t>
                      </a:r>
                      <a:r>
                        <a:rPr lang="ru-RU" sz="1300" spc="5" dirty="0" smtClean="0"/>
                        <a:t>н</a:t>
                      </a:r>
                      <a:r>
                        <a:rPr lang="ru-RU" sz="1300" dirty="0" smtClean="0"/>
                        <a:t>ых сит</a:t>
                      </a:r>
                      <a:r>
                        <a:rPr lang="ru-RU" sz="1300" spc="-5" dirty="0" smtClean="0"/>
                        <a:t>уа</a:t>
                      </a:r>
                      <a:r>
                        <a:rPr lang="ru-RU" sz="1300" dirty="0" smtClean="0"/>
                        <a:t>ций</a:t>
                      </a:r>
                      <a:r>
                        <a:rPr lang="ru-RU" sz="1300" spc="-40" dirty="0" smtClean="0"/>
                        <a:t> </a:t>
                      </a:r>
                      <a:r>
                        <a:rPr lang="ru-RU" sz="1300" spc="-5" dirty="0" smtClean="0"/>
                        <a:t>п</a:t>
                      </a:r>
                      <a:r>
                        <a:rPr lang="ru-RU" sz="1300" dirty="0" smtClean="0"/>
                        <a:t>рир</a:t>
                      </a:r>
                      <a:r>
                        <a:rPr lang="ru-RU" sz="1300" spc="-25" dirty="0" smtClean="0"/>
                        <a:t>о</a:t>
                      </a:r>
                      <a:r>
                        <a:rPr lang="ru-RU" sz="1300" dirty="0" smtClean="0"/>
                        <a:t>дно</a:t>
                      </a:r>
                      <a:r>
                        <a:rPr lang="ru-RU" sz="1300" spc="-20" dirty="0" smtClean="0"/>
                        <a:t>г</a:t>
                      </a:r>
                      <a:r>
                        <a:rPr lang="ru-RU" sz="1300" dirty="0" smtClean="0"/>
                        <a:t>о</a:t>
                      </a:r>
                      <a:r>
                        <a:rPr lang="ru-RU" sz="1300" spc="-5" dirty="0" smtClean="0"/>
                        <a:t> </a:t>
                      </a:r>
                      <a:r>
                        <a:rPr lang="ru-RU" sz="1300" dirty="0" smtClean="0"/>
                        <a:t>и </a:t>
                      </a:r>
                      <a:r>
                        <a:rPr lang="ru-RU" sz="1300" spc="-15" dirty="0" smtClean="0"/>
                        <a:t>т</a:t>
                      </a:r>
                      <a:r>
                        <a:rPr lang="ru-RU" sz="1300" spc="-20" dirty="0" smtClean="0"/>
                        <a:t>е</a:t>
                      </a:r>
                      <a:r>
                        <a:rPr lang="ru-RU" sz="1300" dirty="0" smtClean="0"/>
                        <a:t>х</a:t>
                      </a:r>
                      <a:r>
                        <a:rPr lang="ru-RU" sz="1300" spc="5" dirty="0" smtClean="0"/>
                        <a:t>н</a:t>
                      </a:r>
                      <a:r>
                        <a:rPr lang="ru-RU" sz="1300" dirty="0" smtClean="0"/>
                        <a:t>о</a:t>
                      </a:r>
                      <a:r>
                        <a:rPr lang="ru-RU" sz="1300" spc="-20" dirty="0" smtClean="0"/>
                        <a:t>г</a:t>
                      </a:r>
                      <a:r>
                        <a:rPr lang="ru-RU" sz="1300" spc="-5" dirty="0" smtClean="0"/>
                        <a:t>е</a:t>
                      </a:r>
                      <a:r>
                        <a:rPr lang="ru-RU" sz="1300" dirty="0" smtClean="0"/>
                        <a:t>нно</a:t>
                      </a:r>
                      <a:r>
                        <a:rPr lang="ru-RU" sz="1300" spc="-20" dirty="0" smtClean="0"/>
                        <a:t>г</a:t>
                      </a:r>
                      <a:r>
                        <a:rPr lang="ru-RU" sz="1300" dirty="0" smtClean="0"/>
                        <a:t>о</a:t>
                      </a:r>
                      <a:r>
                        <a:rPr lang="ru-RU" sz="1300" spc="-20" dirty="0" smtClean="0"/>
                        <a:t> </a:t>
                      </a:r>
                      <a:r>
                        <a:rPr lang="ru-RU" sz="1300" dirty="0" smtClean="0"/>
                        <a:t>хар</a:t>
                      </a:r>
                      <a:r>
                        <a:rPr lang="ru-RU" sz="1300" spc="-5" dirty="0" smtClean="0"/>
                        <a:t>а</a:t>
                      </a:r>
                      <a:r>
                        <a:rPr lang="ru-RU" sz="1300" spc="-10" dirty="0" smtClean="0"/>
                        <a:t>к</a:t>
                      </a:r>
                      <a:r>
                        <a:rPr lang="ru-RU" sz="1300" spc="-15" dirty="0" smtClean="0"/>
                        <a:t>т</a:t>
                      </a:r>
                      <a:r>
                        <a:rPr lang="ru-RU" sz="1300" spc="-5" dirty="0" smtClean="0"/>
                        <a:t>е</a:t>
                      </a:r>
                      <a:r>
                        <a:rPr lang="ru-RU" sz="1300" dirty="0" smtClean="0"/>
                        <a:t>р</a:t>
                      </a:r>
                      <a:r>
                        <a:rPr lang="ru-RU" sz="1300" spc="-5" dirty="0" smtClean="0"/>
                        <a:t>а</a:t>
                      </a:r>
                      <a:r>
                        <a:rPr lang="ru-RU" sz="1300" dirty="0" smtClean="0"/>
                        <a:t>, </a:t>
                      </a:r>
                      <a:r>
                        <a:rPr lang="ru-RU" sz="1300" spc="-10" dirty="0" smtClean="0"/>
                        <a:t>г</a:t>
                      </a:r>
                      <a:r>
                        <a:rPr lang="ru-RU" sz="1300" dirty="0" smtClean="0"/>
                        <a:t>р</a:t>
                      </a:r>
                      <a:r>
                        <a:rPr lang="ru-RU" sz="1300" spc="-5" dirty="0" smtClean="0"/>
                        <a:t>а</a:t>
                      </a:r>
                      <a:r>
                        <a:rPr lang="ru-RU" sz="1300" dirty="0" smtClean="0"/>
                        <a:t>жд</a:t>
                      </a:r>
                      <a:r>
                        <a:rPr lang="ru-RU" sz="1300" spc="-10" dirty="0" smtClean="0"/>
                        <a:t>а</a:t>
                      </a:r>
                      <a:r>
                        <a:rPr lang="ru-RU" sz="1300" dirty="0" smtClean="0"/>
                        <a:t>нс</a:t>
                      </a:r>
                      <a:r>
                        <a:rPr lang="ru-RU" sz="1300" spc="-20" dirty="0" smtClean="0"/>
                        <a:t>к</a:t>
                      </a:r>
                      <a:r>
                        <a:rPr lang="ru-RU" sz="1300" spc="-5" dirty="0" smtClean="0"/>
                        <a:t>а</a:t>
                      </a:r>
                      <a:r>
                        <a:rPr lang="ru-RU" sz="1300" dirty="0" smtClean="0"/>
                        <a:t>я</a:t>
                      </a:r>
                      <a:r>
                        <a:rPr lang="ru-RU" sz="1300" spc="-20" dirty="0" smtClean="0"/>
                        <a:t> </a:t>
                      </a:r>
                      <a:r>
                        <a:rPr lang="ru-RU" sz="1300" dirty="0" smtClean="0"/>
                        <a:t>оборо</a:t>
                      </a:r>
                      <a:r>
                        <a:rPr lang="ru-RU" sz="1300" spc="5" dirty="0" smtClean="0"/>
                        <a:t>н</a:t>
                      </a:r>
                      <a:r>
                        <a:rPr lang="ru-RU" sz="1300" dirty="0" smtClean="0"/>
                        <a:t>а</a:t>
                      </a:r>
                      <a:endParaRPr lang="ru-RU" sz="13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97,0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8,456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99,6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8,456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99,6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56030" y="395536"/>
            <a:ext cx="6241415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</a:pPr>
            <a:r>
              <a:rPr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РЕЗУЛЬТАТЫ ВЫРАВНИВАНИЯ </a:t>
            </a:r>
            <a:r>
              <a:rPr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БЮДЖЕТНОЙ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ОБЕСПЕЧЕННОСТИ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СЕЛЬСКИХ </a:t>
            </a:r>
            <a:r>
              <a:rPr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ПОСЕЛЕНИЙ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ЩЕРБИНОВСКОГО </a:t>
            </a:r>
            <a:r>
              <a:rPr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РАЙОНА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НА 2022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ГОД</a:t>
            </a:r>
            <a:endParaRPr sz="2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86902" y="4716016"/>
            <a:ext cx="6200140" cy="23621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715" indent="264795" algn="just">
              <a:lnSpc>
                <a:spcPct val="100000"/>
              </a:lnSpc>
            </a:pPr>
            <a:r>
              <a:rPr sz="1400" dirty="0" err="1" smtClean="0">
                <a:latin typeface="Calibri"/>
                <a:cs typeface="Calibri"/>
              </a:rPr>
              <a:t>Превыше</a:t>
            </a:r>
            <a:r>
              <a:rPr sz="1400" spc="-10" dirty="0" err="1" smtClean="0">
                <a:latin typeface="Calibri"/>
                <a:cs typeface="Calibri"/>
              </a:rPr>
              <a:t>н</a:t>
            </a:r>
            <a:r>
              <a:rPr sz="1400" dirty="0" err="1" smtClean="0">
                <a:latin typeface="Calibri"/>
                <a:cs typeface="Calibri"/>
              </a:rPr>
              <a:t>ие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spc="-70" dirty="0" smtClean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ма</a:t>
            </a:r>
            <a:r>
              <a:rPr sz="1400" spc="-20" dirty="0">
                <a:latin typeface="Calibri"/>
                <a:cs typeface="Calibri"/>
              </a:rPr>
              <a:t>к</a:t>
            </a: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ималь</a:t>
            </a:r>
            <a:r>
              <a:rPr sz="1400" spc="-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</a:t>
            </a:r>
            <a:r>
              <a:rPr sz="1400" spc="-6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ров</a:t>
            </a:r>
            <a:r>
              <a:rPr sz="1400" spc="-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я </a:t>
            </a:r>
            <a:r>
              <a:rPr sz="1400" spc="-8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б</a:t>
            </a:r>
            <a:r>
              <a:rPr sz="1400" spc="-45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ж</a:t>
            </a:r>
            <a:r>
              <a:rPr sz="1400" dirty="0">
                <a:latin typeface="Calibri"/>
                <a:cs typeface="Calibri"/>
              </a:rPr>
              <a:t>ет</a:t>
            </a:r>
            <a:r>
              <a:rPr sz="1400" spc="-20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ой </a:t>
            </a:r>
            <a:r>
              <a:rPr sz="1400" spc="-7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обе</a:t>
            </a:r>
            <a:r>
              <a:rPr sz="1400" spc="-5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пече</a:t>
            </a:r>
            <a:r>
              <a:rPr sz="1400" spc="-10" dirty="0" err="1">
                <a:latin typeface="Calibri"/>
                <a:cs typeface="Calibri"/>
              </a:rPr>
              <a:t>нн</a:t>
            </a:r>
            <a:r>
              <a:rPr sz="1400" spc="10" dirty="0" err="1">
                <a:latin typeface="Calibri"/>
                <a:cs typeface="Calibri"/>
              </a:rPr>
              <a:t>о</a:t>
            </a:r>
            <a:r>
              <a:rPr sz="1400" spc="-5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ти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70" dirty="0">
                <a:latin typeface="Calibri"/>
                <a:cs typeface="Calibri"/>
              </a:rPr>
              <a:t> </a:t>
            </a:r>
            <a:r>
              <a:rPr sz="1400" spc="-10" dirty="0" err="1" smtClean="0">
                <a:latin typeface="Calibri"/>
                <a:cs typeface="Calibri"/>
              </a:rPr>
              <a:t>н</a:t>
            </a:r>
            <a:r>
              <a:rPr sz="1400" dirty="0" err="1" smtClean="0">
                <a:latin typeface="Calibri"/>
                <a:cs typeface="Calibri"/>
              </a:rPr>
              <a:t>ад</a:t>
            </a:r>
            <a:r>
              <a:rPr lang="ru-RU" sz="1400" dirty="0">
                <a:latin typeface="Calibri"/>
                <a:cs typeface="Calibri"/>
              </a:rPr>
              <a:t> </a:t>
            </a:r>
            <a:r>
              <a:rPr sz="1400" dirty="0" err="1" smtClean="0">
                <a:latin typeface="Calibri"/>
                <a:cs typeface="Calibri"/>
              </a:rPr>
              <a:t>ми</a:t>
            </a:r>
            <a:r>
              <a:rPr sz="1400" spc="-10" dirty="0" err="1" smtClean="0">
                <a:latin typeface="Calibri"/>
                <a:cs typeface="Calibri"/>
              </a:rPr>
              <a:t>н</a:t>
            </a:r>
            <a:r>
              <a:rPr sz="1400" dirty="0" err="1" smtClean="0">
                <a:latin typeface="Calibri"/>
                <a:cs typeface="Calibri"/>
              </a:rPr>
              <a:t>ималь</a:t>
            </a:r>
            <a:r>
              <a:rPr sz="1400" spc="-5" dirty="0" err="1" smtClean="0">
                <a:latin typeface="Calibri"/>
                <a:cs typeface="Calibri"/>
              </a:rPr>
              <a:t>н</a:t>
            </a:r>
            <a:r>
              <a:rPr sz="1400" dirty="0" err="1" smtClean="0">
                <a:latin typeface="Calibri"/>
                <a:cs typeface="Calibri"/>
              </a:rPr>
              <a:t>ым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spc="-70" dirty="0" smtClean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до </a:t>
            </a:r>
            <a:r>
              <a:rPr sz="1400" dirty="0" err="1">
                <a:latin typeface="Calibri"/>
                <a:cs typeface="Calibri"/>
              </a:rPr>
              <a:t>вырав</a:t>
            </a:r>
            <a:r>
              <a:rPr sz="1400" spc="-5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ива</a:t>
            </a:r>
            <a:r>
              <a:rPr sz="1400" spc="-5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ия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lang="ru-RU" sz="1400" spc="-10" dirty="0" smtClean="0">
                <a:latin typeface="Calibri"/>
                <a:cs typeface="Calibri"/>
              </a:rPr>
              <a:t>5,02</a:t>
            </a:r>
            <a:r>
              <a:rPr sz="1400" spc="5" dirty="0" smtClean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раза,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после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вырав</a:t>
            </a:r>
            <a:r>
              <a:rPr sz="1400" spc="-5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ива</a:t>
            </a:r>
            <a:r>
              <a:rPr sz="1400" spc="-5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ия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lang="ru-RU" sz="1400" spc="-10" dirty="0" smtClean="0">
                <a:latin typeface="Calibri"/>
                <a:cs typeface="Calibri"/>
              </a:rPr>
              <a:t>4 </a:t>
            </a:r>
            <a:r>
              <a:rPr sz="1400" dirty="0" err="1" smtClean="0">
                <a:latin typeface="Calibri"/>
                <a:cs typeface="Calibri"/>
              </a:rPr>
              <a:t>раза</a:t>
            </a:r>
            <a:r>
              <a:rPr sz="1400" dirty="0" smtClean="0">
                <a:latin typeface="Calibri"/>
                <a:cs typeface="Calibri"/>
              </a:rPr>
              <a:t>.</a:t>
            </a:r>
            <a:r>
              <a:rPr lang="ru-RU" sz="1400" dirty="0" smtClean="0">
                <a:latin typeface="Calibri"/>
                <a:cs typeface="Calibri"/>
              </a:rPr>
              <a:t> </a:t>
            </a:r>
          </a:p>
          <a:p>
            <a:pPr marL="12700" marR="5715" indent="264795" algn="just">
              <a:lnSpc>
                <a:spcPct val="100000"/>
              </a:lnSpc>
            </a:pPr>
            <a:r>
              <a:rPr sz="1400" dirty="0" err="1" smtClean="0">
                <a:latin typeface="Calibri"/>
                <a:cs typeface="Calibri"/>
              </a:rPr>
              <a:t>С</a:t>
            </a:r>
            <a:r>
              <a:rPr sz="1400" spc="-15" dirty="0" err="1" smtClean="0">
                <a:latin typeface="Calibri"/>
                <a:cs typeface="Calibri"/>
              </a:rPr>
              <a:t>т</a:t>
            </a:r>
            <a:r>
              <a:rPr sz="1400" dirty="0" err="1" smtClean="0">
                <a:latin typeface="Calibri"/>
                <a:cs typeface="Calibri"/>
              </a:rPr>
              <a:t>епень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spc="-100" dirty="0" smtClean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5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ра</a:t>
            </a:r>
            <a:r>
              <a:rPr sz="1400" spc="-10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5" dirty="0">
                <a:latin typeface="Calibri"/>
                <a:cs typeface="Calibri"/>
              </a:rPr>
              <a:t>н</a:t>
            </a:r>
            <a:r>
              <a:rPr sz="1400" spc="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я </a:t>
            </a:r>
            <a:r>
              <a:rPr sz="1400" spc="-10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5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личия </a:t>
            </a:r>
            <a:r>
              <a:rPr sz="1400" spc="-10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ж</a:t>
            </a:r>
            <a:r>
              <a:rPr sz="1400" spc="-1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у </a:t>
            </a:r>
            <a:r>
              <a:rPr sz="1400" spc="-10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аи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2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лее </a:t>
            </a:r>
            <a:r>
              <a:rPr sz="1400" spc="-9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100" dirty="0">
                <a:latin typeface="Calibri"/>
                <a:cs typeface="Calibri"/>
              </a:rPr>
              <a:t> </a:t>
            </a:r>
            <a:r>
              <a:rPr sz="1400" spc="-10" dirty="0" err="1" smtClean="0">
                <a:latin typeface="Calibri"/>
                <a:cs typeface="Calibri"/>
              </a:rPr>
              <a:t>н</a:t>
            </a:r>
            <a:r>
              <a:rPr sz="1400" dirty="0" err="1" smtClean="0">
                <a:latin typeface="Calibri"/>
                <a:cs typeface="Calibri"/>
              </a:rPr>
              <a:t>аиме</a:t>
            </a:r>
            <a:r>
              <a:rPr sz="1400" spc="-5" dirty="0" err="1" smtClean="0">
                <a:latin typeface="Calibri"/>
                <a:cs typeface="Calibri"/>
              </a:rPr>
              <a:t>н</a:t>
            </a:r>
            <a:r>
              <a:rPr sz="1400" dirty="0" err="1" smtClean="0">
                <a:latin typeface="Calibri"/>
                <a:cs typeface="Calibri"/>
              </a:rPr>
              <a:t>ее</a:t>
            </a:r>
            <a:r>
              <a:rPr lang="ru-RU" sz="1400" dirty="0">
                <a:latin typeface="Calibri"/>
                <a:cs typeface="Calibri"/>
              </a:rPr>
              <a:t> </a:t>
            </a:r>
            <a:r>
              <a:rPr sz="1400" dirty="0" err="1" smtClean="0">
                <a:latin typeface="Calibri"/>
                <a:cs typeface="Calibri"/>
              </a:rPr>
              <a:t>обе</a:t>
            </a:r>
            <a:r>
              <a:rPr sz="1400" spc="-5" dirty="0" err="1" smtClean="0">
                <a:latin typeface="Calibri"/>
                <a:cs typeface="Calibri"/>
              </a:rPr>
              <a:t>с</a:t>
            </a:r>
            <a:r>
              <a:rPr sz="1400" dirty="0" err="1" smtClean="0">
                <a:latin typeface="Calibri"/>
                <a:cs typeface="Calibri"/>
              </a:rPr>
              <a:t>пече</a:t>
            </a:r>
            <a:r>
              <a:rPr sz="1400" spc="-10" dirty="0" err="1" smtClean="0">
                <a:latin typeface="Calibri"/>
                <a:cs typeface="Calibri"/>
              </a:rPr>
              <a:t>нн</a:t>
            </a:r>
            <a:r>
              <a:rPr sz="1400" dirty="0" err="1" smtClean="0">
                <a:latin typeface="Calibri"/>
                <a:cs typeface="Calibri"/>
              </a:rPr>
              <a:t>ыми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spc="-95" dirty="0" smtClean="0">
                <a:latin typeface="Calibri"/>
                <a:cs typeface="Calibri"/>
              </a:rPr>
              <a:t> </a:t>
            </a:r>
            <a:r>
              <a:rPr sz="1400" spc="-5" dirty="0" err="1" smtClean="0">
                <a:latin typeface="Calibri"/>
                <a:cs typeface="Calibri"/>
              </a:rPr>
              <a:t>с</a:t>
            </a:r>
            <a:r>
              <a:rPr sz="1400" spc="-25" dirty="0" err="1" smtClean="0">
                <a:latin typeface="Calibri"/>
                <a:cs typeface="Calibri"/>
              </a:rPr>
              <a:t>е</a:t>
            </a:r>
            <a:r>
              <a:rPr sz="1400" dirty="0" err="1" smtClean="0">
                <a:latin typeface="Calibri"/>
                <a:cs typeface="Calibri"/>
              </a:rPr>
              <a:t>ль</a:t>
            </a:r>
            <a:r>
              <a:rPr sz="1400" spc="5" dirty="0" err="1" smtClean="0">
                <a:latin typeface="Calibri"/>
                <a:cs typeface="Calibri"/>
              </a:rPr>
              <a:t>с</a:t>
            </a:r>
            <a:r>
              <a:rPr sz="1400" spc="-5" dirty="0" err="1" smtClean="0">
                <a:latin typeface="Calibri"/>
                <a:cs typeface="Calibri"/>
              </a:rPr>
              <a:t>к</a:t>
            </a:r>
            <a:r>
              <a:rPr sz="1400" dirty="0" err="1" smtClean="0">
                <a:latin typeface="Calibri"/>
                <a:cs typeface="Calibri"/>
              </a:rPr>
              <a:t>и</a:t>
            </a:r>
            <a:r>
              <a:rPr sz="1400" spc="10" dirty="0" err="1" smtClean="0">
                <a:latin typeface="Calibri"/>
                <a:cs typeface="Calibri"/>
              </a:rPr>
              <a:t>м</a:t>
            </a:r>
            <a:r>
              <a:rPr sz="1400" dirty="0" err="1" smtClean="0">
                <a:latin typeface="Calibri"/>
                <a:cs typeface="Calibri"/>
              </a:rPr>
              <a:t>и</a:t>
            </a:r>
            <a:r>
              <a:rPr lang="ru-RU" sz="1400" dirty="0" smtClean="0">
                <a:latin typeface="Calibri"/>
                <a:cs typeface="Calibri"/>
              </a:rPr>
              <a:t> </a:t>
            </a:r>
            <a:r>
              <a:rPr sz="1400" dirty="0" err="1" smtClean="0">
                <a:latin typeface="Calibri"/>
                <a:cs typeface="Calibri"/>
              </a:rPr>
              <a:t>по</a:t>
            </a:r>
            <a:r>
              <a:rPr sz="1400" spc="-5" dirty="0" err="1" smtClean="0">
                <a:latin typeface="Calibri"/>
                <a:cs typeface="Calibri"/>
              </a:rPr>
              <a:t>с</a:t>
            </a:r>
            <a:r>
              <a:rPr sz="1400" dirty="0" err="1" smtClean="0">
                <a:latin typeface="Calibri"/>
                <a:cs typeface="Calibri"/>
              </a:rPr>
              <a:t>ле</a:t>
            </a:r>
            <a:r>
              <a:rPr sz="1400" spc="-10" dirty="0" err="1" smtClean="0">
                <a:latin typeface="Calibri"/>
                <a:cs typeface="Calibri"/>
              </a:rPr>
              <a:t>н</a:t>
            </a:r>
            <a:r>
              <a:rPr sz="1400" dirty="0" err="1" smtClean="0">
                <a:latin typeface="Calibri"/>
                <a:cs typeface="Calibri"/>
              </a:rPr>
              <a:t>и</a:t>
            </a:r>
            <a:r>
              <a:rPr sz="1400" spc="-10" dirty="0" err="1" smtClean="0">
                <a:latin typeface="Calibri"/>
                <a:cs typeface="Calibri"/>
              </a:rPr>
              <a:t>я</a:t>
            </a:r>
            <a:r>
              <a:rPr sz="1400" dirty="0" err="1" smtClean="0">
                <a:latin typeface="Calibri"/>
                <a:cs typeface="Calibri"/>
              </a:rPr>
              <a:t>ми</a:t>
            </a:r>
            <a:r>
              <a:rPr sz="1400" spc="15" dirty="0" smtClean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ер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овс</a:t>
            </a:r>
            <a:r>
              <a:rPr sz="1400" spc="-25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райо</a:t>
            </a:r>
            <a:r>
              <a:rPr sz="1400" spc="-10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</a:t>
            </a: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ле </a:t>
            </a:r>
            <a:r>
              <a:rPr sz="1400" dirty="0" err="1">
                <a:latin typeface="Calibri"/>
                <a:cs typeface="Calibri"/>
              </a:rPr>
              <a:t>ра</a:t>
            </a:r>
            <a:r>
              <a:rPr sz="1400" spc="-5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пр</a:t>
            </a:r>
            <a:r>
              <a:rPr sz="1400" spc="-10" dirty="0" err="1">
                <a:latin typeface="Calibri"/>
                <a:cs typeface="Calibri"/>
              </a:rPr>
              <a:t>е</a:t>
            </a:r>
            <a:r>
              <a:rPr sz="1400" spc="-15" dirty="0" err="1">
                <a:latin typeface="Calibri"/>
                <a:cs typeface="Calibri"/>
              </a:rPr>
              <a:t>д</a:t>
            </a:r>
            <a:r>
              <a:rPr sz="1400" spc="-25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ле</a:t>
            </a:r>
            <a:r>
              <a:rPr sz="1400" spc="-10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ия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5" dirty="0" err="1" smtClean="0">
                <a:latin typeface="Calibri"/>
                <a:cs typeface="Calibri"/>
              </a:rPr>
              <a:t>д</a:t>
            </a:r>
            <a:r>
              <a:rPr sz="1400" spc="-10" dirty="0" err="1" smtClean="0">
                <a:latin typeface="Calibri"/>
                <a:cs typeface="Calibri"/>
              </a:rPr>
              <a:t>о</a:t>
            </a:r>
            <a:r>
              <a:rPr sz="1400" dirty="0" err="1" smtClean="0">
                <a:latin typeface="Calibri"/>
                <a:cs typeface="Calibri"/>
              </a:rPr>
              <a:t>таци</a:t>
            </a:r>
            <a:r>
              <a:rPr lang="ru-RU" sz="1400" dirty="0" smtClean="0">
                <a:latin typeface="Calibri"/>
                <a:cs typeface="Calibri"/>
              </a:rPr>
              <a:t>и</a:t>
            </a:r>
            <a:r>
              <a:rPr sz="1400" spc="-5" dirty="0" smtClean="0">
                <a:latin typeface="Calibri"/>
                <a:cs typeface="Calibri"/>
              </a:rPr>
              <a:t> </a:t>
            </a:r>
            <a:r>
              <a:rPr sz="1400" spc="-5" dirty="0" err="1" smtClean="0">
                <a:latin typeface="Calibri"/>
                <a:cs typeface="Calibri"/>
              </a:rPr>
              <a:t>с</a:t>
            </a:r>
            <a:r>
              <a:rPr sz="1400" dirty="0" err="1" smtClean="0">
                <a:latin typeface="Calibri"/>
                <a:cs typeface="Calibri"/>
              </a:rPr>
              <a:t>остави</a:t>
            </a:r>
            <a:r>
              <a:rPr lang="ru-RU" sz="1400" dirty="0" smtClean="0">
                <a:latin typeface="Calibri"/>
                <a:cs typeface="Calibri"/>
              </a:rPr>
              <a:t>т</a:t>
            </a:r>
            <a:r>
              <a:rPr sz="1400" spc="15" dirty="0" smtClean="0">
                <a:latin typeface="Calibri"/>
                <a:cs typeface="Calibri"/>
              </a:rPr>
              <a:t> </a:t>
            </a:r>
            <a:r>
              <a:rPr lang="ru-RU" sz="1400" dirty="0" smtClean="0">
                <a:latin typeface="Calibri"/>
                <a:cs typeface="Calibri"/>
              </a:rPr>
              <a:t>1,26 </a:t>
            </a:r>
            <a:r>
              <a:rPr sz="1400" dirty="0" err="1" smtClean="0">
                <a:latin typeface="Calibri"/>
                <a:cs typeface="Calibri"/>
              </a:rPr>
              <a:t>ра</a:t>
            </a:r>
            <a:r>
              <a:rPr sz="1400" spc="-5" dirty="0" err="1" smtClean="0">
                <a:latin typeface="Calibri"/>
                <a:cs typeface="Calibri"/>
              </a:rPr>
              <a:t>з</a:t>
            </a:r>
            <a:r>
              <a:rPr sz="1400" dirty="0" err="1" smtClean="0">
                <a:latin typeface="Calibri"/>
                <a:cs typeface="Calibri"/>
              </a:rPr>
              <a:t>а</a:t>
            </a:r>
            <a:r>
              <a:rPr sz="1400" dirty="0" smtClean="0">
                <a:latin typeface="Calibri"/>
                <a:cs typeface="Calibri"/>
              </a:rPr>
              <a:t>.</a:t>
            </a:r>
            <a:endParaRPr lang="ru-RU" sz="1400" dirty="0" smtClean="0">
              <a:latin typeface="Calibri"/>
              <a:cs typeface="Calibri"/>
            </a:endParaRPr>
          </a:p>
          <a:p>
            <a:pPr marL="12700" marR="5715" indent="264795" algn="just">
              <a:lnSpc>
                <a:spcPct val="100000"/>
              </a:lnSpc>
            </a:pPr>
            <a:endParaRPr lang="ru-RU" sz="1400" dirty="0" smtClean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"/>
              </a:spcBef>
            </a:pPr>
            <a:endParaRPr sz="950" dirty="0">
              <a:latin typeface="Times New Roman"/>
              <a:cs typeface="Times New Roman"/>
            </a:endParaRPr>
          </a:p>
          <a:p>
            <a:pPr marL="12065" marR="5080" indent="-1270" algn="ctr"/>
            <a:r>
              <a:rPr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МУНИЦИПАЛЬНЫЙ </a:t>
            </a:r>
            <a:r>
              <a:rPr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ДОЛГ</a:t>
            </a:r>
            <a:endParaRPr lang="ru-RU" sz="20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065" marR="5080" indent="-1270" algn="ctr"/>
            <a:r>
              <a:rPr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СТРУКТУРА </a:t>
            </a:r>
            <a:r>
              <a:rPr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МУНИЦИПАЛЬНОГО ДОЛГА ЩЕРБИНОВСКОГО РАЙОНА</a:t>
            </a:r>
          </a:p>
        </p:txBody>
      </p:sp>
      <p:graphicFrame>
        <p:nvGraphicFramePr>
          <p:cNvPr id="13" name="object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036028"/>
              </p:ext>
            </p:extLst>
          </p:nvPr>
        </p:nvGraphicFramePr>
        <p:xfrm>
          <a:off x="333465" y="1475656"/>
          <a:ext cx="6286544" cy="3026663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621809"/>
                <a:gridCol w="1832367"/>
                <a:gridCol w="1832368"/>
              </a:tblGrid>
              <a:tr h="706247">
                <a:tc>
                  <a:txBody>
                    <a:bodyPr/>
                    <a:lstStyle/>
                    <a:p>
                      <a:pPr marL="290195" marR="283845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сельского поселения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90195" marR="283845" algn="ctr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Б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ю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ж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тн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я обес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ченность</a:t>
                      </a:r>
                      <a:r>
                        <a:rPr sz="1200" spc="-4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ыр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ния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3515" marR="175260" indent="-1270" algn="ctr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Б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ю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ж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тн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я обес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ченность</a:t>
                      </a:r>
                      <a:r>
                        <a:rPr sz="1200" spc="-4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осле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ыр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ния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400" spc="-125" dirty="0">
                          <a:solidFill>
                            <a:schemeClr val="tx1"/>
                          </a:solidFill>
                        </a:rPr>
                        <a:t>Г</a:t>
                      </a:r>
                      <a:r>
                        <a:rPr sz="14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400" dirty="0">
                          <a:solidFill>
                            <a:schemeClr val="tx1"/>
                          </a:solidFill>
                        </a:rPr>
                        <a:t>фиро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400" dirty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sz="1400" spc="-3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400" dirty="0">
                          <a:solidFill>
                            <a:schemeClr val="tx1"/>
                          </a:solidFill>
                        </a:rPr>
                        <a:t>ое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0,43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0,54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2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400" dirty="0">
                          <a:solidFill>
                            <a:schemeClr val="tx1"/>
                          </a:solidFill>
                        </a:rPr>
                        <a:t>Ейс</a:t>
                      </a:r>
                      <a:r>
                        <a:rPr sz="1400" spc="-3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400" dirty="0">
                          <a:solidFill>
                            <a:schemeClr val="tx1"/>
                          </a:solidFill>
                        </a:rPr>
                        <a:t>р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</a:rPr>
                        <a:t>еп</a:t>
                      </a:r>
                      <a:r>
                        <a:rPr sz="14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400" dirty="0">
                          <a:solidFill>
                            <a:schemeClr val="tx1"/>
                          </a:solidFill>
                        </a:rPr>
                        <a:t>нс</a:t>
                      </a:r>
                      <a:r>
                        <a:rPr sz="1400" spc="-3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400" dirty="0">
                          <a:solidFill>
                            <a:schemeClr val="tx1"/>
                          </a:solidFill>
                        </a:rPr>
                        <a:t>ое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0,58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0,62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Екатериновское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0,59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0,62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Ни</a:t>
                      </a:r>
                      <a:r>
                        <a:rPr lang="ru-RU" sz="1400" spc="-3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lang="ru-RU" sz="1400" spc="-25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lang="ru-RU" sz="1400" spc="-5" dirty="0" smtClean="0">
                          <a:solidFill>
                            <a:schemeClr val="tx1"/>
                          </a:solidFill>
                        </a:rPr>
                        <a:t>ае</a:t>
                      </a:r>
                      <a:r>
                        <a:rPr lang="ru-RU" sz="1400" spc="-1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lang="ru-RU" sz="1400" spc="-3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ое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Новощербиновское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Старощербиновское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2,16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2,16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Шабельское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0,59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0,62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Щербиновское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0,59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0,62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21" name="object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847855"/>
              </p:ext>
            </p:extLst>
          </p:nvPr>
        </p:nvGraphicFramePr>
        <p:xfrm>
          <a:off x="786672" y="7236296"/>
          <a:ext cx="5400600" cy="1414596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240360"/>
                <a:gridCol w="720080"/>
                <a:gridCol w="720080"/>
                <a:gridCol w="720080"/>
              </a:tblGrid>
              <a:tr h="504056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400" dirty="0"/>
                        <a:t>Н</a:t>
                      </a:r>
                      <a:r>
                        <a:rPr sz="1400" spc="-10" dirty="0"/>
                        <a:t>а</a:t>
                      </a:r>
                      <a:r>
                        <a:rPr sz="1400" dirty="0"/>
                        <a:t>им</a:t>
                      </a:r>
                      <a:r>
                        <a:rPr sz="1400" spc="-10" dirty="0"/>
                        <a:t>е</a:t>
                      </a:r>
                      <a:r>
                        <a:rPr sz="1400" dirty="0"/>
                        <a:t>но</a:t>
                      </a:r>
                      <a:r>
                        <a:rPr sz="1400" spc="-5" dirty="0"/>
                        <a:t>ва</a:t>
                      </a:r>
                      <a:r>
                        <a:rPr sz="1400" dirty="0"/>
                        <a:t>ние</a:t>
                      </a:r>
                      <a:r>
                        <a:rPr sz="1400" spc="-50" dirty="0"/>
                        <a:t> </a:t>
                      </a:r>
                      <a:r>
                        <a:rPr sz="1400" spc="-5" dirty="0"/>
                        <a:t>п</a:t>
                      </a:r>
                      <a:r>
                        <a:rPr sz="1400" dirty="0"/>
                        <a:t>о</a:t>
                      </a:r>
                      <a:r>
                        <a:rPr sz="1400" spc="-20" dirty="0"/>
                        <a:t>к</a:t>
                      </a:r>
                      <a:r>
                        <a:rPr sz="1400" spc="-5" dirty="0"/>
                        <a:t>а</a:t>
                      </a:r>
                      <a:r>
                        <a:rPr sz="1400" dirty="0"/>
                        <a:t>за</a:t>
                      </a:r>
                      <a:r>
                        <a:rPr sz="1400" spc="-15" dirty="0"/>
                        <a:t>т</a:t>
                      </a:r>
                      <a:r>
                        <a:rPr sz="1400" spc="-30" dirty="0"/>
                        <a:t>е</a:t>
                      </a:r>
                      <a:r>
                        <a:rPr sz="1400" dirty="0"/>
                        <a:t>ля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8" indent="0" algn="ctr">
                        <a:lnSpc>
                          <a:spcPct val="100000"/>
                        </a:lnSpc>
                      </a:pPr>
                      <a:r>
                        <a:rPr sz="1400" dirty="0" smtClean="0"/>
                        <a:t>2</a:t>
                      </a:r>
                      <a:r>
                        <a:rPr sz="1400" spc="5" dirty="0" smtClean="0"/>
                        <a:t>0</a:t>
                      </a:r>
                      <a:r>
                        <a:rPr lang="ru-RU" sz="1400" spc="0" dirty="0" smtClean="0"/>
                        <a:t>21</a:t>
                      </a:r>
                      <a:r>
                        <a:rPr lang="ru-RU" sz="1400" spc="5" baseline="0" dirty="0" smtClean="0"/>
                        <a:t> </a:t>
                      </a:r>
                      <a:r>
                        <a:rPr sz="1400" spc="-55" dirty="0" smtClean="0"/>
                        <a:t>г</a:t>
                      </a:r>
                      <a:r>
                        <a:rPr sz="1400" dirty="0"/>
                        <a:t>.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8" indent="0" algn="ctr">
                        <a:lnSpc>
                          <a:spcPct val="100000"/>
                        </a:lnSpc>
                        <a:tabLst/>
                      </a:pPr>
                      <a:r>
                        <a:rPr sz="1400" dirty="0" smtClean="0"/>
                        <a:t>2</a:t>
                      </a:r>
                      <a:r>
                        <a:rPr sz="1400" spc="5" dirty="0" smtClean="0"/>
                        <a:t>0</a:t>
                      </a:r>
                      <a:r>
                        <a:rPr lang="ru-RU" sz="1400" spc="0" dirty="0" smtClean="0"/>
                        <a:t>22</a:t>
                      </a:r>
                      <a:r>
                        <a:rPr lang="ru-RU" sz="1400" spc="5" baseline="0" dirty="0" smtClean="0"/>
                        <a:t> </a:t>
                      </a:r>
                      <a:r>
                        <a:rPr sz="1400" spc="-55" dirty="0" smtClean="0"/>
                        <a:t>г</a:t>
                      </a:r>
                      <a:r>
                        <a:rPr sz="1400" dirty="0"/>
                        <a:t>.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8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2</a:t>
                      </a:r>
                      <a:r>
                        <a:rPr lang="ru-RU" sz="1400" spc="5" dirty="0" smtClean="0"/>
                        <a:t>0</a:t>
                      </a:r>
                      <a:r>
                        <a:rPr lang="ru-RU" sz="1400" spc="0" dirty="0" smtClean="0"/>
                        <a:t>23</a:t>
                      </a:r>
                      <a:r>
                        <a:rPr lang="ru-RU" sz="1400" spc="5" baseline="0" dirty="0" smtClean="0"/>
                        <a:t> </a:t>
                      </a:r>
                      <a:r>
                        <a:rPr lang="ru-RU" sz="1400" spc="-55" dirty="0" smtClean="0"/>
                        <a:t>г</a:t>
                      </a:r>
                      <a:r>
                        <a:rPr lang="ru-RU" sz="1400" dirty="0" smtClean="0"/>
                        <a:t>.</a:t>
                      </a:r>
                      <a:endParaRPr lang="ru-RU" sz="1400" dirty="0" smtClean="0"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400" dirty="0"/>
                        <a:t>Б</a:t>
                      </a:r>
                      <a:r>
                        <a:rPr sz="1400" spc="-30" dirty="0"/>
                        <a:t>ю</a:t>
                      </a:r>
                      <a:r>
                        <a:rPr sz="1400" dirty="0"/>
                        <a:t>д</a:t>
                      </a:r>
                      <a:r>
                        <a:rPr sz="1400" spc="-25" dirty="0"/>
                        <a:t>ж</a:t>
                      </a:r>
                      <a:r>
                        <a:rPr sz="1400" spc="-5" dirty="0"/>
                        <a:t>е</a:t>
                      </a:r>
                      <a:r>
                        <a:rPr sz="1400" dirty="0"/>
                        <a:t>тные</a:t>
                      </a:r>
                      <a:r>
                        <a:rPr sz="1400" spc="-40" dirty="0"/>
                        <a:t> </a:t>
                      </a:r>
                      <a:r>
                        <a:rPr sz="1400" spc="-10" dirty="0"/>
                        <a:t>к</a:t>
                      </a:r>
                      <a:r>
                        <a:rPr sz="1400" dirty="0"/>
                        <a:t>р</a:t>
                      </a:r>
                      <a:r>
                        <a:rPr sz="1400" spc="-20" dirty="0"/>
                        <a:t>е</a:t>
                      </a:r>
                      <a:r>
                        <a:rPr sz="1400" dirty="0"/>
                        <a:t>диты,</a:t>
                      </a:r>
                      <a:r>
                        <a:rPr sz="1400" spc="-20" dirty="0"/>
                        <a:t> </a:t>
                      </a:r>
                      <a:r>
                        <a:rPr sz="1400" dirty="0"/>
                        <a:t>мл</a:t>
                      </a:r>
                      <a:r>
                        <a:rPr sz="1400" spc="5" dirty="0"/>
                        <a:t>н</a:t>
                      </a:r>
                      <a:r>
                        <a:rPr sz="1400" dirty="0"/>
                        <a:t>.</a:t>
                      </a:r>
                      <a:r>
                        <a:rPr sz="1400" spc="-10" dirty="0"/>
                        <a:t>р</a:t>
                      </a:r>
                      <a:r>
                        <a:rPr sz="1400" spc="-5" dirty="0"/>
                        <a:t>у</a:t>
                      </a:r>
                      <a:r>
                        <a:rPr sz="1400" dirty="0"/>
                        <a:t>б.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26,118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42,293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38,064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481156">
                <a:tc>
                  <a:txBody>
                    <a:bodyPr/>
                    <a:lstStyle/>
                    <a:p>
                      <a:pPr marL="1270" marR="379730">
                        <a:lnSpc>
                          <a:spcPct val="100000"/>
                        </a:lnSpc>
                      </a:pPr>
                      <a:r>
                        <a:rPr sz="1400" dirty="0"/>
                        <a:t>Р</a:t>
                      </a:r>
                      <a:r>
                        <a:rPr sz="1400" spc="-10" dirty="0"/>
                        <a:t>а</a:t>
                      </a:r>
                      <a:r>
                        <a:rPr sz="1400" dirty="0"/>
                        <a:t>с</a:t>
                      </a:r>
                      <a:r>
                        <a:rPr sz="1400" spc="-25" dirty="0"/>
                        <a:t>хо</a:t>
                      </a:r>
                      <a:r>
                        <a:rPr sz="1400" dirty="0"/>
                        <a:t>ды</a:t>
                      </a:r>
                      <a:r>
                        <a:rPr sz="1400" spc="-15" dirty="0"/>
                        <a:t> </a:t>
                      </a:r>
                      <a:r>
                        <a:rPr sz="1400" dirty="0"/>
                        <a:t>на</a:t>
                      </a:r>
                      <a:r>
                        <a:rPr sz="1400" spc="-15" dirty="0"/>
                        <a:t> </a:t>
                      </a:r>
                      <a:r>
                        <a:rPr sz="1400" dirty="0"/>
                        <a:t>обс</a:t>
                      </a:r>
                      <a:r>
                        <a:rPr sz="1400" spc="5" dirty="0"/>
                        <a:t>л</a:t>
                      </a:r>
                      <a:r>
                        <a:rPr sz="1400" spc="-5" dirty="0"/>
                        <a:t>у</a:t>
                      </a:r>
                      <a:r>
                        <a:rPr sz="1400" dirty="0"/>
                        <a:t>жи</a:t>
                      </a:r>
                      <a:r>
                        <a:rPr sz="1400" spc="-10" dirty="0"/>
                        <a:t>в</a:t>
                      </a:r>
                      <a:r>
                        <a:rPr sz="1400" spc="-5" dirty="0"/>
                        <a:t>а</a:t>
                      </a:r>
                      <a:r>
                        <a:rPr sz="1400" dirty="0"/>
                        <a:t>ние </a:t>
                      </a:r>
                      <a:r>
                        <a:rPr sz="1400" spc="-20" dirty="0"/>
                        <a:t>м</a:t>
                      </a:r>
                      <a:r>
                        <a:rPr sz="1400" spc="-5" dirty="0"/>
                        <a:t>у</a:t>
                      </a:r>
                      <a:r>
                        <a:rPr sz="1400" dirty="0"/>
                        <a:t>ницип</a:t>
                      </a:r>
                      <a:r>
                        <a:rPr sz="1400" spc="-10" dirty="0"/>
                        <a:t>а</a:t>
                      </a:r>
                      <a:r>
                        <a:rPr sz="1400" dirty="0"/>
                        <a:t>л</a:t>
                      </a:r>
                      <a:r>
                        <a:rPr sz="1400" spc="-10" dirty="0"/>
                        <a:t>ьн</a:t>
                      </a:r>
                      <a:r>
                        <a:rPr sz="1400" dirty="0"/>
                        <a:t>о</a:t>
                      </a:r>
                      <a:r>
                        <a:rPr sz="1400" spc="-20" dirty="0"/>
                        <a:t>г</a:t>
                      </a:r>
                      <a:r>
                        <a:rPr sz="1400" dirty="0"/>
                        <a:t>о</a:t>
                      </a:r>
                      <a:r>
                        <a:rPr sz="1400" spc="-30" dirty="0"/>
                        <a:t> </a:t>
                      </a:r>
                      <a:r>
                        <a:rPr sz="1400" spc="-15" dirty="0"/>
                        <a:t>д</a:t>
                      </a:r>
                      <a:r>
                        <a:rPr sz="1400" spc="-25" dirty="0"/>
                        <a:t>о</a:t>
                      </a:r>
                      <a:r>
                        <a:rPr sz="1400" dirty="0"/>
                        <a:t>л</a:t>
                      </a:r>
                      <a:r>
                        <a:rPr sz="1400" spc="-10" dirty="0"/>
                        <a:t>г</a:t>
                      </a:r>
                      <a:r>
                        <a:rPr sz="1400" spc="-5" dirty="0"/>
                        <a:t>а</a:t>
                      </a:r>
                      <a:r>
                        <a:rPr sz="1400" dirty="0"/>
                        <a:t>,</a:t>
                      </a:r>
                      <a:r>
                        <a:rPr sz="1400" spc="5" dirty="0"/>
                        <a:t> </a:t>
                      </a:r>
                      <a:r>
                        <a:rPr sz="1400" dirty="0"/>
                        <a:t>мл</a:t>
                      </a:r>
                      <a:r>
                        <a:rPr sz="1400" spc="5" dirty="0"/>
                        <a:t>н</a:t>
                      </a:r>
                      <a:r>
                        <a:rPr sz="1400" dirty="0"/>
                        <a:t>.</a:t>
                      </a:r>
                      <a:r>
                        <a:rPr sz="1400" spc="-10" dirty="0"/>
                        <a:t>р</a:t>
                      </a:r>
                      <a:r>
                        <a:rPr sz="1400" spc="-5" dirty="0"/>
                        <a:t>у</a:t>
                      </a:r>
                      <a:r>
                        <a:rPr sz="1400" dirty="0"/>
                        <a:t>б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0,03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0,05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0,04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166916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400" spc="-20" dirty="0"/>
                        <a:t>Д</a:t>
                      </a:r>
                      <a:r>
                        <a:rPr sz="1400" spc="-25" dirty="0"/>
                        <a:t>о</a:t>
                      </a:r>
                      <a:r>
                        <a:rPr sz="1400" dirty="0"/>
                        <a:t>л</a:t>
                      </a:r>
                      <a:r>
                        <a:rPr sz="1400" spc="-20" dirty="0"/>
                        <a:t>г</a:t>
                      </a:r>
                      <a:r>
                        <a:rPr sz="1400" dirty="0"/>
                        <a:t>о</a:t>
                      </a:r>
                      <a:r>
                        <a:rPr sz="1400" spc="-5" dirty="0"/>
                        <a:t>ва</a:t>
                      </a:r>
                      <a:r>
                        <a:rPr sz="1400" dirty="0"/>
                        <a:t>я</a:t>
                      </a:r>
                      <a:r>
                        <a:rPr sz="1400" spc="5" dirty="0"/>
                        <a:t> </a:t>
                      </a:r>
                      <a:r>
                        <a:rPr sz="1400" dirty="0"/>
                        <a:t>н</a:t>
                      </a:r>
                      <a:r>
                        <a:rPr sz="1400" spc="-5" dirty="0"/>
                        <a:t>а</a:t>
                      </a:r>
                      <a:r>
                        <a:rPr sz="1400" spc="-10" dirty="0"/>
                        <a:t>гр</a:t>
                      </a:r>
                      <a:r>
                        <a:rPr sz="1400" spc="-5" dirty="0"/>
                        <a:t>у</a:t>
                      </a:r>
                      <a:r>
                        <a:rPr sz="1400" dirty="0"/>
                        <a:t>з</a:t>
                      </a:r>
                      <a:r>
                        <a:rPr sz="1400" spc="-15" dirty="0"/>
                        <a:t>к</a:t>
                      </a:r>
                      <a:r>
                        <a:rPr sz="1400" spc="-5" dirty="0"/>
                        <a:t>а</a:t>
                      </a:r>
                      <a:r>
                        <a:rPr sz="1400" dirty="0"/>
                        <a:t>,</a:t>
                      </a:r>
                      <a:r>
                        <a:rPr sz="1400" spc="-5" dirty="0"/>
                        <a:t> </a:t>
                      </a:r>
                      <a:r>
                        <a:rPr sz="1400" dirty="0"/>
                        <a:t>%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26,1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22,7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20,3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86125" y="214261"/>
            <a:ext cx="714375" cy="8924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04663" y="1475656"/>
            <a:ext cx="6120681" cy="48705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9215" algn="ctr">
              <a:lnSpc>
                <a:spcPct val="100000"/>
              </a:lnSpc>
            </a:pPr>
            <a:r>
              <a:rPr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УВАЖАЕМЫЕ ЩЕРБИНОВЦЫ</a:t>
            </a:r>
            <a:r>
              <a:rPr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!</a:t>
            </a:r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  <a:p>
            <a:pPr marL="69215" algn="ctr">
              <a:lnSpc>
                <a:spcPct val="100000"/>
              </a:lnSpc>
            </a:pPr>
            <a:endParaRPr sz="2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700" marR="8255" indent="358140" algn="just">
              <a:lnSpc>
                <a:spcPct val="100000"/>
              </a:lnSpc>
              <a:spcBef>
                <a:spcPts val="1115"/>
              </a:spcBef>
            </a:pPr>
            <a:r>
              <a:rPr sz="1600" spc="-10" dirty="0">
                <a:latin typeface="Calibri"/>
                <a:cs typeface="Calibri"/>
              </a:rPr>
              <a:t>Пе</a:t>
            </a:r>
            <a:r>
              <a:rPr sz="1600" dirty="0">
                <a:latin typeface="Calibri"/>
                <a:cs typeface="Calibri"/>
              </a:rPr>
              <a:t>р</a:t>
            </a:r>
            <a:r>
              <a:rPr sz="1600" spc="-4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вами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spc="-25" dirty="0">
                <a:latin typeface="Calibri"/>
                <a:cs typeface="Calibri"/>
              </a:rPr>
              <a:t>з</a:t>
            </a:r>
            <a:r>
              <a:rPr sz="1600" spc="-5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ание,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35" dirty="0">
                <a:latin typeface="Calibri"/>
                <a:cs typeface="Calibri"/>
              </a:rPr>
              <a:t>к</a:t>
            </a:r>
            <a:r>
              <a:rPr sz="1600" spc="-25" dirty="0">
                <a:latin typeface="Calibri"/>
                <a:cs typeface="Calibri"/>
              </a:rPr>
              <a:t>о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р</a:t>
            </a:r>
            <a:r>
              <a:rPr sz="1600" spc="-5" dirty="0">
                <a:latin typeface="Calibri"/>
                <a:cs typeface="Calibri"/>
              </a:rPr>
              <a:t>о</a:t>
            </a:r>
            <a:r>
              <a:rPr sz="1600" spc="-15" dirty="0">
                <a:latin typeface="Calibri"/>
                <a:cs typeface="Calibri"/>
              </a:rPr>
              <a:t>м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к</a:t>
            </a:r>
            <a:r>
              <a:rPr sz="1600" spc="-20" dirty="0">
                <a:latin typeface="Calibri"/>
                <a:cs typeface="Calibri"/>
              </a:rPr>
              <a:t>р</a:t>
            </a:r>
            <a:r>
              <a:rPr sz="1600" spc="-10" dirty="0">
                <a:latin typeface="Calibri"/>
                <a:cs typeface="Calibri"/>
              </a:rPr>
              <a:t>а</a:t>
            </a:r>
            <a:r>
              <a:rPr sz="1600" spc="-5" dirty="0">
                <a:latin typeface="Calibri"/>
                <a:cs typeface="Calibri"/>
              </a:rPr>
              <a:t>т</a:t>
            </a:r>
            <a:r>
              <a:rPr sz="1600" spc="-35" dirty="0">
                <a:latin typeface="Calibri"/>
                <a:cs typeface="Calibri"/>
              </a:rPr>
              <a:t>к</a:t>
            </a:r>
            <a:r>
              <a:rPr sz="1600" spc="-10" dirty="0">
                <a:latin typeface="Calibri"/>
                <a:cs typeface="Calibri"/>
              </a:rPr>
              <a:t>ой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ос</a:t>
            </a:r>
            <a:r>
              <a:rPr sz="160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у</a:t>
            </a:r>
            <a:r>
              <a:rPr sz="1600" spc="-20" dirty="0">
                <a:latin typeface="Calibri"/>
                <a:cs typeface="Calibri"/>
              </a:rPr>
              <a:t>п</a:t>
            </a:r>
            <a:r>
              <a:rPr sz="1600" spc="-5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ой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ф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р</a:t>
            </a:r>
            <a:r>
              <a:rPr sz="1600" spc="-10" dirty="0">
                <a:latin typeface="Calibri"/>
                <a:cs typeface="Calibri"/>
              </a:rPr>
              <a:t>ме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о</a:t>
            </a:r>
            <a:r>
              <a:rPr sz="1600" spc="-10" dirty="0">
                <a:latin typeface="Calibri"/>
                <a:cs typeface="Calibri"/>
              </a:rPr>
              <a:t>тра</a:t>
            </a:r>
            <a:r>
              <a:rPr sz="1600" spc="-35" dirty="0">
                <a:latin typeface="Calibri"/>
                <a:cs typeface="Calibri"/>
              </a:rPr>
              <a:t>ж</a:t>
            </a:r>
            <a:r>
              <a:rPr sz="1600" spc="-10" dirty="0">
                <a:latin typeface="Calibri"/>
                <a:cs typeface="Calibri"/>
              </a:rPr>
              <a:t>ены</a:t>
            </a:r>
            <a:r>
              <a:rPr sz="1600" dirty="0">
                <a:latin typeface="Calibri"/>
                <a:cs typeface="Calibri"/>
              </a:rPr>
              <a:t>    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пара</a:t>
            </a:r>
            <a:r>
              <a:rPr sz="1600" spc="-5" dirty="0">
                <a:latin typeface="Calibri"/>
                <a:cs typeface="Calibri"/>
              </a:rPr>
              <a:t>м</a:t>
            </a:r>
            <a:r>
              <a:rPr sz="1600" spc="-25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тры</a:t>
            </a:r>
            <a:r>
              <a:rPr sz="1600" dirty="0">
                <a:latin typeface="Calibri"/>
                <a:cs typeface="Calibri"/>
              </a:rPr>
              <a:t>    </a:t>
            </a:r>
            <a:r>
              <a:rPr sz="1600" spc="-10" dirty="0">
                <a:latin typeface="Calibri"/>
                <a:cs typeface="Calibri"/>
              </a:rPr>
              <a:t> б</a:t>
            </a:r>
            <a:r>
              <a:rPr sz="1600" spc="-65" dirty="0">
                <a:latin typeface="Calibri"/>
                <a:cs typeface="Calibri"/>
              </a:rPr>
              <a:t>ю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spc="-25" dirty="0">
                <a:latin typeface="Calibri"/>
                <a:cs typeface="Calibri"/>
              </a:rPr>
              <a:t>же</a:t>
            </a:r>
            <a:r>
              <a:rPr sz="1600" spc="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а</a:t>
            </a:r>
            <a:r>
              <a:rPr sz="1600" dirty="0">
                <a:latin typeface="Calibri"/>
                <a:cs typeface="Calibri"/>
              </a:rPr>
              <a:t>    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30" dirty="0">
                <a:latin typeface="Calibri"/>
                <a:cs typeface="Calibri"/>
              </a:rPr>
              <a:t>м</a:t>
            </a:r>
            <a:r>
              <a:rPr sz="1600" spc="-10" dirty="0">
                <a:latin typeface="Calibri"/>
                <a:cs typeface="Calibri"/>
              </a:rPr>
              <a:t>у</a:t>
            </a:r>
            <a:r>
              <a:rPr sz="1600" spc="-15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иц</a:t>
            </a:r>
            <a:r>
              <a:rPr sz="1600" dirty="0">
                <a:latin typeface="Calibri"/>
                <a:cs typeface="Calibri"/>
              </a:rPr>
              <a:t>и</a:t>
            </a:r>
            <a:r>
              <a:rPr sz="1600" spc="-10" dirty="0">
                <a:latin typeface="Calibri"/>
                <a:cs typeface="Calibri"/>
              </a:rPr>
              <a:t>паль</a:t>
            </a:r>
            <a:r>
              <a:rPr sz="1600" spc="-20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spc="-25" dirty="0">
                <a:latin typeface="Calibri"/>
                <a:cs typeface="Calibri"/>
              </a:rPr>
              <a:t>г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    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обра</a:t>
            </a:r>
            <a:r>
              <a:rPr sz="1600" spc="-5" dirty="0">
                <a:latin typeface="Calibri"/>
                <a:cs typeface="Calibri"/>
              </a:rPr>
              <a:t>з</a:t>
            </a:r>
            <a:r>
              <a:rPr sz="1600" spc="-10" dirty="0">
                <a:latin typeface="Calibri"/>
                <a:cs typeface="Calibri"/>
              </a:rPr>
              <a:t>ован</a:t>
            </a:r>
            <a:r>
              <a:rPr sz="1600" spc="-25" dirty="0">
                <a:latin typeface="Calibri"/>
                <a:cs typeface="Calibri"/>
              </a:rPr>
              <a:t>и</a:t>
            </a:r>
            <a:r>
              <a:rPr sz="1600" spc="-10" dirty="0">
                <a:latin typeface="Calibri"/>
                <a:cs typeface="Calibri"/>
              </a:rPr>
              <a:t>я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35" dirty="0">
                <a:latin typeface="Calibri"/>
                <a:cs typeface="Calibri"/>
              </a:rPr>
              <a:t>Щ</a:t>
            </a:r>
            <a:r>
              <a:rPr sz="1600" spc="-10" dirty="0">
                <a:latin typeface="Calibri"/>
                <a:cs typeface="Calibri"/>
              </a:rPr>
              <a:t>ербиновский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район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5" dirty="0" err="1">
                <a:latin typeface="Calibri"/>
                <a:cs typeface="Calibri"/>
              </a:rPr>
              <a:t>н</a:t>
            </a:r>
            <a:r>
              <a:rPr sz="1600" spc="-10" dirty="0" err="1">
                <a:latin typeface="Calibri"/>
                <a:cs typeface="Calibri"/>
              </a:rPr>
              <a:t>а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spc="-15" dirty="0" smtClean="0">
                <a:latin typeface="Calibri"/>
                <a:cs typeface="Calibri"/>
              </a:rPr>
              <a:t>20</a:t>
            </a:r>
            <a:r>
              <a:rPr lang="ru-RU" sz="1600" spc="-15" dirty="0" smtClean="0">
                <a:latin typeface="Calibri"/>
                <a:cs typeface="Calibri"/>
              </a:rPr>
              <a:t>22</a:t>
            </a:r>
            <a:r>
              <a:rPr sz="1600" spc="25" dirty="0" smtClean="0">
                <a:latin typeface="Calibri"/>
                <a:cs typeface="Calibri"/>
              </a:rPr>
              <a:t> </a:t>
            </a:r>
            <a:r>
              <a:rPr lang="ru-RU" sz="1600" spc="-10" dirty="0" smtClean="0">
                <a:latin typeface="Calibri"/>
                <a:cs typeface="Calibri"/>
              </a:rPr>
              <a:t>год и на плановый период 2023 и 2024 годов.</a:t>
            </a:r>
            <a:endParaRPr sz="1600" dirty="0">
              <a:latin typeface="Calibri"/>
              <a:cs typeface="Calibri"/>
            </a:endParaRPr>
          </a:p>
          <a:p>
            <a:pPr marL="12700" marR="5080" indent="358140" algn="just">
              <a:lnSpc>
                <a:spcPct val="100000"/>
              </a:lnSpc>
              <a:spcBef>
                <a:spcPts val="990"/>
              </a:spcBef>
            </a:pPr>
            <a:r>
              <a:rPr sz="1600" spc="-10" dirty="0">
                <a:latin typeface="Calibri"/>
                <a:cs typeface="Calibri"/>
              </a:rPr>
              <a:t>Б</a:t>
            </a:r>
            <a:r>
              <a:rPr sz="1600" spc="-65" dirty="0">
                <a:latin typeface="Calibri"/>
                <a:cs typeface="Calibri"/>
              </a:rPr>
              <a:t>ю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spc="-40" dirty="0">
                <a:latin typeface="Calibri"/>
                <a:cs typeface="Calibri"/>
              </a:rPr>
              <a:t>ж</a:t>
            </a:r>
            <a:r>
              <a:rPr sz="1600" spc="-25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т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spc="-5" dirty="0">
                <a:latin typeface="Calibri"/>
                <a:cs typeface="Calibri"/>
              </a:rPr>
              <a:t>л</a:t>
            </a:r>
            <a:r>
              <a:rPr sz="1600" spc="-10" dirty="0">
                <a:latin typeface="Calibri"/>
                <a:cs typeface="Calibri"/>
              </a:rPr>
              <a:t>я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граждан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–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60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ок</a:t>
            </a:r>
            <a:r>
              <a:rPr sz="1600" spc="-25" dirty="0">
                <a:latin typeface="Calibri"/>
                <a:cs typeface="Calibri"/>
              </a:rPr>
              <a:t>у</a:t>
            </a:r>
            <a:r>
              <a:rPr sz="1600" spc="-5" dirty="0">
                <a:latin typeface="Calibri"/>
                <a:cs typeface="Calibri"/>
              </a:rPr>
              <a:t>ме</a:t>
            </a:r>
            <a:r>
              <a:rPr sz="1600" spc="-10" dirty="0">
                <a:latin typeface="Calibri"/>
                <a:cs typeface="Calibri"/>
              </a:rPr>
              <a:t>нт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(анали</a:t>
            </a:r>
            <a:r>
              <a:rPr sz="1600" spc="-5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ич</a:t>
            </a:r>
            <a:r>
              <a:rPr sz="1600" spc="-2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ский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материал), разра</a:t>
            </a:r>
            <a:r>
              <a:rPr sz="1600" spc="-20" dirty="0">
                <a:latin typeface="Calibri"/>
                <a:cs typeface="Calibri"/>
              </a:rPr>
              <a:t>б</a:t>
            </a:r>
            <a:r>
              <a:rPr sz="1600" spc="-10" dirty="0">
                <a:latin typeface="Calibri"/>
                <a:cs typeface="Calibri"/>
              </a:rPr>
              <a:t>а</a:t>
            </a:r>
            <a:r>
              <a:rPr sz="1600" spc="-5" dirty="0">
                <a:latin typeface="Calibri"/>
                <a:cs typeface="Calibri"/>
              </a:rPr>
              <a:t>т</a:t>
            </a:r>
            <a:r>
              <a:rPr sz="1600" spc="-25" dirty="0">
                <a:latin typeface="Calibri"/>
                <a:cs typeface="Calibri"/>
              </a:rPr>
              <a:t>ы</a:t>
            </a:r>
            <a:r>
              <a:rPr sz="1600" spc="-10" dirty="0">
                <a:latin typeface="Calibri"/>
                <a:cs typeface="Calibri"/>
              </a:rPr>
              <a:t>ва</a:t>
            </a:r>
            <a:r>
              <a:rPr sz="1600" spc="-25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мый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п</a:t>
            </a:r>
            <a:r>
              <a:rPr sz="1600" spc="-20" dirty="0">
                <a:latin typeface="Calibri"/>
                <a:cs typeface="Calibri"/>
              </a:rPr>
              <a:t>у</a:t>
            </a:r>
            <a:r>
              <a:rPr sz="1600" spc="-35" dirty="0">
                <a:latin typeface="Calibri"/>
                <a:cs typeface="Calibri"/>
              </a:rPr>
              <a:t>б</a:t>
            </a:r>
            <a:r>
              <a:rPr sz="1600" spc="-10" dirty="0">
                <a:latin typeface="Calibri"/>
                <a:cs typeface="Calibri"/>
              </a:rPr>
              <a:t>лик</a:t>
            </a:r>
            <a:r>
              <a:rPr sz="1600" spc="-25" dirty="0">
                <a:latin typeface="Calibri"/>
                <a:cs typeface="Calibri"/>
              </a:rPr>
              <a:t>уе</a:t>
            </a:r>
            <a:r>
              <a:rPr sz="1600" spc="-5" dirty="0">
                <a:latin typeface="Calibri"/>
                <a:cs typeface="Calibri"/>
              </a:rPr>
              <a:t>м</a:t>
            </a:r>
            <a:r>
              <a:rPr sz="1600" spc="-10" dirty="0">
                <a:latin typeface="Calibri"/>
                <a:cs typeface="Calibri"/>
              </a:rPr>
              <a:t>ый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о</a:t>
            </a:r>
            <a:r>
              <a:rPr sz="1600" spc="-10" dirty="0">
                <a:latin typeface="Calibri"/>
                <a:cs typeface="Calibri"/>
              </a:rPr>
              <a:t>ткры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ом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60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ос</a:t>
            </a:r>
            <a:r>
              <a:rPr sz="1600" dirty="0">
                <a:latin typeface="Calibri"/>
                <a:cs typeface="Calibri"/>
              </a:rPr>
              <a:t>т</a:t>
            </a:r>
            <a:r>
              <a:rPr sz="1600" spc="-5" dirty="0">
                <a:latin typeface="Calibri"/>
                <a:cs typeface="Calibri"/>
              </a:rPr>
              <a:t>у</a:t>
            </a:r>
            <a:r>
              <a:rPr sz="1600" spc="-10" dirty="0">
                <a:latin typeface="Calibri"/>
                <a:cs typeface="Calibri"/>
              </a:rPr>
              <a:t>пе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ц</a:t>
            </a:r>
            <a:r>
              <a:rPr sz="1600" spc="-40" dirty="0">
                <a:latin typeface="Calibri"/>
                <a:cs typeface="Calibri"/>
              </a:rPr>
              <a:t>е</a:t>
            </a:r>
            <a:r>
              <a:rPr sz="1600" dirty="0">
                <a:latin typeface="Calibri"/>
                <a:cs typeface="Calibri"/>
              </a:rPr>
              <a:t>л</a:t>
            </a:r>
            <a:r>
              <a:rPr sz="1600" spc="-10" dirty="0">
                <a:latin typeface="Calibri"/>
                <a:cs typeface="Calibri"/>
              </a:rPr>
              <a:t>ях пр</a:t>
            </a:r>
            <a:r>
              <a:rPr sz="1600" spc="-4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до</a:t>
            </a:r>
            <a:r>
              <a:rPr sz="1600" spc="-20" dirty="0">
                <a:latin typeface="Calibri"/>
                <a:cs typeface="Calibri"/>
              </a:rPr>
              <a:t>с</a:t>
            </a:r>
            <a:r>
              <a:rPr sz="1600" spc="-10" dirty="0">
                <a:latin typeface="Calibri"/>
                <a:cs typeface="Calibri"/>
              </a:rPr>
              <a:t>та</a:t>
            </a:r>
            <a:r>
              <a:rPr sz="1600" spc="-15" dirty="0">
                <a:latin typeface="Calibri"/>
                <a:cs typeface="Calibri"/>
              </a:rPr>
              <a:t>в</a:t>
            </a:r>
            <a:r>
              <a:rPr sz="1600" spc="-10" dirty="0">
                <a:latin typeface="Calibri"/>
                <a:cs typeface="Calibri"/>
              </a:rPr>
              <a:t>ления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14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гр</a:t>
            </a:r>
            <a:r>
              <a:rPr sz="1600" spc="-20" dirty="0">
                <a:latin typeface="Calibri"/>
                <a:cs typeface="Calibri"/>
              </a:rPr>
              <a:t>а</a:t>
            </a:r>
            <a:r>
              <a:rPr sz="1600" spc="-10" dirty="0">
                <a:latin typeface="Calibri"/>
                <a:cs typeface="Calibri"/>
              </a:rPr>
              <a:t>жда</a:t>
            </a:r>
            <a:r>
              <a:rPr sz="1600" spc="-25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ам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1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акту</a:t>
            </a:r>
            <a:r>
              <a:rPr sz="1600" spc="-25" dirty="0">
                <a:latin typeface="Calibri"/>
                <a:cs typeface="Calibri"/>
              </a:rPr>
              <a:t>а</a:t>
            </a:r>
            <a:r>
              <a:rPr sz="1600" spc="-10" dirty="0">
                <a:latin typeface="Calibri"/>
                <a:cs typeface="Calibri"/>
              </a:rPr>
              <a:t>ль</a:t>
            </a:r>
            <a:r>
              <a:rPr sz="1600" spc="-20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ой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1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ин</a:t>
            </a:r>
            <a:r>
              <a:rPr sz="1600" spc="-5" dirty="0">
                <a:latin typeface="Calibri"/>
                <a:cs typeface="Calibri"/>
              </a:rPr>
              <a:t>ф</a:t>
            </a:r>
            <a:r>
              <a:rPr sz="1600" spc="-10" dirty="0">
                <a:latin typeface="Calibri"/>
                <a:cs typeface="Calibri"/>
              </a:rPr>
              <a:t>ормации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0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б</a:t>
            </a:r>
            <a:r>
              <a:rPr sz="1600" spc="-65" dirty="0">
                <a:latin typeface="Calibri"/>
                <a:cs typeface="Calibri"/>
              </a:rPr>
              <a:t>ю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spc="-25" dirty="0">
                <a:latin typeface="Calibri"/>
                <a:cs typeface="Calibri"/>
              </a:rPr>
              <a:t>же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е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о</a:t>
            </a:r>
            <a:r>
              <a:rPr sz="1600" spc="-10" dirty="0">
                <a:latin typeface="Calibri"/>
                <a:cs typeface="Calibri"/>
              </a:rPr>
              <a:t>тч</a:t>
            </a:r>
            <a:r>
              <a:rPr sz="1600" spc="-30" dirty="0">
                <a:latin typeface="Calibri"/>
                <a:cs typeface="Calibri"/>
              </a:rPr>
              <a:t>ё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е</a:t>
            </a:r>
            <a:r>
              <a:rPr sz="1600" spc="2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е</a:t>
            </a:r>
            <a:r>
              <a:rPr sz="1600" spc="-25" dirty="0">
                <a:latin typeface="Calibri"/>
                <a:cs typeface="Calibri"/>
              </a:rPr>
              <a:t>г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0" dirty="0" err="1">
                <a:latin typeface="Calibri"/>
                <a:cs typeface="Calibri"/>
              </a:rPr>
              <a:t>ис</a:t>
            </a:r>
            <a:r>
              <a:rPr sz="1600" spc="-20" dirty="0" err="1">
                <a:latin typeface="Calibri"/>
                <a:cs typeface="Calibri"/>
              </a:rPr>
              <a:t>п</a:t>
            </a:r>
            <a:r>
              <a:rPr sz="1600" spc="-40" dirty="0" err="1">
                <a:latin typeface="Calibri"/>
                <a:cs typeface="Calibri"/>
              </a:rPr>
              <a:t>о</a:t>
            </a:r>
            <a:r>
              <a:rPr sz="1600" spc="-10" dirty="0" err="1">
                <a:latin typeface="Calibri"/>
                <a:cs typeface="Calibri"/>
              </a:rPr>
              <a:t>лнении</a:t>
            </a:r>
            <a:r>
              <a:rPr sz="1600" spc="-5" dirty="0" smtClean="0">
                <a:latin typeface="Calibri"/>
                <a:cs typeface="Calibri"/>
              </a:rPr>
              <a:t>.</a:t>
            </a:r>
            <a:endParaRPr lang="ru-RU" sz="1600" spc="-5" dirty="0" smtClean="0">
              <a:latin typeface="Calibri"/>
              <a:cs typeface="Calibri"/>
            </a:endParaRPr>
          </a:p>
          <a:p>
            <a:pPr marL="12700" marR="5080" indent="358140" algn="just">
              <a:lnSpc>
                <a:spcPct val="100000"/>
              </a:lnSpc>
              <a:spcBef>
                <a:spcPts val="990"/>
              </a:spcBef>
            </a:pPr>
            <a:endParaRPr sz="1600" dirty="0">
              <a:latin typeface="Calibri"/>
              <a:cs typeface="Calibri"/>
            </a:endParaRPr>
          </a:p>
          <a:p>
            <a:pPr marL="67310" algn="ctr">
              <a:lnSpc>
                <a:spcPct val="100000"/>
              </a:lnSpc>
              <a:spcBef>
                <a:spcPts val="1300"/>
              </a:spcBef>
            </a:pPr>
            <a:r>
              <a:rPr sz="1800" dirty="0">
                <a:latin typeface="Calibri"/>
                <a:cs typeface="Calibri"/>
              </a:rPr>
              <a:t>«Б</a:t>
            </a:r>
            <a:r>
              <a:rPr sz="1800" spc="-55" dirty="0">
                <a:latin typeface="Calibri"/>
                <a:cs typeface="Calibri"/>
              </a:rPr>
              <a:t>ю</a:t>
            </a:r>
            <a:r>
              <a:rPr sz="1800" dirty="0">
                <a:latin typeface="Calibri"/>
                <a:cs typeface="Calibri"/>
              </a:rPr>
              <a:t>д</a:t>
            </a:r>
            <a:r>
              <a:rPr sz="1800" spc="-30" dirty="0">
                <a:latin typeface="Calibri"/>
                <a:cs typeface="Calibri"/>
              </a:rPr>
              <a:t>ж</a:t>
            </a:r>
            <a:r>
              <a:rPr sz="1800" spc="-10" dirty="0">
                <a:latin typeface="Calibri"/>
                <a:cs typeface="Calibri"/>
              </a:rPr>
              <a:t>е</a:t>
            </a:r>
            <a:r>
              <a:rPr sz="1800" dirty="0">
                <a:latin typeface="Calibri"/>
                <a:cs typeface="Calibri"/>
              </a:rPr>
              <a:t>т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д</a:t>
            </a:r>
            <a:r>
              <a:rPr sz="1800" spc="5" dirty="0">
                <a:latin typeface="Calibri"/>
                <a:cs typeface="Calibri"/>
              </a:rPr>
              <a:t>л</a:t>
            </a:r>
            <a:r>
              <a:rPr sz="1800" dirty="0">
                <a:latin typeface="Calibri"/>
                <a:cs typeface="Calibri"/>
              </a:rPr>
              <a:t>я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граждан» </a:t>
            </a:r>
            <a:r>
              <a:rPr sz="1800" spc="-15" dirty="0">
                <a:latin typeface="Calibri"/>
                <a:cs typeface="Calibri"/>
              </a:rPr>
              <a:t>о</a:t>
            </a:r>
            <a:r>
              <a:rPr sz="1800" dirty="0">
                <a:latin typeface="Calibri"/>
                <a:cs typeface="Calibri"/>
              </a:rPr>
              <a:t>тра</a:t>
            </a:r>
            <a:r>
              <a:rPr sz="1800" spc="-25" dirty="0">
                <a:latin typeface="Calibri"/>
                <a:cs typeface="Calibri"/>
              </a:rPr>
              <a:t>ж</a:t>
            </a:r>
            <a:r>
              <a:rPr sz="1800" dirty="0">
                <a:latin typeface="Calibri"/>
                <a:cs typeface="Calibri"/>
              </a:rPr>
              <a:t>а</a:t>
            </a:r>
            <a:r>
              <a:rPr sz="1800" spc="-10" dirty="0">
                <a:latin typeface="Calibri"/>
                <a:cs typeface="Calibri"/>
              </a:rPr>
              <a:t>е</a:t>
            </a:r>
            <a:r>
              <a:rPr sz="1800" dirty="0">
                <a:latin typeface="Calibri"/>
                <a:cs typeface="Calibri"/>
              </a:rPr>
              <a:t>т сл</a:t>
            </a:r>
            <a:r>
              <a:rPr sz="1800" spc="-20" dirty="0">
                <a:latin typeface="Calibri"/>
                <a:cs typeface="Calibri"/>
              </a:rPr>
              <a:t>е</a:t>
            </a:r>
            <a:r>
              <a:rPr sz="1800" spc="-10" dirty="0">
                <a:latin typeface="Calibri"/>
                <a:cs typeface="Calibri"/>
              </a:rPr>
              <a:t>д</a:t>
            </a:r>
            <a:r>
              <a:rPr sz="1800" dirty="0">
                <a:latin typeface="Calibri"/>
                <a:cs typeface="Calibri"/>
              </a:rPr>
              <a:t>ую</a:t>
            </a:r>
            <a:r>
              <a:rPr sz="1800" spc="-20" dirty="0">
                <a:latin typeface="Calibri"/>
                <a:cs typeface="Calibri"/>
              </a:rPr>
              <a:t>щ</a:t>
            </a:r>
            <a:r>
              <a:rPr sz="1800" dirty="0">
                <a:latin typeface="Calibri"/>
                <a:cs typeface="Calibri"/>
              </a:rPr>
              <a:t>ую и</a:t>
            </a:r>
            <a:r>
              <a:rPr sz="1800" spc="-10" dirty="0">
                <a:latin typeface="Calibri"/>
                <a:cs typeface="Calibri"/>
              </a:rPr>
              <a:t>н</a:t>
            </a:r>
            <a:r>
              <a:rPr sz="1800" dirty="0">
                <a:latin typeface="Calibri"/>
                <a:cs typeface="Calibri"/>
              </a:rPr>
              <a:t>фо</a:t>
            </a:r>
            <a:r>
              <a:rPr sz="1800" spc="5" dirty="0">
                <a:latin typeface="Calibri"/>
                <a:cs typeface="Calibri"/>
              </a:rPr>
              <a:t>р</a:t>
            </a:r>
            <a:r>
              <a:rPr sz="1800" dirty="0">
                <a:latin typeface="Calibri"/>
                <a:cs typeface="Calibri"/>
              </a:rPr>
              <a:t>ма</a:t>
            </a:r>
            <a:r>
              <a:rPr sz="1800" spc="-10" dirty="0">
                <a:latin typeface="Calibri"/>
                <a:cs typeface="Calibri"/>
              </a:rPr>
              <a:t>ц</a:t>
            </a:r>
            <a:r>
              <a:rPr sz="1800" dirty="0">
                <a:latin typeface="Calibri"/>
                <a:cs typeface="Calibri"/>
              </a:rPr>
              <a:t>и</a:t>
            </a:r>
            <a:r>
              <a:rPr sz="1800" spc="-10" dirty="0">
                <a:latin typeface="Calibri"/>
                <a:cs typeface="Calibri"/>
              </a:rPr>
              <a:t>ю</a:t>
            </a:r>
            <a:r>
              <a:rPr sz="1800" dirty="0">
                <a:latin typeface="Calibri"/>
                <a:cs typeface="Calibri"/>
              </a:rPr>
              <a:t>:</a:t>
            </a:r>
          </a:p>
          <a:p>
            <a:pPr marL="218440" indent="-205740">
              <a:lnSpc>
                <a:spcPct val="100000"/>
              </a:lnSpc>
              <a:spcBef>
                <a:spcPts val="670"/>
              </a:spcBef>
              <a:buFont typeface="Wingdings"/>
              <a:buChar char=""/>
              <a:tabLst>
                <a:tab pos="218440" algn="l"/>
              </a:tabLst>
            </a:pPr>
            <a:r>
              <a:rPr sz="1600" b="1" spc="-10" dirty="0">
                <a:latin typeface="Calibri"/>
                <a:cs typeface="Calibri"/>
              </a:rPr>
              <a:t>опис</a:t>
            </a:r>
            <a:r>
              <a:rPr sz="1600" b="1" spc="-5" dirty="0">
                <a:latin typeface="Calibri"/>
                <a:cs typeface="Calibri"/>
              </a:rPr>
              <a:t>а</a:t>
            </a:r>
            <a:r>
              <a:rPr sz="1600" b="1" spc="-10" dirty="0">
                <a:latin typeface="Calibri"/>
                <a:cs typeface="Calibri"/>
              </a:rPr>
              <a:t>ние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б</a:t>
            </a:r>
            <a:r>
              <a:rPr sz="1600" b="1" spc="-55" dirty="0">
                <a:latin typeface="Calibri"/>
                <a:cs typeface="Calibri"/>
              </a:rPr>
              <a:t>ю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40" dirty="0">
                <a:latin typeface="Calibri"/>
                <a:cs typeface="Calibri"/>
              </a:rPr>
              <a:t>ж</a:t>
            </a:r>
            <a:r>
              <a:rPr sz="1600" b="1" spc="-10" dirty="0">
                <a:latin typeface="Calibri"/>
                <a:cs typeface="Calibri"/>
              </a:rPr>
              <a:t>ет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г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20" dirty="0">
                <a:latin typeface="Calibri"/>
                <a:cs typeface="Calibri"/>
              </a:rPr>
              <a:t>ц</a:t>
            </a:r>
            <a:r>
              <a:rPr sz="1600" b="1" spc="-10" dirty="0">
                <a:latin typeface="Calibri"/>
                <a:cs typeface="Calibri"/>
              </a:rPr>
              <a:t>е</a:t>
            </a:r>
            <a:r>
              <a:rPr sz="1600" b="1" spc="-20" dirty="0">
                <a:latin typeface="Calibri"/>
                <a:cs typeface="Calibri"/>
              </a:rPr>
              <a:t>с</a:t>
            </a:r>
            <a:r>
              <a:rPr sz="1600" b="1" spc="-10" dirty="0">
                <a:latin typeface="Calibri"/>
                <a:cs typeface="Calibri"/>
              </a:rPr>
              <a:t>са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в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</a:rPr>
              <a:t>д</a:t>
            </a:r>
            <a:r>
              <a:rPr sz="1600" b="1" spc="-10" dirty="0">
                <a:latin typeface="Calibri"/>
                <a:cs typeface="Calibri"/>
              </a:rPr>
              <a:t>оступной</a:t>
            </a:r>
            <a:r>
              <a:rPr sz="1600" b="1" spc="15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</a:rPr>
              <a:t>ф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ме;</a:t>
            </a:r>
            <a:endParaRPr sz="1600" dirty="0">
              <a:latin typeface="Calibri"/>
              <a:cs typeface="Calibri"/>
            </a:endParaRPr>
          </a:p>
          <a:p>
            <a:pPr marL="218440" indent="-205740">
              <a:lnSpc>
                <a:spcPct val="100000"/>
              </a:lnSpc>
              <a:buFont typeface="Wingdings"/>
              <a:buChar char=""/>
              <a:tabLst>
                <a:tab pos="218440" algn="l"/>
              </a:tabLst>
            </a:pPr>
            <a:r>
              <a:rPr sz="1600" b="1" spc="-10" dirty="0">
                <a:latin typeface="Calibri"/>
                <a:cs typeface="Calibri"/>
              </a:rPr>
              <a:t>общие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ха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ак</a:t>
            </a:r>
            <a:r>
              <a:rPr sz="1600" b="1" spc="-25" dirty="0">
                <a:latin typeface="Calibri"/>
                <a:cs typeface="Calibri"/>
              </a:rPr>
              <a:t>т</a:t>
            </a:r>
            <a:r>
              <a:rPr sz="1600" b="1" spc="-10" dirty="0">
                <a:latin typeface="Calibri"/>
                <a:cs typeface="Calibri"/>
              </a:rPr>
              <a:t>ер</a:t>
            </a:r>
            <a:r>
              <a:rPr sz="1600" b="1" spc="-15" dirty="0">
                <a:latin typeface="Calibri"/>
                <a:cs typeface="Calibri"/>
              </a:rPr>
              <a:t>и</a:t>
            </a:r>
            <a:r>
              <a:rPr sz="1600" b="1" spc="-10" dirty="0">
                <a:latin typeface="Calibri"/>
                <a:cs typeface="Calibri"/>
              </a:rPr>
              <a:t>стики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</a:rPr>
              <a:t>до</a:t>
            </a:r>
            <a:r>
              <a:rPr sz="1600" b="1" spc="-35" dirty="0">
                <a:latin typeface="Calibri"/>
                <a:cs typeface="Calibri"/>
              </a:rPr>
              <a:t>х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30" dirty="0">
                <a:latin typeface="Calibri"/>
                <a:cs typeface="Calibri"/>
              </a:rPr>
              <a:t>д</a:t>
            </a:r>
            <a:r>
              <a:rPr sz="1600" b="1" spc="-10" dirty="0">
                <a:latin typeface="Calibri"/>
                <a:cs typeface="Calibri"/>
              </a:rPr>
              <a:t>ов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и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</a:t>
            </a:r>
            <a:r>
              <a:rPr sz="1600" b="1" spc="-5" dirty="0">
                <a:latin typeface="Calibri"/>
                <a:cs typeface="Calibri"/>
              </a:rPr>
              <a:t>с</a:t>
            </a:r>
            <a:r>
              <a:rPr sz="1600" b="1" spc="-35" dirty="0">
                <a:latin typeface="Calibri"/>
                <a:cs typeface="Calibri"/>
              </a:rPr>
              <a:t>х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30" dirty="0">
                <a:latin typeface="Calibri"/>
                <a:cs typeface="Calibri"/>
              </a:rPr>
              <a:t>д</a:t>
            </a:r>
            <a:r>
              <a:rPr sz="1600" b="1" spc="-10" dirty="0">
                <a:latin typeface="Calibri"/>
                <a:cs typeface="Calibri"/>
              </a:rPr>
              <a:t>ов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б</a:t>
            </a:r>
            <a:r>
              <a:rPr sz="1600" b="1" spc="-55" dirty="0">
                <a:latin typeface="Calibri"/>
                <a:cs typeface="Calibri"/>
              </a:rPr>
              <a:t>ю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40" dirty="0">
                <a:latin typeface="Calibri"/>
                <a:cs typeface="Calibri"/>
              </a:rPr>
              <a:t>ж</a:t>
            </a:r>
            <a:r>
              <a:rPr sz="1600" b="1" spc="-10" dirty="0">
                <a:latin typeface="Calibri"/>
                <a:cs typeface="Calibri"/>
              </a:rPr>
              <a:t>ета;</a:t>
            </a:r>
            <a:endParaRPr sz="1600" dirty="0">
              <a:latin typeface="Calibri"/>
              <a:cs typeface="Calibri"/>
            </a:endParaRPr>
          </a:p>
          <a:p>
            <a:pPr marL="198120" marR="641985" indent="-186055">
              <a:lnSpc>
                <a:spcPct val="100000"/>
              </a:lnSpc>
            </a:pPr>
            <a:r>
              <a:rPr sz="1600" spc="-15" dirty="0">
                <a:latin typeface="Wingdings"/>
                <a:cs typeface="Wingdings"/>
              </a:rPr>
              <a:t></a:t>
            </a:r>
            <a:r>
              <a:rPr sz="1600" spc="-204" dirty="0">
                <a:latin typeface="Times New Roman"/>
                <a:cs typeface="Times New Roman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</a:rPr>
              <a:t>до</a:t>
            </a:r>
            <a:r>
              <a:rPr sz="1600" b="1" spc="-35" dirty="0">
                <a:latin typeface="Calibri"/>
                <a:cs typeface="Calibri"/>
              </a:rPr>
              <a:t>х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20" dirty="0">
                <a:latin typeface="Calibri"/>
                <a:cs typeface="Calibri"/>
              </a:rPr>
              <a:t>а</a:t>
            </a:r>
            <a:r>
              <a:rPr sz="1600" b="1" spc="-10" dirty="0">
                <a:latin typeface="Calibri"/>
                <a:cs typeface="Calibri"/>
              </a:rPr>
              <a:t>х</a:t>
            </a:r>
            <a:r>
              <a:rPr sz="1600" b="1" spc="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б</a:t>
            </a:r>
            <a:r>
              <a:rPr sz="1600" b="1" spc="-55" dirty="0">
                <a:latin typeface="Calibri"/>
                <a:cs typeface="Calibri"/>
              </a:rPr>
              <a:t>ю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40" dirty="0">
                <a:latin typeface="Calibri"/>
                <a:cs typeface="Calibri"/>
              </a:rPr>
              <a:t>ж</a:t>
            </a:r>
            <a:r>
              <a:rPr sz="1600" b="1" spc="-10" dirty="0">
                <a:latin typeface="Calibri"/>
                <a:cs typeface="Calibri"/>
              </a:rPr>
              <a:t>ета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по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г</a:t>
            </a:r>
            <a:r>
              <a:rPr sz="1600" b="1" spc="-3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уппам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и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рас</a:t>
            </a:r>
            <a:r>
              <a:rPr sz="1600" b="1" spc="-35" dirty="0">
                <a:latin typeface="Calibri"/>
                <a:cs typeface="Calibri"/>
              </a:rPr>
              <a:t>х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20" dirty="0">
                <a:latin typeface="Calibri"/>
                <a:cs typeface="Calibri"/>
              </a:rPr>
              <a:t>а</a:t>
            </a:r>
            <a:r>
              <a:rPr sz="1600" b="1" spc="-10" dirty="0">
                <a:latin typeface="Calibri"/>
                <a:cs typeface="Calibri"/>
              </a:rPr>
              <a:t>х</a:t>
            </a:r>
            <a:r>
              <a:rPr sz="1600" b="1" spc="3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по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др</a:t>
            </a:r>
            <a:r>
              <a:rPr sz="1600" b="1" spc="-10" dirty="0">
                <a:latin typeface="Calibri"/>
                <a:cs typeface="Calibri"/>
              </a:rPr>
              <a:t>а</a:t>
            </a:r>
            <a:r>
              <a:rPr sz="1600" b="1" spc="-20" dirty="0">
                <a:latin typeface="Calibri"/>
                <a:cs typeface="Calibri"/>
              </a:rPr>
              <a:t>з</a:t>
            </a:r>
            <a:r>
              <a:rPr sz="1600" b="1" spc="-30" dirty="0">
                <a:latin typeface="Calibri"/>
                <a:cs typeface="Calibri"/>
              </a:rPr>
              <a:t>д</a:t>
            </a:r>
            <a:r>
              <a:rPr sz="1600" b="1" spc="-35" dirty="0">
                <a:latin typeface="Calibri"/>
                <a:cs typeface="Calibri"/>
              </a:rPr>
              <a:t>е</a:t>
            </a:r>
            <a:r>
              <a:rPr sz="1600" b="1" spc="-10" dirty="0">
                <a:latin typeface="Calibri"/>
                <a:cs typeface="Calibri"/>
              </a:rPr>
              <a:t>лам б</a:t>
            </a:r>
            <a:r>
              <a:rPr sz="1600" b="1" spc="-55" dirty="0">
                <a:latin typeface="Calibri"/>
                <a:cs typeface="Calibri"/>
              </a:rPr>
              <a:t>ю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40" dirty="0">
                <a:latin typeface="Calibri"/>
                <a:cs typeface="Calibri"/>
              </a:rPr>
              <a:t>ж</a:t>
            </a:r>
            <a:r>
              <a:rPr sz="1600" b="1" spc="-10" dirty="0">
                <a:latin typeface="Calibri"/>
                <a:cs typeface="Calibri"/>
              </a:rPr>
              <a:t>ет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spc="-10" dirty="0">
                <a:latin typeface="Calibri"/>
                <a:cs typeface="Calibri"/>
              </a:rPr>
              <a:t>ой кла</a:t>
            </a:r>
            <a:r>
              <a:rPr sz="1600" b="1" spc="-20" dirty="0">
                <a:latin typeface="Calibri"/>
                <a:cs typeface="Calibri"/>
              </a:rPr>
              <a:t>с</a:t>
            </a:r>
            <a:r>
              <a:rPr sz="1600" b="1" spc="-10" dirty="0">
                <a:latin typeface="Calibri"/>
                <a:cs typeface="Calibri"/>
              </a:rPr>
              <a:t>сифи</a:t>
            </a:r>
            <a:r>
              <a:rPr sz="1600" b="1" spc="-35" dirty="0">
                <a:latin typeface="Calibri"/>
                <a:cs typeface="Calibri"/>
              </a:rPr>
              <a:t>к</a:t>
            </a:r>
            <a:r>
              <a:rPr sz="1600" b="1" spc="-10" dirty="0">
                <a:latin typeface="Calibri"/>
                <a:cs typeface="Calibri"/>
              </a:rPr>
              <a:t>ации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Р</a:t>
            </a:r>
            <a:r>
              <a:rPr sz="1600" b="1" spc="-125" dirty="0">
                <a:latin typeface="Calibri"/>
                <a:cs typeface="Calibri"/>
              </a:rPr>
              <a:t>Ф</a:t>
            </a:r>
            <a:r>
              <a:rPr sz="1600" b="1" spc="-5" dirty="0">
                <a:latin typeface="Calibri"/>
                <a:cs typeface="Calibri"/>
              </a:rPr>
              <a:t>.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33235" y="8644838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0" dirty="0">
                <a:solidFill>
                  <a:srgbClr val="888888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0936" y="0"/>
            <a:ext cx="406908" cy="306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05271" y="644651"/>
            <a:ext cx="676655" cy="10058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21791" y="987552"/>
            <a:ext cx="5742432" cy="81473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6081" y="288036"/>
            <a:ext cx="0" cy="718185"/>
          </a:xfrm>
          <a:custGeom>
            <a:avLst/>
            <a:gdLst/>
            <a:ahLst/>
            <a:cxnLst/>
            <a:rect l="l" t="t" r="r" b="b"/>
            <a:pathLst>
              <a:path h="718185">
                <a:moveTo>
                  <a:pt x="0" y="717804"/>
                </a:moveTo>
                <a:lnTo>
                  <a:pt x="0" y="0"/>
                </a:lnTo>
              </a:path>
            </a:pathLst>
          </a:custGeom>
          <a:ln w="27432">
            <a:solidFill>
              <a:srgbClr val="97BC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596644" y="522723"/>
            <a:ext cx="1209675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 i="1" spc="-120" dirty="0">
                <a:solidFill>
                  <a:srgbClr val="5799C8"/>
                </a:solidFill>
                <a:latin typeface="Courier New"/>
                <a:cs typeface="Courier New"/>
              </a:rPr>
              <a:t>A</a:t>
            </a:r>
            <a:r>
              <a:rPr sz="2150" i="1" spc="-20" dirty="0">
                <a:solidFill>
                  <a:srgbClr val="5799C8"/>
                </a:solidFill>
                <a:latin typeface="Courier New"/>
                <a:cs typeface="Courier New"/>
              </a:rPr>
              <a:t>3</a:t>
            </a:r>
            <a:r>
              <a:rPr sz="2150" i="1" spc="-290" dirty="0">
                <a:solidFill>
                  <a:srgbClr val="5799C8"/>
                </a:solidFill>
                <a:latin typeface="Courier New"/>
                <a:cs typeface="Courier New"/>
              </a:rPr>
              <a:t>0</a:t>
            </a:r>
            <a:r>
              <a:rPr sz="2150" i="1" dirty="0">
                <a:solidFill>
                  <a:srgbClr val="5799C8"/>
                </a:solidFill>
                <a:latin typeface="Courier New"/>
                <a:cs typeface="Courier New"/>
              </a:rPr>
              <a:t>B</a:t>
            </a:r>
            <a:r>
              <a:rPr sz="2150" i="1" spc="-290" dirty="0">
                <a:solidFill>
                  <a:srgbClr val="5799C8"/>
                </a:solidFill>
                <a:latin typeface="Courier New"/>
                <a:cs typeface="Courier New"/>
              </a:rPr>
              <a:t>C</a:t>
            </a:r>
            <a:r>
              <a:rPr sz="2150" i="1" spc="-105" dirty="0">
                <a:solidFill>
                  <a:srgbClr val="5799C8"/>
                </a:solidFill>
                <a:latin typeface="Courier New"/>
                <a:cs typeface="Courier New"/>
              </a:rPr>
              <a:t>KOE</a:t>
            </a:r>
            <a:endParaRPr sz="2150"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00932" y="527295"/>
            <a:ext cx="660400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 i="1" dirty="0">
                <a:solidFill>
                  <a:srgbClr val="5799C8"/>
                </a:solidFill>
                <a:latin typeface="Courier New"/>
                <a:cs typeface="Courier New"/>
              </a:rPr>
              <a:t>M</a:t>
            </a:r>
            <a:r>
              <a:rPr sz="2150" i="1" spc="80" dirty="0">
                <a:solidFill>
                  <a:srgbClr val="5799C8"/>
                </a:solidFill>
                <a:latin typeface="Courier New"/>
                <a:cs typeface="Courier New"/>
              </a:rPr>
              <a:t>O</a:t>
            </a:r>
            <a:r>
              <a:rPr sz="2150" i="1" spc="-215" dirty="0">
                <a:solidFill>
                  <a:srgbClr val="5799C8"/>
                </a:solidFill>
                <a:latin typeface="Courier New"/>
                <a:cs typeface="Courier New"/>
              </a:rPr>
              <a:t>P</a:t>
            </a:r>
            <a:r>
              <a:rPr sz="2150" i="1" spc="-40" dirty="0">
                <a:solidFill>
                  <a:srgbClr val="5799C8"/>
                </a:solidFill>
                <a:latin typeface="Courier New"/>
                <a:cs typeface="Courier New"/>
              </a:rPr>
              <a:t>E</a:t>
            </a:r>
            <a:endParaRPr sz="2150">
              <a:latin typeface="Courier New"/>
              <a:cs typeface="Courier New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225127" y="686275"/>
            <a:ext cx="171450" cy="295910"/>
          </a:xfrm>
          <a:custGeom>
            <a:avLst/>
            <a:gdLst/>
            <a:ahLst/>
            <a:cxnLst/>
            <a:rect l="l" t="t" r="r" b="b"/>
            <a:pathLst>
              <a:path w="171450" h="295909">
                <a:moveTo>
                  <a:pt x="0" y="0"/>
                </a:moveTo>
                <a:lnTo>
                  <a:pt x="170947" y="0"/>
                </a:lnTo>
                <a:lnTo>
                  <a:pt x="170947" y="295718"/>
                </a:lnTo>
                <a:lnTo>
                  <a:pt x="0" y="295718"/>
                </a:lnTo>
                <a:lnTo>
                  <a:pt x="0" y="0"/>
                </a:lnTo>
                <a:close/>
              </a:path>
            </a:pathLst>
          </a:custGeom>
          <a:solidFill>
            <a:srgbClr val="E1E9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232652" y="717035"/>
            <a:ext cx="190500" cy="2476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50" spc="160" dirty="0">
                <a:solidFill>
                  <a:srgbClr val="ACB5A8"/>
                </a:solidFill>
                <a:latin typeface="Arial"/>
                <a:cs typeface="Arial"/>
              </a:rPr>
              <a:t>..</a:t>
            </a:r>
            <a:endParaRPr sz="17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14498" y="285622"/>
            <a:ext cx="2214626" cy="28211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38860" y="3429761"/>
            <a:ext cx="4710430" cy="9601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Разработчик: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"/>
              </a:spcBef>
            </a:pPr>
            <a:endParaRPr sz="1650">
              <a:latin typeface="Times New Roman"/>
              <a:cs typeface="Times New Roman"/>
            </a:endParaRPr>
          </a:p>
          <a:p>
            <a:pPr marL="12065" marR="5080" indent="-1905"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Финансов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е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уп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</a:t>
            </a:r>
            <a:r>
              <a:rPr sz="1600" b="1" spc="-20" dirty="0">
                <a:latin typeface="Calibri"/>
                <a:cs typeface="Calibri"/>
              </a:rPr>
              <a:t>в</a:t>
            </a:r>
            <a:r>
              <a:rPr sz="1600" b="1" spc="-10" dirty="0">
                <a:latin typeface="Calibri"/>
                <a:cs typeface="Calibri"/>
              </a:rPr>
              <a:t>ле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spc="-10" dirty="0">
                <a:latin typeface="Calibri"/>
                <a:cs typeface="Calibri"/>
              </a:rPr>
              <a:t>ие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админист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ации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25" dirty="0">
                <a:latin typeface="Calibri"/>
                <a:cs typeface="Calibri"/>
              </a:rPr>
              <a:t>м</a:t>
            </a:r>
            <a:r>
              <a:rPr sz="1600" b="1" spc="-10" dirty="0">
                <a:latin typeface="Calibri"/>
                <a:cs typeface="Calibri"/>
              </a:rPr>
              <a:t>униципаль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г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2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образ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вания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35" dirty="0">
                <a:latin typeface="Calibri"/>
                <a:cs typeface="Calibri"/>
              </a:rPr>
              <a:t>Щ</a:t>
            </a:r>
            <a:r>
              <a:rPr sz="1600" b="1" spc="-10" dirty="0">
                <a:latin typeface="Calibri"/>
                <a:cs typeface="Calibri"/>
              </a:rPr>
              <a:t>ербин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вский</a:t>
            </a:r>
            <a:r>
              <a:rPr sz="1600" b="1" spc="15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ай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н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51507" y="5144642"/>
            <a:ext cx="3627120" cy="16916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А</a:t>
            </a:r>
            <a:r>
              <a:rPr sz="1600" b="1" spc="-15" dirty="0">
                <a:latin typeface="Calibri"/>
                <a:cs typeface="Calibri"/>
              </a:rPr>
              <a:t>др</a:t>
            </a:r>
            <a:r>
              <a:rPr sz="1600" b="1" spc="-10" dirty="0">
                <a:latin typeface="Calibri"/>
                <a:cs typeface="Calibri"/>
              </a:rPr>
              <a:t>ес: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"/>
              </a:spcBef>
            </a:pPr>
            <a:endParaRPr sz="1650">
              <a:latin typeface="Times New Roman"/>
              <a:cs typeface="Times New Roman"/>
            </a:endParaRPr>
          </a:p>
          <a:p>
            <a:pPr marL="339725" marR="333375"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З</a:t>
            </a:r>
            <a:r>
              <a:rPr sz="1600" b="1" spc="-20" dirty="0">
                <a:latin typeface="Calibri"/>
                <a:cs typeface="Calibri"/>
              </a:rPr>
              <a:t>5</a:t>
            </a:r>
            <a:r>
              <a:rPr sz="1600" b="1" spc="-15" dirty="0">
                <a:latin typeface="Calibri"/>
                <a:cs typeface="Calibri"/>
              </a:rPr>
              <a:t>362</a:t>
            </a:r>
            <a:r>
              <a:rPr sz="1600" b="1" spc="-10" dirty="0">
                <a:latin typeface="Calibri"/>
                <a:cs typeface="Calibri"/>
              </a:rPr>
              <a:t>0</a:t>
            </a:r>
            <a:r>
              <a:rPr sz="1600" b="1" spc="2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ст</a:t>
            </a:r>
            <a:r>
              <a:rPr sz="1600" b="1" dirty="0">
                <a:latin typeface="Calibri"/>
                <a:cs typeface="Calibri"/>
              </a:rPr>
              <a:t>-</a:t>
            </a:r>
            <a:r>
              <a:rPr sz="1600" b="1" spc="-10" dirty="0">
                <a:latin typeface="Calibri"/>
                <a:cs typeface="Calibri"/>
              </a:rPr>
              <a:t>ца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Старо</a:t>
            </a:r>
            <a:r>
              <a:rPr sz="1600" b="1" spc="-25" dirty="0">
                <a:latin typeface="Calibri"/>
                <a:cs typeface="Calibri"/>
              </a:rPr>
              <a:t>щ</a:t>
            </a:r>
            <a:r>
              <a:rPr sz="1600" b="1" spc="-10" dirty="0">
                <a:latin typeface="Calibri"/>
                <a:cs typeface="Calibri"/>
              </a:rPr>
              <a:t>ербин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вс</a:t>
            </a:r>
            <a:r>
              <a:rPr sz="1600" b="1" spc="-35" dirty="0">
                <a:latin typeface="Calibri"/>
                <a:cs typeface="Calibri"/>
              </a:rPr>
              <a:t>к</a:t>
            </a:r>
            <a:r>
              <a:rPr sz="1600" b="1" spc="-10" dirty="0">
                <a:latin typeface="Calibri"/>
                <a:cs typeface="Calibri"/>
              </a:rPr>
              <a:t>ая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75" dirty="0">
                <a:latin typeface="Calibri"/>
                <a:cs typeface="Calibri"/>
              </a:rPr>
              <a:t>у</a:t>
            </a:r>
            <a:r>
              <a:rPr sz="1600" b="1" spc="-10" dirty="0">
                <a:latin typeface="Calibri"/>
                <a:cs typeface="Calibri"/>
              </a:rPr>
              <a:t>л. Сове</a:t>
            </a:r>
            <a:r>
              <a:rPr sz="1600" b="1" spc="-20" dirty="0">
                <a:latin typeface="Calibri"/>
                <a:cs typeface="Calibri"/>
              </a:rPr>
              <a:t>т</a:t>
            </a:r>
            <a:r>
              <a:rPr sz="1600" b="1" spc="-10" dirty="0">
                <a:latin typeface="Calibri"/>
                <a:cs typeface="Calibri"/>
              </a:rPr>
              <a:t>ов,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20" dirty="0">
                <a:latin typeface="Calibri"/>
                <a:cs typeface="Calibri"/>
              </a:rPr>
              <a:t>д</a:t>
            </a:r>
            <a:r>
              <a:rPr sz="1600" b="1" spc="-5" dirty="0">
                <a:latin typeface="Calibri"/>
                <a:cs typeface="Calibri"/>
              </a:rPr>
              <a:t>.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</a:rPr>
              <a:t>6</a:t>
            </a:r>
            <a:r>
              <a:rPr sz="1600" b="1" spc="-10" dirty="0">
                <a:latin typeface="Calibri"/>
                <a:cs typeface="Calibri"/>
              </a:rPr>
              <a:t>8</a:t>
            </a:r>
            <a:endParaRPr sz="1600"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</a:pPr>
            <a:r>
              <a:rPr sz="1600" b="1" spc="-25" dirty="0">
                <a:latin typeface="Calibri"/>
                <a:cs typeface="Calibri"/>
              </a:rPr>
              <a:t>т</a:t>
            </a:r>
            <a:r>
              <a:rPr sz="1600" b="1" spc="-35" dirty="0">
                <a:latin typeface="Calibri"/>
                <a:cs typeface="Calibri"/>
              </a:rPr>
              <a:t>е</a:t>
            </a:r>
            <a:r>
              <a:rPr sz="1600" b="1" spc="-10" dirty="0">
                <a:latin typeface="Calibri"/>
                <a:cs typeface="Calibri"/>
              </a:rPr>
              <a:t>леф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н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</a:rPr>
              <a:t>(8615</a:t>
            </a:r>
            <a:r>
              <a:rPr sz="1600" b="1" spc="-10" dirty="0">
                <a:latin typeface="Calibri"/>
                <a:cs typeface="Calibri"/>
              </a:rPr>
              <a:t>1)</a:t>
            </a:r>
            <a:r>
              <a:rPr sz="1600" b="1" spc="3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7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5" dirty="0">
                <a:latin typeface="Calibri"/>
                <a:cs typeface="Calibri"/>
              </a:rPr>
              <a:t>81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5" dirty="0">
                <a:latin typeface="Calibri"/>
                <a:cs typeface="Calibri"/>
              </a:rPr>
              <a:t>84</a:t>
            </a:r>
            <a:r>
              <a:rPr sz="1600" b="1" spc="-5" dirty="0">
                <a:latin typeface="Calibri"/>
                <a:cs typeface="Calibri"/>
              </a:rPr>
              <a:t>,</a:t>
            </a:r>
            <a:r>
              <a:rPr sz="1600" b="1" spc="2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фа</a:t>
            </a:r>
            <a:r>
              <a:rPr sz="1600" b="1" spc="-35" dirty="0">
                <a:latin typeface="Calibri"/>
                <a:cs typeface="Calibri"/>
              </a:rPr>
              <a:t>к</a:t>
            </a:r>
            <a:r>
              <a:rPr sz="1600" b="1" spc="-10" dirty="0">
                <a:latin typeface="Calibri"/>
                <a:cs typeface="Calibri"/>
              </a:rPr>
              <a:t>с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7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5" dirty="0">
                <a:latin typeface="Calibri"/>
                <a:cs typeface="Calibri"/>
              </a:rPr>
              <a:t>81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5" dirty="0">
                <a:latin typeface="Calibri"/>
                <a:cs typeface="Calibri"/>
              </a:rPr>
              <a:t>84</a:t>
            </a:r>
            <a:r>
              <a:rPr sz="1600" b="1" spc="-10" dirty="0">
                <a:latin typeface="Calibri"/>
                <a:cs typeface="Calibri"/>
              </a:rPr>
              <a:t> ад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ес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40" dirty="0">
                <a:latin typeface="Calibri"/>
                <a:cs typeface="Calibri"/>
              </a:rPr>
              <a:t>э</a:t>
            </a:r>
            <a:r>
              <a:rPr sz="1600" b="1" spc="-10" dirty="0">
                <a:latin typeface="Calibri"/>
                <a:cs typeface="Calibri"/>
              </a:rPr>
              <a:t>лект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онной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почты:</a:t>
            </a:r>
            <a:r>
              <a:rPr sz="1600" b="1" spc="5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  <a:hlinkClick r:id="rId4"/>
              </a:rPr>
              <a:t>fu</a:t>
            </a:r>
            <a:r>
              <a:rPr sz="1600" b="1" spc="-10" dirty="0">
                <a:latin typeface="Calibri"/>
                <a:cs typeface="Calibri"/>
                <a:hlinkClick r:id="rId4"/>
              </a:rPr>
              <a:t>sr</a:t>
            </a:r>
            <a:r>
              <a:rPr sz="1600" b="1" spc="-20" dirty="0">
                <a:latin typeface="Calibri"/>
                <a:cs typeface="Calibri"/>
                <a:hlinkClick r:id="rId4"/>
              </a:rPr>
              <a:t>b</a:t>
            </a:r>
            <a:r>
              <a:rPr sz="1600" b="1" spc="-15" dirty="0">
                <a:latin typeface="Calibri"/>
                <a:cs typeface="Calibri"/>
                <a:hlinkClick r:id="rId4"/>
              </a:rPr>
              <a:t>@</a:t>
            </a:r>
            <a:r>
              <a:rPr sz="1600" b="1" spc="-20" dirty="0">
                <a:latin typeface="Calibri"/>
                <a:cs typeface="Calibri"/>
                <a:hlinkClick r:id="rId4"/>
              </a:rPr>
              <a:t>ma</a:t>
            </a:r>
            <a:r>
              <a:rPr sz="1600" b="1" dirty="0">
                <a:latin typeface="Calibri"/>
                <a:cs typeface="Calibri"/>
                <a:hlinkClick r:id="rId4"/>
              </a:rPr>
              <a:t>i</a:t>
            </a:r>
            <a:r>
              <a:rPr sz="1600" b="1" spc="-5" dirty="0">
                <a:latin typeface="Calibri"/>
                <a:cs typeface="Calibri"/>
                <a:hlinkClick r:id="rId4"/>
              </a:rPr>
              <a:t>l</a:t>
            </a:r>
            <a:r>
              <a:rPr sz="1600" b="1" dirty="0">
                <a:latin typeface="Calibri"/>
                <a:cs typeface="Calibri"/>
                <a:hlinkClick r:id="rId4"/>
              </a:rPr>
              <a:t>.</a:t>
            </a:r>
            <a:r>
              <a:rPr sz="1600" b="1" spc="-15" dirty="0">
                <a:latin typeface="Calibri"/>
                <a:cs typeface="Calibri"/>
                <a:hlinkClick r:id="rId4"/>
              </a:rPr>
              <a:t>ru</a:t>
            </a:r>
            <a:r>
              <a:rPr sz="1600" b="1" spc="-10" dirty="0">
                <a:latin typeface="Calibri"/>
                <a:cs typeface="Calibri"/>
              </a:rPr>
              <a:t> сайт админист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ации:</a:t>
            </a:r>
            <a:r>
              <a:rPr sz="1600" b="1" spc="20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  <a:hlinkClick r:id="rId5"/>
              </a:rPr>
              <a:t>h</a:t>
            </a:r>
            <a:r>
              <a:rPr sz="1600" b="1" spc="-35" dirty="0">
                <a:latin typeface="Calibri"/>
                <a:cs typeface="Calibri"/>
                <a:hlinkClick r:id="rId5"/>
              </a:rPr>
              <a:t>t</a:t>
            </a:r>
            <a:r>
              <a:rPr sz="1600" b="1" spc="-10" dirty="0">
                <a:latin typeface="Calibri"/>
                <a:cs typeface="Calibri"/>
                <a:hlinkClick r:id="rId5"/>
              </a:rPr>
              <a:t>t</a:t>
            </a:r>
            <a:r>
              <a:rPr sz="1600" b="1" spc="-20" dirty="0">
                <a:latin typeface="Calibri"/>
                <a:cs typeface="Calibri"/>
                <a:hlinkClick r:id="rId5"/>
              </a:rPr>
              <a:t>p</a:t>
            </a:r>
            <a:r>
              <a:rPr sz="1600" b="1" spc="-10" dirty="0">
                <a:latin typeface="Calibri"/>
                <a:cs typeface="Calibri"/>
                <a:hlinkClick r:id="rId5"/>
              </a:rPr>
              <a:t>:/</a:t>
            </a:r>
            <a:r>
              <a:rPr sz="1600" b="1" spc="-60" dirty="0">
                <a:latin typeface="Calibri"/>
                <a:cs typeface="Calibri"/>
                <a:hlinkClick r:id="rId5"/>
              </a:rPr>
              <a:t>/</a:t>
            </a:r>
            <a:r>
              <a:rPr sz="1600" b="1" spc="-25" dirty="0">
                <a:latin typeface="Calibri"/>
                <a:cs typeface="Calibri"/>
                <a:hlinkClick r:id="rId5"/>
              </a:rPr>
              <a:t>st</a:t>
            </a:r>
            <a:r>
              <a:rPr sz="1600" b="1" spc="-10" dirty="0">
                <a:latin typeface="Calibri"/>
                <a:cs typeface="Calibri"/>
                <a:hlinkClick r:id="rId5"/>
              </a:rPr>
              <a:t>a</a:t>
            </a:r>
            <a:r>
              <a:rPr sz="1600" b="1" spc="-50" dirty="0">
                <a:latin typeface="Calibri"/>
                <a:cs typeface="Calibri"/>
                <a:hlinkClick r:id="rId5"/>
              </a:rPr>
              <a:t>r</a:t>
            </a:r>
            <a:r>
              <a:rPr sz="1600" b="1" spc="-10" dirty="0">
                <a:latin typeface="Calibri"/>
                <a:cs typeface="Calibri"/>
                <a:hlinkClick r:id="rId5"/>
              </a:rPr>
              <a:t>adm.ru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81504" y="7502525"/>
            <a:ext cx="2311400" cy="7463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ст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0" dirty="0">
                <a:latin typeface="Calibri"/>
                <a:cs typeface="Calibri"/>
              </a:rPr>
              <a:t>ца Старо</a:t>
            </a:r>
            <a:r>
              <a:rPr sz="1600" b="1" spc="-25" dirty="0">
                <a:latin typeface="Calibri"/>
                <a:cs typeface="Calibri"/>
              </a:rPr>
              <a:t>щ</a:t>
            </a:r>
            <a:r>
              <a:rPr sz="1600" b="1" spc="-10" dirty="0">
                <a:latin typeface="Calibri"/>
                <a:cs typeface="Calibri"/>
              </a:rPr>
              <a:t>ербин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вс</a:t>
            </a:r>
            <a:r>
              <a:rPr sz="1600" b="1" spc="-35" dirty="0">
                <a:latin typeface="Calibri"/>
                <a:cs typeface="Calibri"/>
              </a:rPr>
              <a:t>к</a:t>
            </a:r>
            <a:r>
              <a:rPr sz="1600" b="1" spc="-10" dirty="0">
                <a:latin typeface="Calibri"/>
                <a:cs typeface="Calibri"/>
              </a:rPr>
              <a:t>ая</a:t>
            </a:r>
            <a:endParaRPr sz="16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"/>
              </a:spcBef>
            </a:pPr>
            <a:endParaRPr sz="165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600" b="1" spc="-15" dirty="0" smtClean="0">
                <a:latin typeface="Calibri"/>
                <a:cs typeface="Calibri"/>
              </a:rPr>
              <a:t>декабрь </a:t>
            </a:r>
            <a:r>
              <a:rPr sz="1600" b="1" spc="-15" dirty="0" smtClean="0">
                <a:latin typeface="Calibri"/>
                <a:cs typeface="Calibri"/>
              </a:rPr>
              <a:t>20</a:t>
            </a:r>
            <a:r>
              <a:rPr lang="ru-RU" sz="1600" b="1" spc="-15" smtClean="0">
                <a:latin typeface="Calibri"/>
                <a:cs typeface="Calibri"/>
              </a:rPr>
              <a:t>21 </a:t>
            </a:r>
            <a:r>
              <a:rPr sz="1600" b="1" spc="-15" dirty="0" err="1" smtClean="0">
                <a:latin typeface="Calibri"/>
                <a:cs typeface="Calibri"/>
              </a:rPr>
              <a:t>г</a:t>
            </a:r>
            <a:r>
              <a:rPr sz="1600" b="1" spc="-45" dirty="0" err="1" smtClean="0">
                <a:latin typeface="Calibri"/>
                <a:cs typeface="Calibri"/>
              </a:rPr>
              <a:t>о</a:t>
            </a:r>
            <a:r>
              <a:rPr sz="1600" b="1" spc="-15" dirty="0" err="1" smtClean="0">
                <a:latin typeface="Calibri"/>
                <a:cs typeface="Calibri"/>
              </a:rPr>
              <a:t>д</a:t>
            </a:r>
            <a:r>
              <a:rPr lang="ru-RU" sz="1600" b="1" spc="-15" dirty="0" smtClean="0">
                <a:latin typeface="Calibri"/>
                <a:cs typeface="Calibri"/>
              </a:rPr>
              <a:t>а</a:t>
            </a:r>
            <a:endParaRPr sz="16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361950" y="3381375"/>
            <a:ext cx="6267450" cy="1152525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00042" y="142844"/>
            <a:ext cx="6066790" cy="42278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270" algn="ctr">
              <a:lnSpc>
                <a:spcPct val="100000"/>
              </a:lnSpc>
            </a:pPr>
            <a:r>
              <a:rPr sz="16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600" b="1" spc="-6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6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600" b="1" spc="-4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600" b="1" spc="-2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6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3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</a:t>
            </a:r>
            <a:r>
              <a:rPr sz="16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1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иципаль</a:t>
            </a:r>
            <a:r>
              <a:rPr sz="1600" b="1" spc="-2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2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6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3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образования</a:t>
            </a:r>
            <a:r>
              <a:rPr sz="1600" b="1" spc="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3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16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ербиновский</a:t>
            </a:r>
            <a:r>
              <a:rPr sz="1600" b="1" spc="1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район:</a:t>
            </a:r>
            <a:endParaRPr sz="1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98120" marR="561975" indent="-185420">
              <a:lnSpc>
                <a:spcPct val="100000"/>
              </a:lnSpc>
              <a:spcBef>
                <a:spcPts val="900"/>
              </a:spcBef>
              <a:buFont typeface="Wingdings"/>
              <a:buChar char=""/>
              <a:tabLst>
                <a:tab pos="236854" algn="l"/>
              </a:tabLst>
            </a:pP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щае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 на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ай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ад</a:t>
            </a:r>
            <a:r>
              <a:rPr sz="1400" spc="-10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ини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ии</a:t>
            </a:r>
            <a:r>
              <a:rPr sz="1400" spc="30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уни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ипально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 </a:t>
            </a:r>
            <a:r>
              <a:rPr sz="1400" spc="-15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инов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айон</a:t>
            </a:r>
          </a:p>
          <a:p>
            <a:pPr marL="198120" indent="-185420">
              <a:lnSpc>
                <a:spcPct val="100000"/>
              </a:lnSpc>
              <a:buFont typeface="Wingdings"/>
              <a:buChar char=""/>
              <a:tabLst>
                <a:tab pos="198755" algn="l"/>
              </a:tabLst>
            </a:pP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та</a:t>
            </a:r>
            <a:r>
              <a:rPr sz="1400" spc="-20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овет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уни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ипально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инов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айон</a:t>
            </a:r>
          </a:p>
          <a:p>
            <a:pPr marL="198120" marR="5080" indent="-185420">
              <a:lnSpc>
                <a:spcPct val="100000"/>
              </a:lnSpc>
              <a:buFont typeface="Wingdings"/>
              <a:buChar char=""/>
              <a:tabLst>
                <a:tab pos="236854" algn="l"/>
              </a:tabLst>
            </a:pPr>
            <a:r>
              <a:rPr sz="1400" dirty="0">
                <a:latin typeface="Calibri"/>
                <a:cs typeface="Calibri"/>
              </a:rPr>
              <a:t>пу</a:t>
            </a:r>
            <a:r>
              <a:rPr sz="1400" spc="-30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лик</a:t>
            </a:r>
            <a:r>
              <a:rPr sz="1400" spc="-20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че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ом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печа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ном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5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дании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«Информа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ионный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3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5" dirty="0">
                <a:latin typeface="Calibri"/>
                <a:cs typeface="Calibri"/>
              </a:rPr>
              <a:t>л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ень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ор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анов м</a:t>
            </a:r>
            <a:r>
              <a:rPr sz="1400" spc="-10" dirty="0">
                <a:latin typeface="Calibri"/>
                <a:cs typeface="Calibri"/>
              </a:rPr>
              <a:t>ес</a:t>
            </a:r>
            <a:r>
              <a:rPr sz="1400" dirty="0">
                <a:latin typeface="Calibri"/>
                <a:cs typeface="Calibri"/>
              </a:rPr>
              <a:t>тно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ам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уп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ления</a:t>
            </a:r>
            <a:r>
              <a:rPr sz="1400" spc="-15" dirty="0">
                <a:latin typeface="Calibri"/>
                <a:cs typeface="Calibri"/>
              </a:rPr>
              <a:t> м</a:t>
            </a:r>
            <a:r>
              <a:rPr sz="1400" dirty="0">
                <a:latin typeface="Calibri"/>
                <a:cs typeface="Calibri"/>
              </a:rPr>
              <a:t>уни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ипально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 </a:t>
            </a:r>
            <a:r>
              <a:rPr sz="1400" spc="-15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инов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айон»</a:t>
            </a:r>
          </a:p>
          <a:p>
            <a:pPr marL="198120" indent="-185420">
              <a:lnSpc>
                <a:spcPct val="100000"/>
              </a:lnSpc>
              <a:buFont typeface="Wingdings"/>
              <a:buChar char=""/>
              <a:tabLst>
                <a:tab pos="198755" algn="l"/>
              </a:tabLst>
            </a:pPr>
            <a:r>
              <a:rPr sz="1400" dirty="0">
                <a:latin typeface="Calibri"/>
                <a:cs typeface="Calibri"/>
              </a:rPr>
              <a:t>выне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ение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пу</a:t>
            </a:r>
            <a:r>
              <a:rPr sz="1400" spc="-30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лич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ые</a:t>
            </a:r>
            <a:r>
              <a:rPr sz="1400" spc="-10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лушания</a:t>
            </a:r>
          </a:p>
          <a:p>
            <a:pPr marL="1323340">
              <a:lnSpc>
                <a:spcPct val="100000"/>
              </a:lnSpc>
              <a:spcBef>
                <a:spcPts val="1150"/>
              </a:spcBef>
            </a:pPr>
            <a:r>
              <a:rPr sz="18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арак</a:t>
            </a:r>
            <a:r>
              <a:rPr sz="1800" b="1" spc="-2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spc="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рные</a:t>
            </a:r>
            <a:r>
              <a:rPr sz="18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че</a:t>
            </a:r>
            <a:r>
              <a:rPr sz="18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рт</a:t>
            </a:r>
            <a:r>
              <a:rPr sz="1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ы</a:t>
            </a:r>
            <a:r>
              <a:rPr sz="1800" b="1" spc="-3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spc="-4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800" b="1" spc="-2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800" b="1" spc="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а:</a:t>
            </a:r>
            <a:endParaRPr sz="1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280670" lvl="1" indent="-196850">
              <a:lnSpc>
                <a:spcPct val="100000"/>
              </a:lnSpc>
              <a:spcBef>
                <a:spcPts val="114"/>
              </a:spcBef>
              <a:buFont typeface="Wingdings"/>
              <a:buChar char=""/>
              <a:tabLst>
                <a:tab pos="281305" algn="l"/>
              </a:tabLst>
            </a:pP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ъек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ивная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э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омиче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ая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ор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я</a:t>
            </a:r>
          </a:p>
          <a:p>
            <a:pPr marL="280670" lvl="1" indent="-196850">
              <a:lnSpc>
                <a:spcPct val="100000"/>
              </a:lnSpc>
              <a:buFont typeface="Wingdings"/>
              <a:buChar char=""/>
              <a:tabLst>
                <a:tab pos="281305" algn="l"/>
              </a:tabLst>
            </a:pP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с</a:t>
            </a:r>
            <a:r>
              <a:rPr sz="1400" spc="-10" dirty="0">
                <a:latin typeface="Calibri"/>
                <a:cs typeface="Calibri"/>
              </a:rPr>
              <a:t>ис</a:t>
            </a:r>
            <a:r>
              <a:rPr sz="1400" spc="-20" dirty="0">
                <a:latin typeface="Calibri"/>
                <a:cs typeface="Calibri"/>
              </a:rPr>
              <a:t>те</a:t>
            </a:r>
            <a:r>
              <a:rPr sz="1400" dirty="0">
                <a:latin typeface="Calibri"/>
                <a:cs typeface="Calibri"/>
              </a:rPr>
              <a:t>ма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ен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жных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тнош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ний</a:t>
            </a:r>
          </a:p>
          <a:p>
            <a:pPr marL="280670" lvl="1" indent="-196850">
              <a:lnSpc>
                <a:spcPct val="100000"/>
              </a:lnSpc>
              <a:buFont typeface="Wingdings"/>
              <a:buChar char=""/>
              <a:tabLst>
                <a:tab pos="281305" algn="l"/>
              </a:tabLst>
            </a:pP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основной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ф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нан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овый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план</a:t>
            </a:r>
          </a:p>
          <a:p>
            <a:pPr marL="280670" lvl="1" indent="-196850">
              <a:lnSpc>
                <a:spcPct val="100000"/>
              </a:lnSpc>
              <a:buFont typeface="Wingdings"/>
              <a:buChar char=""/>
              <a:tabLst>
                <a:tab pos="281305" algn="l"/>
              </a:tabLst>
            </a:pP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инс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spc="-20" dirty="0">
                <a:latin typeface="Calibri"/>
                <a:cs typeface="Calibri"/>
              </a:rPr>
              <a:t>р</a:t>
            </a:r>
            <a:r>
              <a:rPr sz="1400" spc="-15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нт финан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ов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лит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ки</a:t>
            </a:r>
          </a:p>
          <a:p>
            <a:pPr>
              <a:lnSpc>
                <a:spcPct val="100000"/>
              </a:lnSpc>
              <a:spcBef>
                <a:spcPts val="6"/>
              </a:spcBef>
            </a:pPr>
            <a:endParaRPr sz="1200" dirty="0">
              <a:latin typeface="Times New Roman"/>
              <a:cs typeface="Times New Roman"/>
            </a:endParaRPr>
          </a:p>
          <a:p>
            <a:pPr marL="61594" algn="ctr">
              <a:lnSpc>
                <a:spcPts val="1720"/>
              </a:lnSpc>
            </a:pPr>
            <a:r>
              <a:rPr sz="15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5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5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ЩНОСТЬ</a:t>
            </a:r>
            <a:r>
              <a:rPr sz="1500" b="1" spc="-2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5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500" b="1" spc="-4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5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ДЖЕ</a:t>
            </a:r>
            <a:r>
              <a:rPr sz="1500" b="1" spc="-1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5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endParaRPr sz="15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363855" marR="297815" indent="2540" algn="ctr">
              <a:lnSpc>
                <a:spcPct val="91700"/>
              </a:lnSpc>
              <a:spcBef>
                <a:spcPts val="70"/>
              </a:spcBef>
            </a:pPr>
            <a:r>
              <a:rPr sz="1500" dirty="0">
                <a:latin typeface="Calibri"/>
                <a:cs typeface="Calibri"/>
              </a:rPr>
              <a:t>форма</a:t>
            </a:r>
            <a:r>
              <a:rPr sz="1500" spc="-3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образован</a:t>
            </a:r>
            <a:r>
              <a:rPr sz="1500" spc="5" dirty="0">
                <a:latin typeface="Calibri"/>
                <a:cs typeface="Calibri"/>
              </a:rPr>
              <a:t>и</a:t>
            </a:r>
            <a:r>
              <a:rPr sz="1500" dirty="0">
                <a:latin typeface="Calibri"/>
                <a:cs typeface="Calibri"/>
              </a:rPr>
              <a:t>я</a:t>
            </a:r>
            <a:r>
              <a:rPr sz="1500" spc="-2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и рас</a:t>
            </a:r>
            <a:r>
              <a:rPr sz="1500" spc="-25" dirty="0">
                <a:latin typeface="Calibri"/>
                <a:cs typeface="Calibri"/>
              </a:rPr>
              <a:t>х</a:t>
            </a:r>
            <a:r>
              <a:rPr sz="1500" spc="-35" dirty="0">
                <a:latin typeface="Calibri"/>
                <a:cs typeface="Calibri"/>
              </a:rPr>
              <a:t>о</a:t>
            </a:r>
            <a:r>
              <a:rPr sz="1500" spc="-10" dirty="0">
                <a:latin typeface="Calibri"/>
                <a:cs typeface="Calibri"/>
              </a:rPr>
              <a:t>д</a:t>
            </a:r>
            <a:r>
              <a:rPr sz="1500" dirty="0">
                <a:latin typeface="Calibri"/>
                <a:cs typeface="Calibri"/>
              </a:rPr>
              <a:t>ования </a:t>
            </a:r>
            <a:r>
              <a:rPr sz="1500" spc="-30" dirty="0">
                <a:latin typeface="Calibri"/>
                <a:cs typeface="Calibri"/>
              </a:rPr>
              <a:t> </a:t>
            </a:r>
            <a:r>
              <a:rPr sz="1500" spc="-15" dirty="0">
                <a:latin typeface="Calibri"/>
                <a:cs typeface="Calibri"/>
              </a:rPr>
              <a:t>д</a:t>
            </a:r>
            <a:r>
              <a:rPr sz="1500" dirty="0">
                <a:latin typeface="Calibri"/>
                <a:cs typeface="Calibri"/>
              </a:rPr>
              <a:t>ен</a:t>
            </a:r>
            <a:r>
              <a:rPr sz="1500" spc="-30" dirty="0">
                <a:latin typeface="Calibri"/>
                <a:cs typeface="Calibri"/>
              </a:rPr>
              <a:t>е</a:t>
            </a:r>
            <a:r>
              <a:rPr sz="1500" dirty="0">
                <a:latin typeface="Calibri"/>
                <a:cs typeface="Calibri"/>
              </a:rPr>
              <a:t>жных ср</a:t>
            </a:r>
            <a:r>
              <a:rPr sz="1500" spc="-30" dirty="0">
                <a:latin typeface="Calibri"/>
                <a:cs typeface="Calibri"/>
              </a:rPr>
              <a:t>е</a:t>
            </a:r>
            <a:r>
              <a:rPr sz="1500" spc="-10" dirty="0">
                <a:latin typeface="Calibri"/>
                <a:cs typeface="Calibri"/>
              </a:rPr>
              <a:t>д</a:t>
            </a:r>
            <a:r>
              <a:rPr sz="1500" dirty="0">
                <a:latin typeface="Calibri"/>
                <a:cs typeface="Calibri"/>
              </a:rPr>
              <a:t>ств, пр</a:t>
            </a:r>
            <a:r>
              <a:rPr sz="1500" spc="-25" dirty="0">
                <a:latin typeface="Calibri"/>
                <a:cs typeface="Calibri"/>
              </a:rPr>
              <a:t>е</a:t>
            </a:r>
            <a:r>
              <a:rPr sz="1500" dirty="0">
                <a:latin typeface="Calibri"/>
                <a:cs typeface="Calibri"/>
              </a:rPr>
              <a:t>дназна</a:t>
            </a:r>
            <a:r>
              <a:rPr sz="1500" spc="5" dirty="0">
                <a:latin typeface="Calibri"/>
                <a:cs typeface="Calibri"/>
              </a:rPr>
              <a:t>ч</a:t>
            </a:r>
            <a:r>
              <a:rPr sz="1500" dirty="0">
                <a:latin typeface="Calibri"/>
                <a:cs typeface="Calibri"/>
              </a:rPr>
              <a:t>енная</a:t>
            </a:r>
            <a:r>
              <a:rPr sz="1500" spc="-3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для</a:t>
            </a:r>
            <a:r>
              <a:rPr sz="1500" spc="-1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финансово</a:t>
            </a:r>
            <a:r>
              <a:rPr sz="1500" spc="-15" dirty="0">
                <a:latin typeface="Calibri"/>
                <a:cs typeface="Calibri"/>
              </a:rPr>
              <a:t>г</a:t>
            </a:r>
            <a:r>
              <a:rPr sz="1500" dirty="0">
                <a:latin typeface="Calibri"/>
                <a:cs typeface="Calibri"/>
              </a:rPr>
              <a:t>о</a:t>
            </a:r>
            <a:r>
              <a:rPr sz="1500" spc="-1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обесп</a:t>
            </a:r>
            <a:r>
              <a:rPr sz="1500" spc="-10" dirty="0">
                <a:latin typeface="Calibri"/>
                <a:cs typeface="Calibri"/>
              </a:rPr>
              <a:t>е</a:t>
            </a:r>
            <a:r>
              <a:rPr sz="1500" dirty="0">
                <a:latin typeface="Calibri"/>
                <a:cs typeface="Calibri"/>
              </a:rPr>
              <a:t>чен</a:t>
            </a:r>
            <a:r>
              <a:rPr sz="1500" spc="5" dirty="0">
                <a:latin typeface="Calibri"/>
                <a:cs typeface="Calibri"/>
              </a:rPr>
              <a:t>и</a:t>
            </a:r>
            <a:r>
              <a:rPr sz="1500" dirty="0">
                <a:latin typeface="Calibri"/>
                <a:cs typeface="Calibri"/>
              </a:rPr>
              <a:t>я </a:t>
            </a:r>
            <a:r>
              <a:rPr sz="1500" spc="-1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задач</a:t>
            </a:r>
            <a:r>
              <a:rPr sz="1500" spc="-1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и </a:t>
            </a:r>
            <a:r>
              <a:rPr sz="1500" spc="-15" dirty="0">
                <a:latin typeface="Calibri"/>
                <a:cs typeface="Calibri"/>
              </a:rPr>
              <a:t>ф</a:t>
            </a:r>
            <a:r>
              <a:rPr sz="1500" dirty="0">
                <a:latin typeface="Calibri"/>
                <a:cs typeface="Calibri"/>
              </a:rPr>
              <a:t>ункц</a:t>
            </a:r>
            <a:r>
              <a:rPr sz="1500" spc="5" dirty="0">
                <a:latin typeface="Calibri"/>
                <a:cs typeface="Calibri"/>
              </a:rPr>
              <a:t>и</a:t>
            </a:r>
            <a:r>
              <a:rPr sz="1500" dirty="0">
                <a:latin typeface="Calibri"/>
                <a:cs typeface="Calibri"/>
              </a:rPr>
              <a:t>й органов</a:t>
            </a:r>
            <a:r>
              <a:rPr sz="1500" spc="-1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мес</a:t>
            </a:r>
            <a:r>
              <a:rPr sz="1500" spc="-10" dirty="0">
                <a:latin typeface="Calibri"/>
                <a:cs typeface="Calibri"/>
              </a:rPr>
              <a:t>т</a:t>
            </a:r>
            <a:r>
              <a:rPr sz="1500" dirty="0">
                <a:latin typeface="Calibri"/>
                <a:cs typeface="Calibri"/>
              </a:rPr>
              <a:t>но</a:t>
            </a:r>
            <a:r>
              <a:rPr sz="1500" spc="-15" dirty="0">
                <a:latin typeface="Calibri"/>
                <a:cs typeface="Calibri"/>
              </a:rPr>
              <a:t>г</a:t>
            </a:r>
            <a:r>
              <a:rPr sz="1500" dirty="0">
                <a:latin typeface="Calibri"/>
                <a:cs typeface="Calibri"/>
              </a:rPr>
              <a:t>о са</a:t>
            </a:r>
            <a:r>
              <a:rPr sz="1500" spc="5" dirty="0">
                <a:latin typeface="Calibri"/>
                <a:cs typeface="Calibri"/>
              </a:rPr>
              <a:t>м</a:t>
            </a:r>
            <a:r>
              <a:rPr sz="1500" spc="-15" dirty="0">
                <a:latin typeface="Calibri"/>
                <a:cs typeface="Calibri"/>
              </a:rPr>
              <a:t>о</a:t>
            </a:r>
            <a:r>
              <a:rPr sz="1500" dirty="0">
                <a:latin typeface="Calibri"/>
                <a:cs typeface="Calibri"/>
              </a:rPr>
              <a:t>уп</a:t>
            </a:r>
            <a:r>
              <a:rPr sz="1500" spc="5" dirty="0">
                <a:latin typeface="Calibri"/>
                <a:cs typeface="Calibri"/>
              </a:rPr>
              <a:t>р</a:t>
            </a:r>
            <a:r>
              <a:rPr sz="1500" dirty="0">
                <a:latin typeface="Calibri"/>
                <a:cs typeface="Calibri"/>
              </a:rPr>
              <a:t>а</a:t>
            </a:r>
            <a:r>
              <a:rPr sz="1500" spc="-10" dirty="0">
                <a:latin typeface="Calibri"/>
                <a:cs typeface="Calibri"/>
              </a:rPr>
              <a:t>в</a:t>
            </a:r>
            <a:r>
              <a:rPr sz="1500" dirty="0">
                <a:latin typeface="Calibri"/>
                <a:cs typeface="Calibri"/>
              </a:rPr>
              <a:t>ления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07593" y="5710046"/>
            <a:ext cx="5986780" cy="8439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В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лучае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евы</a:t>
            </a:r>
            <a:r>
              <a:rPr sz="1400" spc="-10" dirty="0">
                <a:latin typeface="Calibri"/>
                <a:cs typeface="Calibri"/>
              </a:rPr>
              <a:t>ш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10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х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ов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над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сх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да</a:t>
            </a:r>
            <a:r>
              <a:rPr sz="1400" spc="-10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3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5" dirty="0">
                <a:latin typeface="Calibri"/>
                <a:cs typeface="Calibri"/>
              </a:rPr>
              <a:t>ж</a:t>
            </a:r>
            <a:r>
              <a:rPr sz="1400" dirty="0">
                <a:latin typeface="Calibri"/>
                <a:cs typeface="Calibri"/>
              </a:rPr>
              <a:t>ет </a:t>
            </a:r>
            <a:r>
              <a:rPr sz="1400" spc="-1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 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офи</a:t>
            </a:r>
            <a:r>
              <a:rPr sz="1400" spc="-5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- ным,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атном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лучае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–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еф</a:t>
            </a:r>
            <a:r>
              <a:rPr sz="1400" spc="-10" dirty="0">
                <a:latin typeface="Calibri"/>
                <a:cs typeface="Calibri"/>
              </a:rPr>
              <a:t>иц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ным</a:t>
            </a:r>
          </a:p>
          <a:p>
            <a:pPr marL="12700" marR="5080" indent="264795">
              <a:lnSpc>
                <a:spcPct val="100000"/>
              </a:lnSpc>
            </a:pPr>
            <a:r>
              <a:rPr sz="1400" spc="-5" dirty="0">
                <a:latin typeface="Calibri"/>
                <a:cs typeface="Calibri"/>
              </a:rPr>
              <a:t>Сб</a:t>
            </a:r>
            <a:r>
              <a:rPr sz="1400" dirty="0">
                <a:latin typeface="Calibri"/>
                <a:cs typeface="Calibri"/>
              </a:rPr>
              <a:t>ала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нос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ь  </a:t>
            </a:r>
            <a:r>
              <a:rPr sz="1400" spc="-14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3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5" dirty="0">
                <a:latin typeface="Calibri"/>
                <a:cs typeface="Calibri"/>
              </a:rPr>
              <a:t>ж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  </a:t>
            </a:r>
            <a:r>
              <a:rPr sz="1400" spc="-1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  </a:t>
            </a:r>
            <a:r>
              <a:rPr sz="1400" spc="-14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35" dirty="0">
                <a:latin typeface="Calibri"/>
                <a:cs typeface="Calibri"/>
              </a:rPr>
              <a:t>хо</a:t>
            </a:r>
            <a:r>
              <a:rPr sz="1400" dirty="0">
                <a:latin typeface="Calibri"/>
                <a:cs typeface="Calibri"/>
              </a:rPr>
              <a:t>дам  </a:t>
            </a:r>
            <a:r>
              <a:rPr sz="1400" spc="-1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 </a:t>
            </a:r>
            <a:r>
              <a:rPr sz="1400" spc="-14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20" dirty="0">
                <a:latin typeface="Calibri"/>
                <a:cs typeface="Calibri"/>
              </a:rPr>
              <a:t>х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ам  </a:t>
            </a:r>
            <a:r>
              <a:rPr sz="1400" spc="-1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–  </a:t>
            </a:r>
            <a:r>
              <a:rPr sz="1400" spc="-1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осн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п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5" dirty="0">
                <a:latin typeface="Calibri"/>
                <a:cs typeface="Calibri"/>
              </a:rPr>
              <a:t>а</a:t>
            </a:r>
            <a:r>
              <a:rPr sz="1400" dirty="0">
                <a:latin typeface="Calibri"/>
                <a:cs typeface="Calibri"/>
              </a:rPr>
              <a:t>- 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ющ</a:t>
            </a:r>
            <a:r>
              <a:rPr sz="1400" dirty="0">
                <a:latin typeface="Calibri"/>
                <a:cs typeface="Calibri"/>
              </a:rPr>
              <a:t>ее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spc="-30" dirty="0">
                <a:latin typeface="Calibri"/>
                <a:cs typeface="Calibri"/>
              </a:rPr>
              <a:t>ед</a:t>
            </a:r>
            <a:r>
              <a:rPr sz="1400" dirty="0">
                <a:latin typeface="Calibri"/>
                <a:cs typeface="Calibri"/>
              </a:rPr>
              <a:t>ъя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2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мое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 ор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анам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тно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ам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уп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ления</a:t>
            </a:r>
          </a:p>
        </p:txBody>
      </p:sp>
      <p:sp>
        <p:nvSpPr>
          <p:cNvPr id="10" name="object 10"/>
          <p:cNvSpPr/>
          <p:nvPr/>
        </p:nvSpPr>
        <p:spPr>
          <a:xfrm>
            <a:off x="357166" y="4572000"/>
            <a:ext cx="3067050" cy="1152525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42918" y="4714876"/>
            <a:ext cx="2391410" cy="8592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33020" algn="ctr">
              <a:lnSpc>
                <a:spcPts val="1380"/>
              </a:lnSpc>
            </a:pPr>
            <a:r>
              <a:rPr sz="1200" b="1" spc="-3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200" b="1" spc="-2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200" b="1" spc="-4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200" b="1" spc="-35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ДЫ</a:t>
            </a:r>
            <a:r>
              <a:rPr lang="ru-RU" sz="1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:</a:t>
            </a:r>
            <a:endParaRPr sz="1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700" marR="5080" algn="ctr">
              <a:lnSpc>
                <a:spcPts val="1320"/>
              </a:lnSpc>
              <a:spcBef>
                <a:spcPts val="80"/>
              </a:spcBef>
            </a:pPr>
            <a:r>
              <a:rPr sz="1200" dirty="0">
                <a:latin typeface="Calibri"/>
                <a:cs typeface="Calibri"/>
              </a:rPr>
              <a:t>поступа</a:t>
            </a:r>
            <a:r>
              <a:rPr sz="1200" spc="-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щие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 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ые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тва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(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алоги юридиче</a:t>
            </a:r>
            <a:r>
              <a:rPr sz="1200" spc="-5" dirty="0">
                <a:latin typeface="Calibri"/>
                <a:cs typeface="Calibri"/>
              </a:rPr>
              <a:t>ск</a:t>
            </a:r>
            <a:r>
              <a:rPr sz="1200" dirty="0">
                <a:latin typeface="Calibri"/>
                <a:cs typeface="Calibri"/>
              </a:rPr>
              <a:t>их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5" dirty="0">
                <a:latin typeface="Calibri"/>
                <a:cs typeface="Calibri"/>
              </a:rPr>
              <a:t>ф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ичес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их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ли</a:t>
            </a:r>
            <a:r>
              <a:rPr sz="1200" spc="40" dirty="0">
                <a:latin typeface="Calibri"/>
                <a:cs typeface="Calibri"/>
              </a:rPr>
              <a:t>ц</a:t>
            </a:r>
            <a:r>
              <a:rPr sz="1200" dirty="0">
                <a:latin typeface="Calibri"/>
                <a:cs typeface="Calibri"/>
              </a:rPr>
              <a:t>, штра</a:t>
            </a:r>
            <a:r>
              <a:rPr sz="1200" spc="-5" dirty="0">
                <a:latin typeface="Calibri"/>
                <a:cs typeface="Calibri"/>
              </a:rPr>
              <a:t>ф</a:t>
            </a:r>
            <a:r>
              <a:rPr sz="1200" dirty="0">
                <a:latin typeface="Calibri"/>
                <a:cs typeface="Calibri"/>
              </a:rPr>
              <a:t>ы,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пла</a:t>
            </a:r>
            <a:r>
              <a:rPr sz="1200" spc="-10" dirty="0">
                <a:latin typeface="Calibri"/>
                <a:cs typeface="Calibri"/>
              </a:rPr>
              <a:t>те</a:t>
            </a:r>
            <a:r>
              <a:rPr sz="1200" dirty="0">
                <a:latin typeface="Calibri"/>
                <a:cs typeface="Calibri"/>
              </a:rPr>
              <a:t>жи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боры,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ф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нс</a:t>
            </a:r>
            <a:r>
              <a:rPr sz="1200" dirty="0">
                <a:latin typeface="Calibri"/>
                <a:cs typeface="Calibri"/>
              </a:rPr>
              <a:t>овая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по</a:t>
            </a:r>
            <a:r>
              <a:rPr sz="1200" spc="5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ощь)</a:t>
            </a:r>
          </a:p>
        </p:txBody>
      </p:sp>
      <p:sp>
        <p:nvSpPr>
          <p:cNvPr id="16" name="object 16"/>
          <p:cNvSpPr/>
          <p:nvPr/>
        </p:nvSpPr>
        <p:spPr>
          <a:xfrm>
            <a:off x="3571876" y="4572000"/>
            <a:ext cx="3076575" cy="1152525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857628" y="4714876"/>
            <a:ext cx="2595245" cy="8592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34290" algn="ctr">
              <a:lnSpc>
                <a:spcPts val="1380"/>
              </a:lnSpc>
            </a:pPr>
            <a:r>
              <a:rPr sz="1200" b="1" spc="-75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200" b="1" spc="-35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200" b="1" spc="-4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200" b="1" spc="-35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lang="ru-RU" sz="1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Ы:</a:t>
            </a:r>
            <a:endParaRPr sz="1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700" marR="5080" algn="ctr">
              <a:lnSpc>
                <a:spcPts val="1320"/>
              </a:lnSpc>
              <a:spcBef>
                <a:spcPts val="85"/>
              </a:spcBef>
            </a:pPr>
            <a:r>
              <a:rPr sz="1200" dirty="0">
                <a:latin typeface="Calibri"/>
                <a:cs typeface="Calibri"/>
              </a:rPr>
              <a:t>выплачива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мые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из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ета</a:t>
            </a:r>
            <a:r>
              <a:rPr sz="1200" spc="-10" dirty="0">
                <a:latin typeface="Calibri"/>
                <a:cs typeface="Calibri"/>
              </a:rPr>
              <a:t> 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ые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тва</a:t>
            </a:r>
          </a:p>
          <a:p>
            <a:pPr marL="1270" algn="ctr">
              <a:lnSpc>
                <a:spcPts val="1240"/>
              </a:lnSpc>
            </a:pPr>
            <a:r>
              <a:rPr sz="1200" spc="-5" dirty="0">
                <a:latin typeface="Calibri"/>
                <a:cs typeface="Calibri"/>
              </a:rPr>
              <a:t>(с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р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иц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паль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ых</a:t>
            </a:r>
          </a:p>
          <a:p>
            <a:pPr marL="1905" algn="ctr">
              <a:lnSpc>
                <a:spcPts val="1380"/>
              </a:lnSpc>
            </a:pPr>
            <a:r>
              <a:rPr sz="1200" dirty="0">
                <a:latin typeface="Calibri"/>
                <a:cs typeface="Calibri"/>
              </a:rPr>
              <a:t>учр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ий)</a:t>
            </a:r>
          </a:p>
        </p:txBody>
      </p:sp>
      <p:sp>
        <p:nvSpPr>
          <p:cNvPr id="22" name="object 22"/>
          <p:cNvSpPr/>
          <p:nvPr/>
        </p:nvSpPr>
        <p:spPr>
          <a:xfrm>
            <a:off x="188640" y="6600825"/>
            <a:ext cx="6552727" cy="638175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 anchor="ctr" anchorCtr="0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принципы организации бюджетной системы</a:t>
            </a:r>
            <a:endParaRPr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40232" y="7291388"/>
            <a:ext cx="966809" cy="1719262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52128" y="7796371"/>
            <a:ext cx="954913" cy="680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635" algn="ctr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Пр</a:t>
            </a:r>
            <a:r>
              <a:rPr sz="1200" b="1" spc="5" dirty="0">
                <a:latin typeface="Calibri"/>
                <a:cs typeface="Calibri"/>
              </a:rPr>
              <a:t>и</a:t>
            </a:r>
            <a:r>
              <a:rPr sz="1200" b="1" dirty="0">
                <a:latin typeface="Calibri"/>
                <a:cs typeface="Calibri"/>
              </a:rPr>
              <a:t>нцип </a:t>
            </a:r>
            <a:r>
              <a:rPr sz="1200" b="1" spc="-20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ди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ст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а б</a:t>
            </a:r>
            <a:r>
              <a:rPr sz="1200" b="1" spc="-30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25" dirty="0">
                <a:latin typeface="Calibri"/>
                <a:cs typeface="Calibri"/>
              </a:rPr>
              <a:t>ж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тной сис</a:t>
            </a:r>
            <a:r>
              <a:rPr sz="1200" b="1" spc="-10" dirty="0">
                <a:latin typeface="Calibri"/>
                <a:cs typeface="Calibri"/>
              </a:rPr>
              <a:t>т</a:t>
            </a:r>
            <a:r>
              <a:rPr sz="1200" b="1" spc="-20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мы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445512" y="7269956"/>
            <a:ext cx="962153" cy="173355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468627" y="7440716"/>
            <a:ext cx="927588" cy="13593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91600"/>
              </a:lnSpc>
            </a:pPr>
            <a:r>
              <a:rPr sz="1200" b="1" dirty="0" err="1">
                <a:latin typeface="Calibri"/>
                <a:cs typeface="Calibri"/>
              </a:rPr>
              <a:t>П</a:t>
            </a:r>
            <a:r>
              <a:rPr sz="1200" b="1" spc="-5" dirty="0" err="1">
                <a:latin typeface="Calibri"/>
                <a:cs typeface="Calibri"/>
              </a:rPr>
              <a:t>р</a:t>
            </a:r>
            <a:r>
              <a:rPr sz="1200" b="1" dirty="0" err="1">
                <a:latin typeface="Calibri"/>
                <a:cs typeface="Calibri"/>
              </a:rPr>
              <a:t>и</a:t>
            </a:r>
            <a:r>
              <a:rPr sz="1200" b="1" spc="-5" dirty="0" err="1">
                <a:latin typeface="Calibri"/>
                <a:cs typeface="Calibri"/>
              </a:rPr>
              <a:t>н</a:t>
            </a:r>
            <a:r>
              <a:rPr sz="1200" b="1" dirty="0" err="1">
                <a:latin typeface="Calibri"/>
                <a:cs typeface="Calibri"/>
              </a:rPr>
              <a:t>цип</a:t>
            </a:r>
            <a:r>
              <a:rPr sz="1200" b="1" dirty="0">
                <a:latin typeface="Calibri"/>
                <a:cs typeface="Calibri"/>
              </a:rPr>
              <a:t> </a:t>
            </a:r>
            <a:r>
              <a:rPr sz="1200" b="1" spc="-5" dirty="0" err="1" smtClean="0">
                <a:latin typeface="Calibri"/>
                <a:cs typeface="Calibri"/>
              </a:rPr>
              <a:t>р</a:t>
            </a:r>
            <a:r>
              <a:rPr sz="1200" b="1" spc="-10" dirty="0" err="1" smtClean="0">
                <a:latin typeface="Calibri"/>
                <a:cs typeface="Calibri"/>
              </a:rPr>
              <a:t>а</a:t>
            </a:r>
            <a:r>
              <a:rPr sz="1200" b="1" spc="-5" dirty="0" err="1" smtClean="0">
                <a:latin typeface="Calibri"/>
                <a:cs typeface="Calibri"/>
              </a:rPr>
              <a:t>з</a:t>
            </a:r>
            <a:r>
              <a:rPr sz="1200" b="1" dirty="0" err="1" smtClean="0">
                <a:latin typeface="Calibri"/>
                <a:cs typeface="Calibri"/>
              </a:rPr>
              <a:t>г</a:t>
            </a:r>
            <a:r>
              <a:rPr sz="1200" b="1" spc="-5" dirty="0" err="1" smtClean="0">
                <a:latin typeface="Calibri"/>
                <a:cs typeface="Calibri"/>
              </a:rPr>
              <a:t>р</a:t>
            </a:r>
            <a:r>
              <a:rPr sz="1200" b="1" spc="-10" dirty="0" err="1" smtClean="0">
                <a:latin typeface="Calibri"/>
                <a:cs typeface="Calibri"/>
              </a:rPr>
              <a:t>а</a:t>
            </a:r>
            <a:r>
              <a:rPr sz="1200" b="1" dirty="0" err="1" smtClean="0">
                <a:latin typeface="Calibri"/>
                <a:cs typeface="Calibri"/>
              </a:rPr>
              <a:t>н</a:t>
            </a:r>
            <a:r>
              <a:rPr sz="1200" b="1" spc="-5" dirty="0" err="1" smtClean="0">
                <a:latin typeface="Calibri"/>
                <a:cs typeface="Calibri"/>
              </a:rPr>
              <a:t>и</a:t>
            </a:r>
            <a:r>
              <a:rPr sz="1200" b="1" dirty="0" err="1" smtClean="0">
                <a:latin typeface="Calibri"/>
                <a:cs typeface="Calibri"/>
              </a:rPr>
              <a:t>че</a:t>
            </a:r>
            <a:r>
              <a:rPr lang="ru-RU" sz="1200" b="1" dirty="0" smtClean="0">
                <a:latin typeface="Calibri"/>
                <a:cs typeface="Calibri"/>
              </a:rPr>
              <a:t>-</a:t>
            </a:r>
            <a:r>
              <a:rPr sz="1200" b="1" dirty="0" err="1" smtClean="0">
                <a:latin typeface="Calibri"/>
                <a:cs typeface="Calibri"/>
              </a:rPr>
              <a:t>ния</a:t>
            </a:r>
            <a:r>
              <a:rPr sz="1200" b="1" spc="-25" dirty="0" smtClean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10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х</a:t>
            </a:r>
            <a:r>
              <a:rPr sz="1200" b="1" spc="-10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10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и </a:t>
            </a:r>
            <a:r>
              <a:rPr sz="1200" b="1" spc="-5" dirty="0">
                <a:latin typeface="Calibri"/>
                <a:cs typeface="Calibri"/>
              </a:rPr>
              <a:t>р</a:t>
            </a:r>
            <a:r>
              <a:rPr sz="1200" b="1" spc="-10" dirty="0">
                <a:latin typeface="Calibri"/>
                <a:cs typeface="Calibri"/>
              </a:rPr>
              <a:t>а</a:t>
            </a:r>
            <a:r>
              <a:rPr sz="1200" b="1" spc="5" dirty="0">
                <a:latin typeface="Calibri"/>
                <a:cs typeface="Calibri"/>
              </a:rPr>
              <a:t>с</a:t>
            </a:r>
            <a:r>
              <a:rPr sz="1200" b="1" dirty="0">
                <a:latin typeface="Calibri"/>
                <a:cs typeface="Calibri"/>
              </a:rPr>
              <a:t>х</a:t>
            </a:r>
            <a:r>
              <a:rPr sz="1200" b="1" spc="-10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10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в м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ж</a:t>
            </a:r>
            <a:r>
              <a:rPr sz="1200" b="1" spc="5" dirty="0">
                <a:latin typeface="Calibri"/>
                <a:cs typeface="Calibri"/>
              </a:rPr>
              <a:t>д</a:t>
            </a:r>
            <a:r>
              <a:rPr sz="1200" b="1" dirty="0">
                <a:latin typeface="Calibri"/>
                <a:cs typeface="Calibri"/>
              </a:rPr>
              <a:t>у у</a:t>
            </a:r>
            <a:r>
              <a:rPr sz="1200" b="1" spc="-5" dirty="0">
                <a:latin typeface="Calibri"/>
                <a:cs typeface="Calibri"/>
              </a:rPr>
              <a:t>р</a:t>
            </a:r>
            <a:r>
              <a:rPr sz="1200" b="1" spc="-10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внями бюдж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тн</a:t>
            </a:r>
            <a:r>
              <a:rPr sz="1200" b="1" spc="-10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й </a:t>
            </a:r>
            <a:r>
              <a:rPr sz="1200" b="1" spc="5" dirty="0">
                <a:latin typeface="Calibri"/>
                <a:cs typeface="Calibri"/>
              </a:rPr>
              <a:t>с</a:t>
            </a:r>
            <a:r>
              <a:rPr sz="1200" b="1" dirty="0">
                <a:latin typeface="Calibri"/>
                <a:cs typeface="Calibri"/>
              </a:rPr>
              <a:t>истемы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557839" y="7250906"/>
            <a:ext cx="952500" cy="177165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4557840" y="7784988"/>
            <a:ext cx="952499" cy="679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12700" marR="5080" algn="ctr">
              <a:lnSpc>
                <a:spcPct val="91600"/>
              </a:lnSpc>
              <a:defRPr sz="1200" b="1">
                <a:latin typeface="Calibri"/>
                <a:cs typeface="Calibri"/>
              </a:defRPr>
            </a:lvl1pPr>
          </a:lstStyle>
          <a:p>
            <a:r>
              <a:rPr dirty="0"/>
              <a:t>Принцип достовер- ности бюджета</a:t>
            </a:r>
          </a:p>
        </p:txBody>
      </p:sp>
      <p:sp>
        <p:nvSpPr>
          <p:cNvPr id="32" name="object 32"/>
          <p:cNvSpPr/>
          <p:nvPr/>
        </p:nvSpPr>
        <p:spPr>
          <a:xfrm>
            <a:off x="5589240" y="7239000"/>
            <a:ext cx="977592" cy="177165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5606350" y="7809470"/>
            <a:ext cx="960482" cy="509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0955" algn="ctr">
              <a:lnSpc>
                <a:spcPct val="91600"/>
              </a:lnSpc>
            </a:pPr>
            <a:r>
              <a:rPr sz="1200" b="1" dirty="0">
                <a:latin typeface="Calibri"/>
                <a:cs typeface="Calibri"/>
              </a:rPr>
              <a:t>Принцип гласности бюджета</a:t>
            </a:r>
          </a:p>
        </p:txBody>
      </p:sp>
      <p:sp>
        <p:nvSpPr>
          <p:cNvPr id="34" name="object 20"/>
          <p:cNvSpPr/>
          <p:nvPr/>
        </p:nvSpPr>
        <p:spPr>
          <a:xfrm>
            <a:off x="5408295" y="4748148"/>
            <a:ext cx="20955" cy="22860"/>
          </a:xfrm>
          <a:custGeom>
            <a:avLst/>
            <a:gdLst/>
            <a:ahLst/>
            <a:cxnLst/>
            <a:rect l="l" t="t" r="r" b="b"/>
            <a:pathLst>
              <a:path w="20954" h="22860">
                <a:moveTo>
                  <a:pt x="10413" y="0"/>
                </a:moveTo>
                <a:lnTo>
                  <a:pt x="12445" y="0"/>
                </a:lnTo>
                <a:lnTo>
                  <a:pt x="14096" y="253"/>
                </a:lnTo>
                <a:lnTo>
                  <a:pt x="15366" y="634"/>
                </a:lnTo>
                <a:lnTo>
                  <a:pt x="16763" y="1015"/>
                </a:lnTo>
                <a:lnTo>
                  <a:pt x="20954" y="9270"/>
                </a:lnTo>
                <a:lnTo>
                  <a:pt x="20954" y="11429"/>
                </a:lnTo>
                <a:lnTo>
                  <a:pt x="20954" y="13461"/>
                </a:lnTo>
                <a:lnTo>
                  <a:pt x="15366" y="21970"/>
                </a:lnTo>
                <a:lnTo>
                  <a:pt x="14096" y="22351"/>
                </a:lnTo>
                <a:lnTo>
                  <a:pt x="12445" y="22478"/>
                </a:lnTo>
                <a:lnTo>
                  <a:pt x="10413" y="22478"/>
                </a:lnTo>
                <a:lnTo>
                  <a:pt x="8381" y="22478"/>
                </a:lnTo>
                <a:lnTo>
                  <a:pt x="6603" y="22351"/>
                </a:lnTo>
                <a:lnTo>
                  <a:pt x="5333" y="21970"/>
                </a:lnTo>
                <a:lnTo>
                  <a:pt x="3936" y="21589"/>
                </a:lnTo>
                <a:lnTo>
                  <a:pt x="380" y="16636"/>
                </a:lnTo>
                <a:lnTo>
                  <a:pt x="126" y="15239"/>
                </a:lnTo>
                <a:lnTo>
                  <a:pt x="0" y="13461"/>
                </a:lnTo>
                <a:lnTo>
                  <a:pt x="0" y="11429"/>
                </a:lnTo>
                <a:lnTo>
                  <a:pt x="0" y="9270"/>
                </a:lnTo>
                <a:lnTo>
                  <a:pt x="126" y="7492"/>
                </a:lnTo>
                <a:lnTo>
                  <a:pt x="380" y="6095"/>
                </a:lnTo>
                <a:lnTo>
                  <a:pt x="634" y="4698"/>
                </a:lnTo>
                <a:lnTo>
                  <a:pt x="5333" y="634"/>
                </a:lnTo>
                <a:lnTo>
                  <a:pt x="6603" y="253"/>
                </a:lnTo>
                <a:lnTo>
                  <a:pt x="8381" y="0"/>
                </a:lnTo>
                <a:lnTo>
                  <a:pt x="10413" y="0"/>
                </a:lnTo>
                <a:close/>
              </a:path>
            </a:pathLst>
          </a:custGeom>
          <a:ln w="18288">
            <a:solidFill>
              <a:srgbClr val="D6393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25"/>
          <p:cNvSpPr/>
          <p:nvPr/>
        </p:nvSpPr>
        <p:spPr>
          <a:xfrm>
            <a:off x="3495675" y="7262812"/>
            <a:ext cx="962153" cy="173355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25"/>
          <p:cNvSpPr/>
          <p:nvPr/>
        </p:nvSpPr>
        <p:spPr>
          <a:xfrm>
            <a:off x="2467181" y="7253614"/>
            <a:ext cx="962153" cy="173355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3500983" y="7780551"/>
            <a:ext cx="956845" cy="679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12700" marR="5080" algn="ctr">
              <a:lnSpc>
                <a:spcPct val="91600"/>
              </a:lnSpc>
              <a:defRPr sz="1200" b="1">
                <a:latin typeface="Calibri"/>
                <a:cs typeface="Calibri"/>
              </a:defRPr>
            </a:lvl1pPr>
          </a:lstStyle>
          <a:p>
            <a:r>
              <a:rPr dirty="0"/>
              <a:t>Принцип самосто- ятельности бюджета</a:t>
            </a:r>
          </a:p>
        </p:txBody>
      </p:sp>
      <p:sp>
        <p:nvSpPr>
          <p:cNvPr id="29" name="object 29"/>
          <p:cNvSpPr txBox="1"/>
          <p:nvPr/>
        </p:nvSpPr>
        <p:spPr>
          <a:xfrm>
            <a:off x="2467181" y="7780552"/>
            <a:ext cx="957035" cy="679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 marL="12700" marR="5080" algn="ctr">
              <a:lnSpc>
                <a:spcPct val="91600"/>
              </a:lnSpc>
              <a:defRPr sz="1200" b="1">
                <a:latin typeface="Calibri"/>
                <a:cs typeface="Calibri"/>
              </a:defRPr>
            </a:lvl1pPr>
          </a:lstStyle>
          <a:p>
            <a:r>
              <a:rPr dirty="0"/>
              <a:t>Принцип сбалансиро- ванности бюджета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78536" y="155575"/>
            <a:ext cx="5986780" cy="909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 algn="just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Б</a:t>
            </a:r>
            <a:r>
              <a:rPr sz="1200" spc="-40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ая </a:t>
            </a:r>
            <a:r>
              <a:rPr sz="1200" spc="10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10" dirty="0">
                <a:latin typeface="Calibri"/>
                <a:cs typeface="Calibri"/>
              </a:rPr>
              <a:t>те</a:t>
            </a:r>
            <a:r>
              <a:rPr sz="1200" dirty="0">
                <a:latin typeface="Calibri"/>
                <a:cs typeface="Calibri"/>
              </a:rPr>
              <a:t>ма </a:t>
            </a:r>
            <a:r>
              <a:rPr sz="1200" spc="11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сс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5" dirty="0">
                <a:latin typeface="Calibri"/>
                <a:cs typeface="Calibri"/>
              </a:rPr>
              <a:t>й</a:t>
            </a:r>
            <a:r>
              <a:rPr sz="1200" spc="-5" dirty="0">
                <a:latin typeface="Calibri"/>
                <a:cs typeface="Calibri"/>
              </a:rPr>
              <a:t>ск</a:t>
            </a:r>
            <a:r>
              <a:rPr sz="1200" dirty="0">
                <a:latin typeface="Calibri"/>
                <a:cs typeface="Calibri"/>
              </a:rPr>
              <a:t>ой 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Ф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ации 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– 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э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ов</a:t>
            </a:r>
            <a:r>
              <a:rPr sz="1200" spc="15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5" dirty="0">
                <a:latin typeface="Calibri"/>
                <a:cs typeface="Calibri"/>
              </a:rPr>
              <a:t>п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ть </a:t>
            </a:r>
            <a:r>
              <a:rPr sz="1200" spc="1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ов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раз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ых уров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ей,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ая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spc="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оциаль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о-э</a:t>
            </a:r>
            <a:r>
              <a:rPr sz="1200" spc="-2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ономиче</a:t>
            </a:r>
            <a:r>
              <a:rPr sz="1200" spc="5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их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spc="10" dirty="0">
                <a:latin typeface="Calibri"/>
                <a:cs typeface="Calibri"/>
              </a:rPr>
              <a:t>в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аимо</a:t>
            </a:r>
            <a:r>
              <a:rPr sz="1200" spc="-1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тноше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5" dirty="0">
                <a:latin typeface="Calibri"/>
                <a:cs typeface="Calibri"/>
              </a:rPr>
              <a:t>ия</a:t>
            </a:r>
            <a:r>
              <a:rPr sz="1200" dirty="0">
                <a:latin typeface="Calibri"/>
                <a:cs typeface="Calibri"/>
              </a:rPr>
              <a:t>х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ом</a:t>
            </a:r>
            <a:r>
              <a:rPr sz="1200" spc="3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о-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да</a:t>
            </a:r>
            <a:r>
              <a:rPr sz="1200" spc="-5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тве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20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ий</a:t>
            </a:r>
            <a:r>
              <a:rPr sz="1200" spc="-10" dirty="0">
                <a:latin typeface="Calibri"/>
                <a:cs typeface="Calibri"/>
              </a:rPr>
              <a:t>с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ой</a:t>
            </a:r>
            <a:r>
              <a:rPr sz="1200" spc="5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Ф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ации</a:t>
            </a:r>
          </a:p>
          <a:p>
            <a:pPr marL="277495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Соверше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</a:t>
            </a:r>
            <a:r>
              <a:rPr sz="1200" spc="1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ой</a:t>
            </a:r>
            <a:r>
              <a:rPr sz="1200" spc="1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ало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овой</a:t>
            </a:r>
            <a:r>
              <a:rPr sz="1200" spc="1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лити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и,</a:t>
            </a:r>
            <a:r>
              <a:rPr sz="1200" spc="1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даль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ейш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dirty="0">
                <a:latin typeface="Calibri"/>
                <a:cs typeface="Calibri"/>
              </a:rPr>
              <a:t>я </a:t>
            </a:r>
            <a:r>
              <a:rPr sz="1200" spc="-1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её</a:t>
            </a:r>
            <a:r>
              <a:rPr sz="1200" spc="1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реали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ация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–</a:t>
            </a:r>
          </a:p>
          <a:p>
            <a:pPr marL="12700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важ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ейшее  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апра</a:t>
            </a:r>
            <a:r>
              <a:rPr sz="1200" spc="-10" dirty="0">
                <a:latin typeface="Calibri"/>
                <a:cs typeface="Calibri"/>
              </a:rPr>
              <a:t>в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-2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  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я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1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ости  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ад</a:t>
            </a:r>
            <a:r>
              <a:rPr sz="1200" spc="15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ц</a:t>
            </a:r>
            <a:r>
              <a:rPr sz="1200" dirty="0">
                <a:latin typeface="Calibri"/>
                <a:cs typeface="Calibri"/>
              </a:rPr>
              <a:t>ии  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spc="-5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ц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п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 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образова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78536" y="1070229"/>
            <a:ext cx="470535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428115" algn="l"/>
                <a:tab pos="2292350" algn="l"/>
                <a:tab pos="3352165" algn="l"/>
                <a:tab pos="3928110" algn="l"/>
              </a:tabLst>
            </a:pP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ий	райо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.	</a:t>
            </a:r>
            <a:r>
              <a:rPr sz="1200" spc="-70" dirty="0">
                <a:latin typeface="Calibri"/>
                <a:cs typeface="Calibri"/>
              </a:rPr>
              <a:t>У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пеш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dirty="0">
                <a:latin typeface="Calibri"/>
                <a:cs typeface="Calibri"/>
              </a:rPr>
              <a:t>я	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х	реали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ация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54371" y="1070229"/>
            <a:ext cx="911225" cy="543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3020" algn="r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п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5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</a:t>
            </a:r>
            <a:r>
              <a:rPr sz="1200" spc="-20" dirty="0">
                <a:latin typeface="Calibri"/>
                <a:cs typeface="Calibri"/>
              </a:rPr>
              <a:t>у</a:t>
            </a:r>
            <a:r>
              <a:rPr sz="1200" dirty="0">
                <a:latin typeface="Calibri"/>
                <a:cs typeface="Calibri"/>
              </a:rPr>
              <a:t>ет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spc="1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я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ти </a:t>
            </a:r>
            <a:r>
              <a:rPr sz="1200" spc="-45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лав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ыми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8536" y="1253109"/>
            <a:ext cx="495998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266825" algn="l"/>
                <a:tab pos="2568575" algn="l"/>
                <a:tab pos="3352165" algn="l"/>
                <a:tab pos="4022725" algn="l"/>
                <a:tab pos="4402455" algn="l"/>
              </a:tabLst>
            </a:pPr>
            <a:r>
              <a:rPr sz="1200" dirty="0">
                <a:latin typeface="Calibri"/>
                <a:cs typeface="Calibri"/>
              </a:rPr>
              <a:t>опр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лё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ти,	пр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spc="-2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мо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ти,	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spc="-20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да</a:t>
            </a:r>
            <a:r>
              <a:rPr sz="1200" spc="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ию	у</a:t>
            </a:r>
            <a:r>
              <a:rPr sz="1200" spc="-10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ловий	д</a:t>
            </a:r>
            <a:r>
              <a:rPr sz="1200" spc="10" dirty="0">
                <a:latin typeface="Calibri"/>
                <a:cs typeface="Calibri"/>
              </a:rPr>
              <a:t>л</a:t>
            </a:r>
            <a:r>
              <a:rPr sz="1200" dirty="0">
                <a:latin typeface="Calibri"/>
                <a:cs typeface="Calibri"/>
              </a:rPr>
              <a:t>я	в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8536" y="1435988"/>
            <a:ext cx="501586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861185" algn="l"/>
                <a:tab pos="2832100" algn="l"/>
                <a:tab pos="4423410" algn="l"/>
              </a:tabLst>
            </a:pP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ало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опла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льщи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ами,	</a:t>
            </a:r>
            <a:r>
              <a:rPr sz="1200" spc="-45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лав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ыми	ад</a:t>
            </a:r>
            <a:r>
              <a:rPr sz="1200" spc="5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10" dirty="0">
                <a:latin typeface="Calibri"/>
                <a:cs typeface="Calibri"/>
              </a:rPr>
              <a:t>то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15" dirty="0">
                <a:latin typeface="Calibri"/>
                <a:cs typeface="Calibri"/>
              </a:rPr>
              <a:t>а</a:t>
            </a:r>
            <a:r>
              <a:rPr sz="1200" dirty="0">
                <a:latin typeface="Calibri"/>
                <a:cs typeface="Calibri"/>
              </a:rPr>
              <a:t>ми	</a:t>
            </a:r>
            <a:r>
              <a:rPr sz="1200" spc="-10" dirty="0">
                <a:latin typeface="Calibri"/>
                <a:cs typeface="Calibri"/>
              </a:rPr>
              <a:t>до</a:t>
            </a:r>
            <a:r>
              <a:rPr sz="1200" spc="-30" dirty="0">
                <a:latin typeface="Calibri"/>
                <a:cs typeface="Calibri"/>
              </a:rPr>
              <a:t>х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ов,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78536" y="1618868"/>
            <a:ext cx="598551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рас</a:t>
            </a:r>
            <a:r>
              <a:rPr sz="1200" spc="-5" dirty="0">
                <a:latin typeface="Calibri"/>
                <a:cs typeface="Calibri"/>
              </a:rPr>
              <a:t>п</a:t>
            </a:r>
            <a:r>
              <a:rPr sz="1200" dirty="0">
                <a:latin typeface="Calibri"/>
                <a:cs typeface="Calibri"/>
              </a:rPr>
              <a:t>ор</a:t>
            </a:r>
            <a:r>
              <a:rPr sz="1200" spc="-5" dirty="0">
                <a:latin typeface="Calibri"/>
                <a:cs typeface="Calibri"/>
              </a:rPr>
              <a:t>я</a:t>
            </a:r>
            <a:r>
              <a:rPr sz="1200" dirty="0">
                <a:latin typeface="Calibri"/>
                <a:cs typeface="Calibri"/>
              </a:rPr>
              <a:t>ди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</a:t>
            </a:r>
            <a:r>
              <a:rPr sz="1200" spc="-5" dirty="0">
                <a:latin typeface="Calibri"/>
                <a:cs typeface="Calibri"/>
              </a:rPr>
              <a:t>я</a:t>
            </a:r>
            <a:r>
              <a:rPr sz="1200" dirty="0">
                <a:latin typeface="Calibri"/>
                <a:cs typeface="Calibri"/>
              </a:rPr>
              <a:t>ми 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spc="10" dirty="0">
                <a:latin typeface="Calibri"/>
                <a:cs typeface="Calibri"/>
              </a:rPr>
              <a:t>д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ых </a:t>
            </a:r>
            <a:r>
              <a:rPr sz="1200" spc="114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10" dirty="0">
                <a:latin typeface="Calibri"/>
                <a:cs typeface="Calibri"/>
              </a:rPr>
              <a:t>ред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</a:t>
            </a:r>
            <a:r>
              <a:rPr sz="1200" spc="-5" dirty="0">
                <a:latin typeface="Calibri"/>
                <a:cs typeface="Calibri"/>
              </a:rPr>
              <a:t>,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114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иц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паль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ым </a:t>
            </a:r>
            <a:r>
              <a:rPr sz="1200" spc="1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5" dirty="0">
                <a:latin typeface="Calibri"/>
                <a:cs typeface="Calibri"/>
              </a:rPr>
              <a:t>ч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я</a:t>
            </a:r>
            <a:r>
              <a:rPr sz="1200" dirty="0">
                <a:latin typeface="Calibri"/>
                <a:cs typeface="Calibri"/>
              </a:rPr>
              <a:t>ми, 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есть 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вс</a:t>
            </a:r>
            <a:r>
              <a:rPr sz="1200" spc="-1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ми уча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тн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ам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про</a:t>
            </a:r>
            <a:r>
              <a:rPr sz="1200" spc="-15" dirty="0">
                <a:latin typeface="Calibri"/>
                <a:cs typeface="Calibri"/>
              </a:rPr>
              <a:t>ц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5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иц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паль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обра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ия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ий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райо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.</a:t>
            </a:r>
          </a:p>
        </p:txBody>
      </p:sp>
      <p:sp>
        <p:nvSpPr>
          <p:cNvPr id="8" name="object 8"/>
          <p:cNvSpPr/>
          <p:nvPr/>
        </p:nvSpPr>
        <p:spPr>
          <a:xfrm>
            <a:off x="219075" y="3095625"/>
            <a:ext cx="923925" cy="148590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17956" y="3296691"/>
            <a:ext cx="345440" cy="105283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226060" marR="5080" indent="-213360">
              <a:lnSpc>
                <a:spcPts val="1320"/>
              </a:lnSpc>
            </a:pPr>
            <a:r>
              <a:rPr sz="1200" b="1" spc="-5" dirty="0">
                <a:latin typeface="Calibri"/>
                <a:cs typeface="Calibri"/>
              </a:rPr>
              <a:t>Ф</a:t>
            </a:r>
            <a:r>
              <a:rPr sz="1200" b="1" dirty="0">
                <a:latin typeface="Calibri"/>
                <a:cs typeface="Calibri"/>
              </a:rPr>
              <a:t>ормиро</a:t>
            </a:r>
            <a:r>
              <a:rPr sz="1200" b="1" spc="-5" dirty="0">
                <a:latin typeface="Calibri"/>
                <a:cs typeface="Calibri"/>
              </a:rPr>
              <a:t>ва</a:t>
            </a:r>
            <a:r>
              <a:rPr sz="1200" b="1" dirty="0">
                <a:latin typeface="Calibri"/>
                <a:cs typeface="Calibri"/>
              </a:rPr>
              <a:t>ние б</a:t>
            </a:r>
            <a:r>
              <a:rPr sz="1200" b="1" spc="-30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25" dirty="0">
                <a:latin typeface="Calibri"/>
                <a:cs typeface="Calibri"/>
              </a:rPr>
              <a:t>ж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та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095375" y="3676650"/>
            <a:ext cx="304800" cy="323850"/>
          </a:xfrm>
          <a:prstGeom prst="rect">
            <a:avLst/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43025" y="3048000"/>
            <a:ext cx="923925" cy="1533525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473453" y="3247161"/>
            <a:ext cx="681355" cy="11537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065" marR="5080" indent="1270" algn="ctr">
              <a:lnSpc>
                <a:spcPct val="91700"/>
              </a:lnSpc>
            </a:pPr>
            <a:r>
              <a:rPr sz="1200" b="1" spc="-20" dirty="0">
                <a:latin typeface="Calibri"/>
                <a:cs typeface="Calibri"/>
              </a:rPr>
              <a:t>О</a:t>
            </a:r>
            <a:r>
              <a:rPr sz="1200" b="1" spc="-15" dirty="0">
                <a:latin typeface="Calibri"/>
                <a:cs typeface="Calibri"/>
              </a:rPr>
              <a:t>д</a:t>
            </a:r>
            <a:r>
              <a:rPr sz="1200" b="1" dirty="0">
                <a:latin typeface="Calibri"/>
                <a:cs typeface="Calibri"/>
              </a:rPr>
              <a:t>обр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ние б</a:t>
            </a:r>
            <a:r>
              <a:rPr sz="1200" b="1" spc="-30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25" dirty="0">
                <a:latin typeface="Calibri"/>
                <a:cs typeface="Calibri"/>
              </a:rPr>
              <a:t>ж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та 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55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ой </a:t>
            </a:r>
            <a:r>
              <a:rPr sz="1200" b="1" spc="-20" dirty="0">
                <a:latin typeface="Calibri"/>
                <a:cs typeface="Calibri"/>
              </a:rPr>
              <a:t>м</a:t>
            </a:r>
            <a:r>
              <a:rPr sz="1200" b="1" spc="-5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ницип</a:t>
            </a:r>
            <a:r>
              <a:rPr sz="1200" b="1" spc="-10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10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 обр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зо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ния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219325" y="3676650"/>
            <a:ext cx="295275" cy="323850"/>
          </a:xfrm>
          <a:prstGeom prst="rect">
            <a:avLst/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447925" y="3095625"/>
            <a:ext cx="923925" cy="148590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569464" y="3237645"/>
            <a:ext cx="710565" cy="117284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065" marR="5080" indent="1270" algn="ctr">
              <a:lnSpc>
                <a:spcPct val="91600"/>
              </a:lnSpc>
            </a:pPr>
            <a:r>
              <a:rPr sz="1000" b="1" dirty="0">
                <a:latin typeface="Calibri"/>
                <a:cs typeface="Calibri"/>
              </a:rPr>
              <a:t>Внесен</a:t>
            </a:r>
            <a:r>
              <a:rPr sz="1000" b="1" spc="-10" dirty="0">
                <a:latin typeface="Calibri"/>
                <a:cs typeface="Calibri"/>
              </a:rPr>
              <a:t>и</a:t>
            </a:r>
            <a:r>
              <a:rPr sz="1000" b="1" dirty="0">
                <a:latin typeface="Calibri"/>
                <a:cs typeface="Calibri"/>
              </a:rPr>
              <a:t>е б</a:t>
            </a:r>
            <a:r>
              <a:rPr sz="1000" b="1" spc="5" dirty="0">
                <a:latin typeface="Calibri"/>
                <a:cs typeface="Calibri"/>
              </a:rPr>
              <a:t>ю</a:t>
            </a:r>
            <a:r>
              <a:rPr sz="1000" b="1" spc="-5" dirty="0">
                <a:latin typeface="Calibri"/>
                <a:cs typeface="Calibri"/>
              </a:rPr>
              <a:t>д</a:t>
            </a:r>
            <a:r>
              <a:rPr sz="1000" b="1" dirty="0">
                <a:latin typeface="Calibri"/>
                <a:cs typeface="Calibri"/>
              </a:rPr>
              <a:t>же</a:t>
            </a:r>
            <a:r>
              <a:rPr sz="1000" b="1" spc="-5" dirty="0">
                <a:latin typeface="Calibri"/>
                <a:cs typeface="Calibri"/>
              </a:rPr>
              <a:t>т</a:t>
            </a:r>
            <a:r>
              <a:rPr sz="1000" b="1" dirty="0">
                <a:latin typeface="Calibri"/>
                <a:cs typeface="Calibri"/>
              </a:rPr>
              <a:t>а </a:t>
            </a:r>
            <a:r>
              <a:rPr sz="1000" b="1" spc="-10" dirty="0">
                <a:latin typeface="Calibri"/>
                <a:cs typeface="Calibri"/>
              </a:rPr>
              <a:t>г</a:t>
            </a:r>
            <a:r>
              <a:rPr sz="1000" b="1" dirty="0">
                <a:latin typeface="Calibri"/>
                <a:cs typeface="Calibri"/>
              </a:rPr>
              <a:t>лавой </a:t>
            </a:r>
            <a:r>
              <a:rPr sz="1000" b="1" spc="-5" dirty="0">
                <a:latin typeface="Calibri"/>
                <a:cs typeface="Calibri"/>
              </a:rPr>
              <a:t>муни</a:t>
            </a:r>
            <a:r>
              <a:rPr sz="1000" b="1" dirty="0">
                <a:latin typeface="Calibri"/>
                <a:cs typeface="Calibri"/>
              </a:rPr>
              <a:t>ци</a:t>
            </a:r>
            <a:r>
              <a:rPr sz="1000" b="1" spc="-10" dirty="0">
                <a:latin typeface="Calibri"/>
                <a:cs typeface="Calibri"/>
              </a:rPr>
              <a:t>п</a:t>
            </a:r>
            <a:r>
              <a:rPr sz="1000" b="1" dirty="0">
                <a:latin typeface="Calibri"/>
                <a:cs typeface="Calibri"/>
              </a:rPr>
              <a:t>аль</a:t>
            </a:r>
            <a:r>
              <a:rPr sz="1000" b="1" spc="-5" dirty="0">
                <a:latin typeface="Calibri"/>
                <a:cs typeface="Calibri"/>
              </a:rPr>
              <a:t>н</a:t>
            </a:r>
            <a:r>
              <a:rPr sz="1000" b="1" dirty="0">
                <a:latin typeface="Calibri"/>
                <a:cs typeface="Calibri"/>
              </a:rPr>
              <a:t>о</a:t>
            </a:r>
            <a:r>
              <a:rPr sz="1000" b="1" spc="-5" dirty="0">
                <a:latin typeface="Calibri"/>
                <a:cs typeface="Calibri"/>
              </a:rPr>
              <a:t>г</a:t>
            </a:r>
            <a:r>
              <a:rPr sz="1000" b="1" dirty="0">
                <a:latin typeface="Calibri"/>
                <a:cs typeface="Calibri"/>
              </a:rPr>
              <a:t>о обра</a:t>
            </a:r>
            <a:r>
              <a:rPr sz="1000" b="1" spc="-5" dirty="0">
                <a:latin typeface="Calibri"/>
                <a:cs typeface="Calibri"/>
              </a:rPr>
              <a:t>з</a:t>
            </a:r>
            <a:r>
              <a:rPr sz="1000" b="1" dirty="0">
                <a:latin typeface="Calibri"/>
                <a:cs typeface="Calibri"/>
              </a:rPr>
              <a:t>ова</a:t>
            </a:r>
            <a:r>
              <a:rPr sz="1000" b="1" spc="-5" dirty="0">
                <a:latin typeface="Calibri"/>
                <a:cs typeface="Calibri"/>
              </a:rPr>
              <a:t>н</a:t>
            </a:r>
            <a:r>
              <a:rPr sz="1000" b="1" dirty="0">
                <a:latin typeface="Calibri"/>
                <a:cs typeface="Calibri"/>
              </a:rPr>
              <a:t>ия</a:t>
            </a:r>
            <a:r>
              <a:rPr sz="1000" b="1" spc="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-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Совет </a:t>
            </a:r>
            <a:r>
              <a:rPr sz="1000" b="1" spc="5" dirty="0">
                <a:latin typeface="Calibri"/>
                <a:cs typeface="Calibri"/>
              </a:rPr>
              <a:t>М</a:t>
            </a:r>
            <a:r>
              <a:rPr sz="1000" b="1" dirty="0">
                <a:latin typeface="Calibri"/>
                <a:cs typeface="Calibri"/>
              </a:rPr>
              <a:t>О</a:t>
            </a:r>
            <a:r>
              <a:rPr sz="1000" b="1" spc="-1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ЩР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324225" y="3676650"/>
            <a:ext cx="295275" cy="323850"/>
          </a:xfrm>
          <a:prstGeom prst="rect">
            <a:avLst/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562350" y="3095625"/>
            <a:ext cx="923925" cy="148590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3864609" y="3265830"/>
            <a:ext cx="345440" cy="11156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77470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Р</a:t>
            </a:r>
            <a:r>
              <a:rPr sz="1200" b="1" spc="-10" dirty="0">
                <a:latin typeface="Calibri"/>
                <a:cs typeface="Calibri"/>
              </a:rPr>
              <a:t>ас</a:t>
            </a:r>
            <a:r>
              <a:rPr sz="1200" b="1" dirty="0">
                <a:latin typeface="Calibri"/>
                <a:cs typeface="Calibri"/>
              </a:rPr>
              <a:t>смотр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ние Со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spc="-15" dirty="0">
                <a:latin typeface="Calibri"/>
                <a:cs typeface="Calibri"/>
              </a:rPr>
              <a:t>т</a:t>
            </a:r>
            <a:r>
              <a:rPr sz="1200" b="1" dirty="0">
                <a:latin typeface="Calibri"/>
                <a:cs typeface="Calibri"/>
              </a:rPr>
              <a:t>ом</a:t>
            </a:r>
            <a:r>
              <a:rPr sz="1200" b="1" spc="-5" dirty="0">
                <a:latin typeface="Calibri"/>
                <a:cs typeface="Calibri"/>
              </a:rPr>
              <a:t> М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ЩР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438650" y="3676650"/>
            <a:ext cx="295275" cy="323850"/>
          </a:xfrm>
          <a:prstGeom prst="rect">
            <a:avLst/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676775" y="3095625"/>
            <a:ext cx="923925" cy="148590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4976621" y="3248304"/>
            <a:ext cx="345440" cy="114998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239395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Пр</a:t>
            </a:r>
            <a:r>
              <a:rPr sz="1200" b="1" spc="5" dirty="0">
                <a:latin typeface="Calibri"/>
                <a:cs typeface="Calibri"/>
              </a:rPr>
              <a:t>и</a:t>
            </a:r>
            <a:r>
              <a:rPr sz="1200" b="1" dirty="0">
                <a:latin typeface="Calibri"/>
                <a:cs typeface="Calibri"/>
              </a:rPr>
              <a:t>нятие Со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spc="-15" dirty="0">
                <a:latin typeface="Calibri"/>
                <a:cs typeface="Calibri"/>
              </a:rPr>
              <a:t>т</a:t>
            </a:r>
            <a:r>
              <a:rPr sz="1200" b="1" dirty="0">
                <a:latin typeface="Calibri"/>
                <a:cs typeface="Calibri"/>
              </a:rPr>
              <a:t>ом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МО 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ЩР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553075" y="3676650"/>
            <a:ext cx="285750" cy="323850"/>
          </a:xfrm>
          <a:prstGeom prst="rect">
            <a:avLst/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781675" y="3086100"/>
            <a:ext cx="923925" cy="1495425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5912611" y="3247161"/>
            <a:ext cx="680720" cy="11537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2540" algn="ctr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П</a:t>
            </a:r>
            <a:r>
              <a:rPr sz="1200" b="1" spc="-25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10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исан</a:t>
            </a:r>
            <a:r>
              <a:rPr sz="1200" b="1" spc="5" dirty="0">
                <a:latin typeface="Calibri"/>
                <a:cs typeface="Calibri"/>
              </a:rPr>
              <a:t>и</a:t>
            </a:r>
            <a:r>
              <a:rPr sz="1200" b="1" dirty="0">
                <a:latin typeface="Calibri"/>
                <a:cs typeface="Calibri"/>
              </a:rPr>
              <a:t>е </a:t>
            </a:r>
            <a:r>
              <a:rPr sz="1200" b="1" spc="-55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ой </a:t>
            </a:r>
            <a:r>
              <a:rPr sz="1200" b="1" spc="-20" dirty="0">
                <a:latin typeface="Calibri"/>
                <a:cs typeface="Calibri"/>
              </a:rPr>
              <a:t>м</a:t>
            </a:r>
            <a:r>
              <a:rPr sz="1200" b="1" spc="-5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ницип</a:t>
            </a:r>
            <a:r>
              <a:rPr sz="1200" b="1" spc="-10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10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 обр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зо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ния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429384" y="1914905"/>
            <a:ext cx="4219575" cy="4953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rgbClr val="7030A0"/>
              </a:solidFill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400300" y="2352675"/>
            <a:ext cx="2047875" cy="49530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470404" y="2398776"/>
            <a:ext cx="435863" cy="34442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622804" y="2398776"/>
            <a:ext cx="1763268" cy="3444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616707" y="2536444"/>
            <a:ext cx="81280" cy="130175"/>
          </a:xfrm>
          <a:custGeom>
            <a:avLst/>
            <a:gdLst/>
            <a:ahLst/>
            <a:cxnLst/>
            <a:rect l="l" t="t" r="r" b="b"/>
            <a:pathLst>
              <a:path w="81280" h="130175">
                <a:moveTo>
                  <a:pt x="72136" y="99314"/>
                </a:moveTo>
                <a:lnTo>
                  <a:pt x="61086" y="99314"/>
                </a:lnTo>
                <a:lnTo>
                  <a:pt x="57150" y="100457"/>
                </a:lnTo>
                <a:lnTo>
                  <a:pt x="54991" y="102489"/>
                </a:lnTo>
                <a:lnTo>
                  <a:pt x="52832" y="104648"/>
                </a:lnTo>
                <a:lnTo>
                  <a:pt x="51908" y="108458"/>
                </a:lnTo>
                <a:lnTo>
                  <a:pt x="51816" y="120777"/>
                </a:lnTo>
                <a:lnTo>
                  <a:pt x="52832" y="124714"/>
                </a:lnTo>
                <a:lnTo>
                  <a:pt x="54991" y="126746"/>
                </a:lnTo>
                <a:lnTo>
                  <a:pt x="57023" y="128905"/>
                </a:lnTo>
                <a:lnTo>
                  <a:pt x="60833" y="129921"/>
                </a:lnTo>
                <a:lnTo>
                  <a:pt x="72009" y="129921"/>
                </a:lnTo>
                <a:lnTo>
                  <a:pt x="75819" y="128905"/>
                </a:lnTo>
                <a:lnTo>
                  <a:pt x="80137" y="124587"/>
                </a:lnTo>
                <a:lnTo>
                  <a:pt x="81089" y="120777"/>
                </a:lnTo>
                <a:lnTo>
                  <a:pt x="81153" y="108458"/>
                </a:lnTo>
                <a:lnTo>
                  <a:pt x="80137" y="104521"/>
                </a:lnTo>
                <a:lnTo>
                  <a:pt x="77978" y="102489"/>
                </a:lnTo>
                <a:lnTo>
                  <a:pt x="75946" y="100330"/>
                </a:lnTo>
                <a:lnTo>
                  <a:pt x="72136" y="99314"/>
                </a:lnTo>
                <a:close/>
              </a:path>
              <a:path w="81280" h="130175">
                <a:moveTo>
                  <a:pt x="13081" y="0"/>
                </a:moveTo>
                <a:lnTo>
                  <a:pt x="0" y="3429"/>
                </a:lnTo>
                <a:lnTo>
                  <a:pt x="0" y="125730"/>
                </a:lnTo>
                <a:lnTo>
                  <a:pt x="6858" y="128905"/>
                </a:lnTo>
                <a:lnTo>
                  <a:pt x="8509" y="129159"/>
                </a:lnTo>
                <a:lnTo>
                  <a:pt x="17780" y="129159"/>
                </a:lnTo>
                <a:lnTo>
                  <a:pt x="19431" y="128905"/>
                </a:lnTo>
                <a:lnTo>
                  <a:pt x="21082" y="128778"/>
                </a:lnTo>
                <a:lnTo>
                  <a:pt x="26162" y="125730"/>
                </a:lnTo>
                <a:lnTo>
                  <a:pt x="26162" y="3429"/>
                </a:lnTo>
                <a:lnTo>
                  <a:pt x="17780" y="127"/>
                </a:lnTo>
                <a:lnTo>
                  <a:pt x="13081" y="0"/>
                </a:lnTo>
                <a:close/>
              </a:path>
            </a:pathLst>
          </a:custGeom>
          <a:solidFill>
            <a:srgbClr val="F4F0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668523" y="2635757"/>
            <a:ext cx="29845" cy="31115"/>
          </a:xfrm>
          <a:custGeom>
            <a:avLst/>
            <a:gdLst/>
            <a:ahLst/>
            <a:cxnLst/>
            <a:rect l="l" t="t" r="r" b="b"/>
            <a:pathLst>
              <a:path w="29844" h="31114">
                <a:moveTo>
                  <a:pt x="14858" y="0"/>
                </a:moveTo>
                <a:lnTo>
                  <a:pt x="20319" y="0"/>
                </a:lnTo>
                <a:lnTo>
                  <a:pt x="24129" y="1016"/>
                </a:lnTo>
                <a:lnTo>
                  <a:pt x="26161" y="3175"/>
                </a:lnTo>
                <a:lnTo>
                  <a:pt x="28320" y="5207"/>
                </a:lnTo>
                <a:lnTo>
                  <a:pt x="29336" y="9144"/>
                </a:lnTo>
                <a:lnTo>
                  <a:pt x="29336" y="15113"/>
                </a:lnTo>
                <a:lnTo>
                  <a:pt x="29336" y="21209"/>
                </a:lnTo>
                <a:lnTo>
                  <a:pt x="28320" y="25273"/>
                </a:lnTo>
                <a:lnTo>
                  <a:pt x="26161" y="27432"/>
                </a:lnTo>
                <a:lnTo>
                  <a:pt x="24002" y="29591"/>
                </a:lnTo>
                <a:lnTo>
                  <a:pt x="20192" y="30607"/>
                </a:lnTo>
                <a:lnTo>
                  <a:pt x="14604" y="30607"/>
                </a:lnTo>
                <a:lnTo>
                  <a:pt x="9016" y="30607"/>
                </a:lnTo>
                <a:lnTo>
                  <a:pt x="5206" y="29591"/>
                </a:lnTo>
                <a:lnTo>
                  <a:pt x="3174" y="27432"/>
                </a:lnTo>
                <a:lnTo>
                  <a:pt x="1015" y="25400"/>
                </a:lnTo>
                <a:lnTo>
                  <a:pt x="0" y="21463"/>
                </a:lnTo>
                <a:lnTo>
                  <a:pt x="0" y="15621"/>
                </a:lnTo>
                <a:lnTo>
                  <a:pt x="0" y="9525"/>
                </a:lnTo>
                <a:lnTo>
                  <a:pt x="1015" y="5334"/>
                </a:lnTo>
                <a:lnTo>
                  <a:pt x="3174" y="3175"/>
                </a:lnTo>
                <a:lnTo>
                  <a:pt x="5333" y="1143"/>
                </a:lnTo>
                <a:lnTo>
                  <a:pt x="9270" y="0"/>
                </a:lnTo>
                <a:lnTo>
                  <a:pt x="14858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616707" y="2536444"/>
            <a:ext cx="26670" cy="129539"/>
          </a:xfrm>
          <a:custGeom>
            <a:avLst/>
            <a:gdLst/>
            <a:ahLst/>
            <a:cxnLst/>
            <a:rect l="l" t="t" r="r" b="b"/>
            <a:pathLst>
              <a:path w="26669" h="129539">
                <a:moveTo>
                  <a:pt x="13081" y="0"/>
                </a:moveTo>
                <a:lnTo>
                  <a:pt x="15621" y="0"/>
                </a:lnTo>
                <a:lnTo>
                  <a:pt x="17780" y="127"/>
                </a:lnTo>
                <a:lnTo>
                  <a:pt x="26162" y="3429"/>
                </a:lnTo>
                <a:lnTo>
                  <a:pt x="26162" y="4191"/>
                </a:lnTo>
                <a:lnTo>
                  <a:pt x="26162" y="125095"/>
                </a:lnTo>
                <a:lnTo>
                  <a:pt x="26162" y="125730"/>
                </a:lnTo>
                <a:lnTo>
                  <a:pt x="25908" y="126365"/>
                </a:lnTo>
                <a:lnTo>
                  <a:pt x="25526" y="126873"/>
                </a:lnTo>
                <a:lnTo>
                  <a:pt x="25146" y="127381"/>
                </a:lnTo>
                <a:lnTo>
                  <a:pt x="24384" y="127762"/>
                </a:lnTo>
                <a:lnTo>
                  <a:pt x="23368" y="128143"/>
                </a:lnTo>
                <a:lnTo>
                  <a:pt x="22351" y="128524"/>
                </a:lnTo>
                <a:lnTo>
                  <a:pt x="21082" y="128778"/>
                </a:lnTo>
                <a:lnTo>
                  <a:pt x="19431" y="128905"/>
                </a:lnTo>
                <a:lnTo>
                  <a:pt x="17780" y="129159"/>
                </a:lnTo>
                <a:lnTo>
                  <a:pt x="15621" y="129286"/>
                </a:lnTo>
                <a:lnTo>
                  <a:pt x="13081" y="129286"/>
                </a:lnTo>
                <a:lnTo>
                  <a:pt x="10541" y="129286"/>
                </a:lnTo>
                <a:lnTo>
                  <a:pt x="8509" y="129159"/>
                </a:lnTo>
                <a:lnTo>
                  <a:pt x="6858" y="128905"/>
                </a:lnTo>
                <a:lnTo>
                  <a:pt x="5080" y="128778"/>
                </a:lnTo>
                <a:lnTo>
                  <a:pt x="3809" y="128524"/>
                </a:lnTo>
                <a:lnTo>
                  <a:pt x="2793" y="128143"/>
                </a:lnTo>
                <a:lnTo>
                  <a:pt x="1777" y="127762"/>
                </a:lnTo>
                <a:lnTo>
                  <a:pt x="1142" y="127381"/>
                </a:lnTo>
                <a:lnTo>
                  <a:pt x="634" y="126873"/>
                </a:lnTo>
                <a:lnTo>
                  <a:pt x="253" y="126365"/>
                </a:lnTo>
                <a:lnTo>
                  <a:pt x="0" y="125730"/>
                </a:lnTo>
                <a:lnTo>
                  <a:pt x="0" y="125095"/>
                </a:lnTo>
                <a:lnTo>
                  <a:pt x="0" y="4191"/>
                </a:lnTo>
                <a:lnTo>
                  <a:pt x="0" y="3429"/>
                </a:lnTo>
                <a:lnTo>
                  <a:pt x="253" y="2921"/>
                </a:lnTo>
                <a:lnTo>
                  <a:pt x="10541" y="0"/>
                </a:lnTo>
                <a:lnTo>
                  <a:pt x="13081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763011" y="2528697"/>
            <a:ext cx="1468882" cy="14471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78536" y="2772155"/>
            <a:ext cx="336804" cy="30022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645920" y="2772155"/>
            <a:ext cx="336804" cy="30022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718816" y="2772155"/>
            <a:ext cx="336804" cy="30022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884676" y="2772155"/>
            <a:ext cx="336803" cy="30022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050535" y="2772155"/>
            <a:ext cx="336803" cy="30022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044184" y="2772155"/>
            <a:ext cx="336803" cy="30022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578916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1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746630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819780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3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985640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4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151882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5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145784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6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2543175" y="4572000"/>
            <a:ext cx="1695450" cy="49530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609088" y="4613147"/>
            <a:ext cx="489204" cy="34442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814827" y="4613147"/>
            <a:ext cx="1362455" cy="34442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755138" y="4750942"/>
            <a:ext cx="134620" cy="130175"/>
          </a:xfrm>
          <a:custGeom>
            <a:avLst/>
            <a:gdLst/>
            <a:ahLst/>
            <a:cxnLst/>
            <a:rect l="l" t="t" r="r" b="b"/>
            <a:pathLst>
              <a:path w="134619" h="130175">
                <a:moveTo>
                  <a:pt x="125475" y="99440"/>
                </a:moveTo>
                <a:lnTo>
                  <a:pt x="114299" y="99440"/>
                </a:lnTo>
                <a:lnTo>
                  <a:pt x="110489" y="100456"/>
                </a:lnTo>
                <a:lnTo>
                  <a:pt x="108330" y="102615"/>
                </a:lnTo>
                <a:lnTo>
                  <a:pt x="106171" y="104647"/>
                </a:lnTo>
                <a:lnTo>
                  <a:pt x="105217" y="108584"/>
                </a:lnTo>
                <a:lnTo>
                  <a:pt x="105155" y="120903"/>
                </a:lnTo>
                <a:lnTo>
                  <a:pt x="106171" y="124840"/>
                </a:lnTo>
                <a:lnTo>
                  <a:pt x="108330" y="126872"/>
                </a:lnTo>
                <a:lnTo>
                  <a:pt x="110362" y="128904"/>
                </a:lnTo>
                <a:lnTo>
                  <a:pt x="114172" y="130047"/>
                </a:lnTo>
                <a:lnTo>
                  <a:pt x="125348" y="130047"/>
                </a:lnTo>
                <a:lnTo>
                  <a:pt x="134492" y="108584"/>
                </a:lnTo>
                <a:lnTo>
                  <a:pt x="133476" y="104647"/>
                </a:lnTo>
                <a:lnTo>
                  <a:pt x="129285" y="100456"/>
                </a:lnTo>
                <a:lnTo>
                  <a:pt x="125475" y="99440"/>
                </a:lnTo>
                <a:close/>
              </a:path>
              <a:path w="134619" h="130175">
                <a:moveTo>
                  <a:pt x="66420" y="0"/>
                </a:moveTo>
                <a:lnTo>
                  <a:pt x="61848" y="126"/>
                </a:lnTo>
                <a:lnTo>
                  <a:pt x="60197" y="380"/>
                </a:lnTo>
                <a:lnTo>
                  <a:pt x="58546" y="507"/>
                </a:lnTo>
                <a:lnTo>
                  <a:pt x="53339" y="3555"/>
                </a:lnTo>
                <a:lnTo>
                  <a:pt x="53339" y="125856"/>
                </a:lnTo>
                <a:lnTo>
                  <a:pt x="63880" y="129285"/>
                </a:lnTo>
                <a:lnTo>
                  <a:pt x="68960" y="129285"/>
                </a:lnTo>
                <a:lnTo>
                  <a:pt x="78866" y="126872"/>
                </a:lnTo>
                <a:lnTo>
                  <a:pt x="79247" y="126364"/>
                </a:lnTo>
                <a:lnTo>
                  <a:pt x="79501" y="125856"/>
                </a:lnTo>
                <a:lnTo>
                  <a:pt x="79501" y="3555"/>
                </a:lnTo>
                <a:lnTo>
                  <a:pt x="72770" y="380"/>
                </a:lnTo>
                <a:lnTo>
                  <a:pt x="71119" y="126"/>
                </a:lnTo>
                <a:lnTo>
                  <a:pt x="66420" y="0"/>
                </a:lnTo>
                <a:close/>
              </a:path>
              <a:path w="134619" h="130175">
                <a:moveTo>
                  <a:pt x="13080" y="0"/>
                </a:moveTo>
                <a:lnTo>
                  <a:pt x="8508" y="126"/>
                </a:lnTo>
                <a:lnTo>
                  <a:pt x="6857" y="380"/>
                </a:lnTo>
                <a:lnTo>
                  <a:pt x="5206" y="507"/>
                </a:lnTo>
                <a:lnTo>
                  <a:pt x="0" y="3555"/>
                </a:lnTo>
                <a:lnTo>
                  <a:pt x="0" y="125856"/>
                </a:lnTo>
                <a:lnTo>
                  <a:pt x="10540" y="129285"/>
                </a:lnTo>
                <a:lnTo>
                  <a:pt x="15620" y="129285"/>
                </a:lnTo>
                <a:lnTo>
                  <a:pt x="25526" y="126872"/>
                </a:lnTo>
                <a:lnTo>
                  <a:pt x="25907" y="126364"/>
                </a:lnTo>
                <a:lnTo>
                  <a:pt x="26161" y="125856"/>
                </a:lnTo>
                <a:lnTo>
                  <a:pt x="26161" y="3555"/>
                </a:lnTo>
                <a:lnTo>
                  <a:pt x="19430" y="380"/>
                </a:lnTo>
                <a:lnTo>
                  <a:pt x="17779" y="126"/>
                </a:lnTo>
                <a:lnTo>
                  <a:pt x="13080" y="0"/>
                </a:lnTo>
                <a:close/>
              </a:path>
            </a:pathLst>
          </a:custGeom>
          <a:solidFill>
            <a:srgbClr val="F4F0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860294" y="4850384"/>
            <a:ext cx="29845" cy="31115"/>
          </a:xfrm>
          <a:custGeom>
            <a:avLst/>
            <a:gdLst/>
            <a:ahLst/>
            <a:cxnLst/>
            <a:rect l="l" t="t" r="r" b="b"/>
            <a:pathLst>
              <a:path w="29844" h="31114">
                <a:moveTo>
                  <a:pt x="14858" y="0"/>
                </a:moveTo>
                <a:lnTo>
                  <a:pt x="20319" y="0"/>
                </a:lnTo>
                <a:lnTo>
                  <a:pt x="24129" y="1016"/>
                </a:lnTo>
                <a:lnTo>
                  <a:pt x="26161" y="3048"/>
                </a:lnTo>
                <a:lnTo>
                  <a:pt x="28320" y="5207"/>
                </a:lnTo>
                <a:lnTo>
                  <a:pt x="29336" y="9144"/>
                </a:lnTo>
                <a:lnTo>
                  <a:pt x="29336" y="14986"/>
                </a:lnTo>
                <a:lnTo>
                  <a:pt x="29336" y="21209"/>
                </a:lnTo>
                <a:lnTo>
                  <a:pt x="28320" y="25273"/>
                </a:lnTo>
                <a:lnTo>
                  <a:pt x="26161" y="27432"/>
                </a:lnTo>
                <a:lnTo>
                  <a:pt x="24002" y="29463"/>
                </a:lnTo>
                <a:lnTo>
                  <a:pt x="20192" y="30607"/>
                </a:lnTo>
                <a:lnTo>
                  <a:pt x="14604" y="30607"/>
                </a:lnTo>
                <a:lnTo>
                  <a:pt x="9016" y="30607"/>
                </a:lnTo>
                <a:lnTo>
                  <a:pt x="5206" y="29463"/>
                </a:lnTo>
                <a:lnTo>
                  <a:pt x="3174" y="27432"/>
                </a:lnTo>
                <a:lnTo>
                  <a:pt x="1015" y="25400"/>
                </a:lnTo>
                <a:lnTo>
                  <a:pt x="0" y="21463"/>
                </a:lnTo>
                <a:lnTo>
                  <a:pt x="0" y="15621"/>
                </a:lnTo>
                <a:lnTo>
                  <a:pt x="0" y="9398"/>
                </a:lnTo>
                <a:lnTo>
                  <a:pt x="1015" y="5207"/>
                </a:lnTo>
                <a:lnTo>
                  <a:pt x="3174" y="3175"/>
                </a:lnTo>
                <a:lnTo>
                  <a:pt x="5333" y="1016"/>
                </a:lnTo>
                <a:lnTo>
                  <a:pt x="9143" y="0"/>
                </a:lnTo>
                <a:lnTo>
                  <a:pt x="14858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808477" y="4750942"/>
            <a:ext cx="26670" cy="129539"/>
          </a:xfrm>
          <a:custGeom>
            <a:avLst/>
            <a:gdLst/>
            <a:ahLst/>
            <a:cxnLst/>
            <a:rect l="l" t="t" r="r" b="b"/>
            <a:pathLst>
              <a:path w="26669" h="129539">
                <a:moveTo>
                  <a:pt x="13081" y="0"/>
                </a:moveTo>
                <a:lnTo>
                  <a:pt x="15621" y="0"/>
                </a:lnTo>
                <a:lnTo>
                  <a:pt x="17780" y="126"/>
                </a:lnTo>
                <a:lnTo>
                  <a:pt x="19431" y="380"/>
                </a:lnTo>
                <a:lnTo>
                  <a:pt x="21082" y="507"/>
                </a:lnTo>
                <a:lnTo>
                  <a:pt x="25526" y="2412"/>
                </a:lnTo>
                <a:lnTo>
                  <a:pt x="25908" y="2920"/>
                </a:lnTo>
                <a:lnTo>
                  <a:pt x="26162" y="3555"/>
                </a:lnTo>
                <a:lnTo>
                  <a:pt x="26162" y="4190"/>
                </a:lnTo>
                <a:lnTo>
                  <a:pt x="26162" y="125094"/>
                </a:lnTo>
                <a:lnTo>
                  <a:pt x="26162" y="125856"/>
                </a:lnTo>
                <a:lnTo>
                  <a:pt x="25908" y="126364"/>
                </a:lnTo>
                <a:lnTo>
                  <a:pt x="25526" y="126872"/>
                </a:lnTo>
                <a:lnTo>
                  <a:pt x="25146" y="127507"/>
                </a:lnTo>
                <a:lnTo>
                  <a:pt x="15621" y="129285"/>
                </a:lnTo>
                <a:lnTo>
                  <a:pt x="13081" y="129285"/>
                </a:lnTo>
                <a:lnTo>
                  <a:pt x="10541" y="129285"/>
                </a:lnTo>
                <a:lnTo>
                  <a:pt x="0" y="125856"/>
                </a:lnTo>
                <a:lnTo>
                  <a:pt x="0" y="125094"/>
                </a:lnTo>
                <a:lnTo>
                  <a:pt x="0" y="4190"/>
                </a:lnTo>
                <a:lnTo>
                  <a:pt x="0" y="3555"/>
                </a:lnTo>
                <a:lnTo>
                  <a:pt x="253" y="2920"/>
                </a:lnTo>
                <a:lnTo>
                  <a:pt x="6858" y="380"/>
                </a:lnTo>
                <a:lnTo>
                  <a:pt x="8509" y="126"/>
                </a:lnTo>
                <a:lnTo>
                  <a:pt x="10541" y="0"/>
                </a:lnTo>
                <a:lnTo>
                  <a:pt x="13081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755138" y="4750942"/>
            <a:ext cx="26670" cy="129539"/>
          </a:xfrm>
          <a:custGeom>
            <a:avLst/>
            <a:gdLst/>
            <a:ahLst/>
            <a:cxnLst/>
            <a:rect l="l" t="t" r="r" b="b"/>
            <a:pathLst>
              <a:path w="26669" h="129539">
                <a:moveTo>
                  <a:pt x="13080" y="0"/>
                </a:moveTo>
                <a:lnTo>
                  <a:pt x="15620" y="0"/>
                </a:lnTo>
                <a:lnTo>
                  <a:pt x="17779" y="126"/>
                </a:lnTo>
                <a:lnTo>
                  <a:pt x="19430" y="380"/>
                </a:lnTo>
                <a:lnTo>
                  <a:pt x="21081" y="507"/>
                </a:lnTo>
                <a:lnTo>
                  <a:pt x="25526" y="2412"/>
                </a:lnTo>
                <a:lnTo>
                  <a:pt x="25907" y="2920"/>
                </a:lnTo>
                <a:lnTo>
                  <a:pt x="26161" y="3555"/>
                </a:lnTo>
                <a:lnTo>
                  <a:pt x="26161" y="4190"/>
                </a:lnTo>
                <a:lnTo>
                  <a:pt x="26161" y="125094"/>
                </a:lnTo>
                <a:lnTo>
                  <a:pt x="26161" y="125856"/>
                </a:lnTo>
                <a:lnTo>
                  <a:pt x="25907" y="126364"/>
                </a:lnTo>
                <a:lnTo>
                  <a:pt x="25526" y="126872"/>
                </a:lnTo>
                <a:lnTo>
                  <a:pt x="25145" y="127507"/>
                </a:lnTo>
                <a:lnTo>
                  <a:pt x="15620" y="129285"/>
                </a:lnTo>
                <a:lnTo>
                  <a:pt x="13080" y="129285"/>
                </a:lnTo>
                <a:lnTo>
                  <a:pt x="10540" y="129285"/>
                </a:lnTo>
                <a:lnTo>
                  <a:pt x="0" y="125856"/>
                </a:lnTo>
                <a:lnTo>
                  <a:pt x="0" y="125094"/>
                </a:lnTo>
                <a:lnTo>
                  <a:pt x="0" y="4190"/>
                </a:lnTo>
                <a:lnTo>
                  <a:pt x="0" y="3555"/>
                </a:lnTo>
                <a:lnTo>
                  <a:pt x="253" y="2920"/>
                </a:lnTo>
                <a:lnTo>
                  <a:pt x="6857" y="380"/>
                </a:lnTo>
                <a:lnTo>
                  <a:pt x="8508" y="126"/>
                </a:lnTo>
                <a:lnTo>
                  <a:pt x="10540" y="0"/>
                </a:lnTo>
                <a:lnTo>
                  <a:pt x="13080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954782" y="4744846"/>
            <a:ext cx="1069213" cy="14312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47700" y="5238750"/>
            <a:ext cx="1209675" cy="148590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923950" y="5547486"/>
            <a:ext cx="680720" cy="839469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21590" marR="5080" indent="-9525" algn="just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З</a:t>
            </a:r>
            <a:r>
              <a:rPr sz="1200" b="1" spc="-10" dirty="0">
                <a:latin typeface="Calibri"/>
                <a:cs typeface="Calibri"/>
              </a:rPr>
              <a:t>ак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чение </a:t>
            </a:r>
            <a:r>
              <a:rPr sz="1200" b="1" spc="-30" dirty="0">
                <a:latin typeface="Calibri"/>
                <a:cs typeface="Calibri"/>
              </a:rPr>
              <a:t>к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тр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spc="-10" dirty="0">
                <a:latin typeface="Calibri"/>
                <a:cs typeface="Calibri"/>
              </a:rPr>
              <a:t>к</a:t>
            </a:r>
            <a:r>
              <a:rPr sz="1200" b="1" spc="-15" dirty="0">
                <a:latin typeface="Calibri"/>
                <a:cs typeface="Calibri"/>
              </a:rPr>
              <a:t>т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, </a:t>
            </a:r>
            <a:r>
              <a:rPr sz="1200" b="1" spc="-15" dirty="0">
                <a:latin typeface="Calibri"/>
                <a:cs typeface="Calibri"/>
              </a:rPr>
              <a:t>д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оро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, со</a:t>
            </a:r>
            <a:r>
              <a:rPr sz="1200" b="1" spc="-55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аше</a:t>
            </a:r>
            <a:r>
              <a:rPr sz="1200" b="1" dirty="0">
                <a:latin typeface="Calibri"/>
                <a:cs typeface="Calibri"/>
              </a:rPr>
              <a:t>ний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1847850" y="5781675"/>
            <a:ext cx="361950" cy="400050"/>
          </a:xfrm>
          <a:prstGeom prst="rect">
            <a:avLst/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181225" y="5238750"/>
            <a:ext cx="1209675" cy="148590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2625089" y="5537885"/>
            <a:ext cx="345440" cy="858519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35890" marR="5080" indent="-123825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Социал</a:t>
            </a:r>
            <a:r>
              <a:rPr sz="1200" b="1" spc="-5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ные 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ы</a:t>
            </a:r>
            <a:r>
              <a:rPr sz="1200" b="1" spc="-10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ты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3371850" y="5781675"/>
            <a:ext cx="361950" cy="400050"/>
          </a:xfrm>
          <a:prstGeom prst="rect">
            <a:avLst/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695700" y="5238750"/>
            <a:ext cx="1219200" cy="148590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4239514" y="5587267"/>
            <a:ext cx="152400" cy="7600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dirty="0">
                <a:latin typeface="Calibri"/>
                <a:cs typeface="Calibri"/>
              </a:rPr>
              <a:t>О</a:t>
            </a:r>
            <a:r>
              <a:rPr sz="1000" b="1" spc="-5" dirty="0">
                <a:latin typeface="Calibri"/>
                <a:cs typeface="Calibri"/>
              </a:rPr>
              <a:t>п</a:t>
            </a:r>
            <a:r>
              <a:rPr sz="1000" b="1" dirty="0">
                <a:latin typeface="Calibri"/>
                <a:cs typeface="Calibri"/>
              </a:rPr>
              <a:t>ла</a:t>
            </a:r>
            <a:r>
              <a:rPr sz="1000" b="1" spc="-5" dirty="0">
                <a:latin typeface="Calibri"/>
                <a:cs typeface="Calibri"/>
              </a:rPr>
              <a:t>т</a:t>
            </a:r>
            <a:r>
              <a:rPr sz="1000" b="1" dirty="0">
                <a:latin typeface="Calibri"/>
                <a:cs typeface="Calibri"/>
              </a:rPr>
              <a:t>а</a:t>
            </a:r>
            <a:r>
              <a:rPr sz="1000" b="1" spc="-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тр</a:t>
            </a:r>
            <a:r>
              <a:rPr sz="1000" b="1" spc="-5" dirty="0">
                <a:latin typeface="Calibri"/>
                <a:cs typeface="Calibri"/>
              </a:rPr>
              <a:t>уд</a:t>
            </a:r>
            <a:r>
              <a:rPr sz="1000" b="1" dirty="0">
                <a:latin typeface="Calibri"/>
                <a:cs typeface="Calibri"/>
              </a:rPr>
              <a:t>а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4886325" y="5781675"/>
            <a:ext cx="352425" cy="400050"/>
          </a:xfrm>
          <a:prstGeom prst="rect">
            <a:avLst/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5200650" y="5238750"/>
            <a:ext cx="1219200" cy="148590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5648959" y="5526608"/>
            <a:ext cx="345440" cy="88011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33985" marR="5080" indent="-121920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5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та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иных 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с</a:t>
            </a:r>
            <a:r>
              <a:rPr sz="1200" b="1" spc="-25" dirty="0">
                <a:latin typeface="Calibri"/>
                <a:cs typeface="Calibri"/>
              </a:rPr>
              <a:t>хо</a:t>
            </a:r>
            <a:r>
              <a:rPr sz="1200" b="1" spc="-15" dirty="0">
                <a:latin typeface="Calibri"/>
                <a:cs typeface="Calibri"/>
              </a:rPr>
              <a:t>д</a:t>
            </a:r>
            <a:r>
              <a:rPr sz="1200" b="1" dirty="0">
                <a:latin typeface="Calibri"/>
                <a:cs typeface="Calibri"/>
              </a:rPr>
              <a:t>ов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222044" y="5063490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1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837814" y="5063490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362069" y="5063490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886450" y="5063490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4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2686050" y="6781800"/>
            <a:ext cx="1647825" cy="49530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2752344" y="6829043"/>
            <a:ext cx="544068" cy="34442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3012948" y="6829043"/>
            <a:ext cx="1266444" cy="34442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893186" y="6957821"/>
            <a:ext cx="1237615" cy="14478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52400" y="7524750"/>
            <a:ext cx="914400" cy="148590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 txBox="1"/>
          <p:nvPr/>
        </p:nvSpPr>
        <p:spPr>
          <a:xfrm>
            <a:off x="446633" y="7819593"/>
            <a:ext cx="345440" cy="864869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67310" marR="5080" indent="-55244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Соста</a:t>
            </a:r>
            <a:r>
              <a:rPr sz="1200" b="1" spc="-20" dirty="0">
                <a:latin typeface="Calibri"/>
                <a:cs typeface="Calibri"/>
              </a:rPr>
              <a:t>в</a:t>
            </a:r>
            <a:r>
              <a:rPr sz="1200" b="1" spc="5" dirty="0">
                <a:latin typeface="Calibri"/>
                <a:cs typeface="Calibri"/>
              </a:rPr>
              <a:t>л</a:t>
            </a:r>
            <a:r>
              <a:rPr sz="1200" b="1" dirty="0">
                <a:latin typeface="Calibri"/>
                <a:cs typeface="Calibri"/>
              </a:rPr>
              <a:t>е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ие от</a:t>
            </a:r>
            <a:r>
              <a:rPr sz="1200" b="1" spc="5" dirty="0">
                <a:latin typeface="Calibri"/>
                <a:cs typeface="Calibri"/>
              </a:rPr>
              <a:t>ч</a:t>
            </a:r>
            <a:r>
              <a:rPr sz="1200" b="1" dirty="0">
                <a:latin typeface="Calibri"/>
                <a:cs typeface="Calibri"/>
              </a:rPr>
              <a:t>ет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ости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978204" y="8096248"/>
            <a:ext cx="295275" cy="323850"/>
          </a:xfrm>
          <a:prstGeom prst="rect">
            <a:avLst/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190625" y="7524750"/>
            <a:ext cx="1019175" cy="148590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1318386" y="7672249"/>
            <a:ext cx="848994" cy="115697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-1270" algn="ctr">
              <a:lnSpc>
                <a:spcPct val="91700"/>
              </a:lnSpc>
            </a:pPr>
            <a:r>
              <a:rPr sz="1200" b="1" dirty="0">
                <a:latin typeface="Calibri"/>
                <a:cs typeface="Calibri"/>
              </a:rPr>
              <a:t>Фо</a:t>
            </a:r>
            <a:r>
              <a:rPr sz="1200" b="1" spc="5" dirty="0">
                <a:latin typeface="Calibri"/>
                <a:cs typeface="Calibri"/>
              </a:rPr>
              <a:t>р</a:t>
            </a:r>
            <a:r>
              <a:rPr sz="1200" b="1" dirty="0">
                <a:latin typeface="Calibri"/>
                <a:cs typeface="Calibri"/>
              </a:rPr>
              <a:t>миро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ание реш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ия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Со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ета МО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ЩР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об исп</a:t>
            </a:r>
            <a:r>
              <a:rPr sz="1200" b="1" spc="-25" dirty="0">
                <a:latin typeface="Calibri"/>
                <a:cs typeface="Calibri"/>
              </a:rPr>
              <a:t>о</a:t>
            </a:r>
            <a:r>
              <a:rPr sz="1200" b="1" spc="5" dirty="0">
                <a:latin typeface="Calibri"/>
                <a:cs typeface="Calibri"/>
              </a:rPr>
              <a:t>лн</a:t>
            </a:r>
            <a:r>
              <a:rPr sz="1200" b="1" dirty="0">
                <a:latin typeface="Calibri"/>
                <a:cs typeface="Calibri"/>
              </a:rPr>
              <a:t>е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ии б</a:t>
            </a:r>
            <a:r>
              <a:rPr sz="1200" b="1" spc="-30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25" dirty="0">
                <a:latin typeface="Calibri"/>
                <a:cs typeface="Calibri"/>
              </a:rPr>
              <a:t>ж</a:t>
            </a:r>
            <a:r>
              <a:rPr sz="1200" b="1" dirty="0">
                <a:latin typeface="Calibri"/>
                <a:cs typeface="Calibri"/>
              </a:rPr>
              <a:t>ета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М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ЩР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2143125" y="8105775"/>
            <a:ext cx="295275" cy="323850"/>
          </a:xfrm>
          <a:prstGeom prst="rect">
            <a:avLst/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2381250" y="7515223"/>
            <a:ext cx="923925" cy="150495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 txBox="1"/>
          <p:nvPr/>
        </p:nvSpPr>
        <p:spPr>
          <a:xfrm>
            <a:off x="2567939" y="7633303"/>
            <a:ext cx="571500" cy="123888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4445" algn="ctr">
              <a:lnSpc>
                <a:spcPct val="91700"/>
              </a:lnSpc>
            </a:pPr>
            <a:r>
              <a:rPr sz="1000" b="1" dirty="0">
                <a:latin typeface="Calibri"/>
                <a:cs typeface="Calibri"/>
              </a:rPr>
              <a:t>Од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б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ение</a:t>
            </a:r>
            <a:r>
              <a:rPr sz="1000" b="1" spc="5" dirty="0">
                <a:latin typeface="Calibri"/>
                <a:cs typeface="Calibri"/>
              </a:rPr>
              <a:t> р</a:t>
            </a:r>
            <a:r>
              <a:rPr sz="1000" b="1" dirty="0">
                <a:latin typeface="Calibri"/>
                <a:cs typeface="Calibri"/>
              </a:rPr>
              <a:t>ешения 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б</a:t>
            </a:r>
            <a:r>
              <a:rPr sz="1000" b="1" spc="-1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и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по</a:t>
            </a:r>
            <a:r>
              <a:rPr sz="1000" b="1" spc="5" dirty="0">
                <a:latin typeface="Calibri"/>
                <a:cs typeface="Calibri"/>
              </a:rPr>
              <a:t>л</a:t>
            </a:r>
            <a:r>
              <a:rPr sz="1000" b="1" dirty="0">
                <a:latin typeface="Calibri"/>
                <a:cs typeface="Calibri"/>
              </a:rPr>
              <a:t>нении б</a:t>
            </a:r>
            <a:r>
              <a:rPr sz="1000" b="1" spc="5" dirty="0">
                <a:latin typeface="Calibri"/>
                <a:cs typeface="Calibri"/>
              </a:rPr>
              <a:t>ю</a:t>
            </a:r>
            <a:r>
              <a:rPr sz="1000" b="1" dirty="0">
                <a:latin typeface="Calibri"/>
                <a:cs typeface="Calibri"/>
              </a:rPr>
              <a:t>джета </a:t>
            </a:r>
            <a:r>
              <a:rPr sz="1000" b="1" spc="-5" dirty="0">
                <a:latin typeface="Calibri"/>
                <a:cs typeface="Calibri"/>
              </a:rPr>
              <a:t>г</a:t>
            </a:r>
            <a:r>
              <a:rPr sz="1000" b="1" spc="5" dirty="0">
                <a:latin typeface="Calibri"/>
                <a:cs typeface="Calibri"/>
              </a:rPr>
              <a:t>л</a:t>
            </a:r>
            <a:r>
              <a:rPr sz="1000" b="1" dirty="0">
                <a:latin typeface="Calibri"/>
                <a:cs typeface="Calibri"/>
              </a:rPr>
              <a:t>ав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й</a:t>
            </a:r>
            <a:r>
              <a:rPr sz="1000" b="1" spc="15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М</a:t>
            </a:r>
            <a:r>
              <a:rPr sz="1000" b="1" dirty="0">
                <a:latin typeface="Calibri"/>
                <a:cs typeface="Calibri"/>
              </a:rPr>
              <a:t>О Ще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бин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кий</a:t>
            </a:r>
            <a:r>
              <a:rPr sz="1000" b="1" spc="-10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ай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н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3224212" y="8105775"/>
            <a:ext cx="304800" cy="323850"/>
          </a:xfrm>
          <a:prstGeom prst="rect">
            <a:avLst/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3471862" y="7485633"/>
            <a:ext cx="933450" cy="1524000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 txBox="1"/>
          <p:nvPr/>
        </p:nvSpPr>
        <p:spPr>
          <a:xfrm>
            <a:off x="3618610" y="7633303"/>
            <a:ext cx="709930" cy="123888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2540" algn="ctr">
              <a:lnSpc>
                <a:spcPct val="91500"/>
              </a:lnSpc>
            </a:pPr>
            <a:r>
              <a:rPr sz="1000" b="1" spc="5" dirty="0">
                <a:latin typeface="Calibri"/>
                <a:cs typeface="Calibri"/>
              </a:rPr>
              <a:t>В</a:t>
            </a:r>
            <a:r>
              <a:rPr sz="1000" b="1" dirty="0">
                <a:latin typeface="Calibri"/>
                <a:cs typeface="Calibri"/>
              </a:rPr>
              <a:t>не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ение</a:t>
            </a:r>
            <a:r>
              <a:rPr sz="1000" b="1" spc="5" dirty="0">
                <a:latin typeface="Calibri"/>
                <a:cs typeface="Calibri"/>
              </a:rPr>
              <a:t> </a:t>
            </a:r>
            <a:r>
              <a:rPr sz="1000" b="1" spc="-5" dirty="0">
                <a:latin typeface="Calibri"/>
                <a:cs typeface="Calibri"/>
              </a:rPr>
              <a:t>г</a:t>
            </a:r>
            <a:r>
              <a:rPr sz="1000" b="1" spc="5" dirty="0">
                <a:latin typeface="Calibri"/>
                <a:cs typeface="Calibri"/>
              </a:rPr>
              <a:t>л</a:t>
            </a:r>
            <a:r>
              <a:rPr sz="1000" b="1" dirty="0">
                <a:latin typeface="Calibri"/>
                <a:cs typeface="Calibri"/>
              </a:rPr>
              <a:t>ав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й </a:t>
            </a:r>
            <a:r>
              <a:rPr sz="1000" b="1" spc="5" dirty="0">
                <a:latin typeface="Calibri"/>
                <a:cs typeface="Calibri"/>
              </a:rPr>
              <a:t>М</a:t>
            </a:r>
            <a:r>
              <a:rPr sz="1000" b="1" dirty="0">
                <a:latin typeface="Calibri"/>
                <a:cs typeface="Calibri"/>
              </a:rPr>
              <a:t>О Ще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бин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кий</a:t>
            </a:r>
            <a:r>
              <a:rPr sz="1000" b="1" spc="-10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ай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н 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ешения</a:t>
            </a:r>
            <a:r>
              <a:rPr sz="1000" b="1" spc="-5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б и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по</a:t>
            </a:r>
            <a:r>
              <a:rPr sz="1000" b="1" spc="5" dirty="0">
                <a:latin typeface="Calibri"/>
                <a:cs typeface="Calibri"/>
              </a:rPr>
              <a:t>л</a:t>
            </a:r>
            <a:r>
              <a:rPr sz="1000" b="1" dirty="0">
                <a:latin typeface="Calibri"/>
                <a:cs typeface="Calibri"/>
              </a:rPr>
              <a:t>нении </a:t>
            </a:r>
            <a:r>
              <a:rPr sz="1000" b="1" spc="-1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б</a:t>
            </a:r>
            <a:r>
              <a:rPr sz="1000" b="1" spc="5" dirty="0">
                <a:latin typeface="Calibri"/>
                <a:cs typeface="Calibri"/>
              </a:rPr>
              <a:t>ю</a:t>
            </a:r>
            <a:r>
              <a:rPr sz="1000" b="1" dirty="0">
                <a:latin typeface="Calibri"/>
                <a:cs typeface="Calibri"/>
              </a:rPr>
              <a:t>дж</a:t>
            </a:r>
            <a:r>
              <a:rPr sz="1000" b="1" spc="-10" dirty="0">
                <a:latin typeface="Calibri"/>
                <a:cs typeface="Calibri"/>
              </a:rPr>
              <a:t>е</a:t>
            </a:r>
            <a:r>
              <a:rPr sz="1000" b="1" dirty="0">
                <a:latin typeface="Calibri"/>
                <a:cs typeface="Calibri"/>
              </a:rPr>
              <a:t>- </a:t>
            </a:r>
            <a:r>
              <a:rPr sz="1000" b="1" spc="-5" dirty="0">
                <a:latin typeface="Calibri"/>
                <a:cs typeface="Calibri"/>
              </a:rPr>
              <a:t>т</a:t>
            </a:r>
            <a:r>
              <a:rPr sz="1000" b="1" dirty="0">
                <a:latin typeface="Calibri"/>
                <a:cs typeface="Calibri"/>
              </a:rPr>
              <a:t>а</a:t>
            </a:r>
            <a:r>
              <a:rPr sz="1000" b="1" spc="-1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С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5" dirty="0">
                <a:latin typeface="Calibri"/>
                <a:cs typeface="Calibri"/>
              </a:rPr>
              <a:t>е</a:t>
            </a:r>
            <a:r>
              <a:rPr sz="1000" b="1" dirty="0">
                <a:latin typeface="Calibri"/>
                <a:cs typeface="Calibri"/>
              </a:rPr>
              <a:t>т</a:t>
            </a:r>
            <a:r>
              <a:rPr sz="1000" b="1" spc="-5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М</a:t>
            </a:r>
            <a:r>
              <a:rPr sz="1000" b="1" dirty="0">
                <a:latin typeface="Calibri"/>
                <a:cs typeface="Calibri"/>
              </a:rPr>
              <a:t>О ЩР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4328540" y="8108632"/>
            <a:ext cx="295275" cy="333377"/>
          </a:xfrm>
          <a:prstGeom prst="rect">
            <a:avLst/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562475" y="7477125"/>
            <a:ext cx="962025" cy="1533525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 txBox="1"/>
          <p:nvPr/>
        </p:nvSpPr>
        <p:spPr>
          <a:xfrm>
            <a:off x="4687315" y="7664956"/>
            <a:ext cx="779780" cy="117602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065" marR="5080" indent="-1270" algn="ctr">
              <a:lnSpc>
                <a:spcPct val="91600"/>
              </a:lnSpc>
            </a:pPr>
            <a:r>
              <a:rPr sz="1100" b="1" dirty="0">
                <a:latin typeface="Calibri"/>
                <a:cs typeface="Calibri"/>
              </a:rPr>
              <a:t>Р</a:t>
            </a:r>
            <a:r>
              <a:rPr sz="1100" b="1" spc="-5" dirty="0">
                <a:latin typeface="Calibri"/>
                <a:cs typeface="Calibri"/>
              </a:rPr>
              <a:t>а</a:t>
            </a:r>
            <a:r>
              <a:rPr sz="1100" b="1" spc="5" dirty="0">
                <a:latin typeface="Calibri"/>
                <a:cs typeface="Calibri"/>
              </a:rPr>
              <a:t>сс</a:t>
            </a:r>
            <a:r>
              <a:rPr sz="1100" b="1" dirty="0">
                <a:latin typeface="Calibri"/>
                <a:cs typeface="Calibri"/>
              </a:rPr>
              <a:t>м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т</a:t>
            </a:r>
            <a:r>
              <a:rPr sz="1100" b="1" spc="-5" dirty="0">
                <a:latin typeface="Calibri"/>
                <a:cs typeface="Calibri"/>
              </a:rPr>
              <a:t>ре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е</a:t>
            </a:r>
            <a:r>
              <a:rPr sz="1100" b="1" spc="-4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и п</a:t>
            </a:r>
            <a:r>
              <a:rPr sz="1100" b="1" spc="-10" dirty="0">
                <a:latin typeface="Calibri"/>
                <a:cs typeface="Calibri"/>
              </a:rPr>
              <a:t>р</a:t>
            </a:r>
            <a:r>
              <a:rPr sz="1100" b="1" dirty="0">
                <a:latin typeface="Calibri"/>
                <a:cs typeface="Calibri"/>
              </a:rPr>
              <a:t>и</a:t>
            </a:r>
            <a:r>
              <a:rPr sz="1100" b="1" spc="-5" dirty="0">
                <a:latin typeface="Calibri"/>
                <a:cs typeface="Calibri"/>
              </a:rPr>
              <a:t>н</a:t>
            </a:r>
            <a:r>
              <a:rPr sz="1100" b="1" dirty="0">
                <a:latin typeface="Calibri"/>
                <a:cs typeface="Calibri"/>
              </a:rPr>
              <a:t>ятие</a:t>
            </a:r>
            <a:r>
              <a:rPr sz="1100" b="1" spc="-3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ре</a:t>
            </a:r>
            <a:r>
              <a:rPr sz="1100" b="1" dirty="0">
                <a:latin typeface="Calibri"/>
                <a:cs typeface="Calibri"/>
              </a:rPr>
              <a:t>ш</a:t>
            </a:r>
            <a:r>
              <a:rPr sz="1100" b="1" spc="-1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я 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б</a:t>
            </a:r>
            <a:r>
              <a:rPr sz="1100" b="1" spc="-1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исп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spc="-5" dirty="0">
                <a:latin typeface="Calibri"/>
                <a:cs typeface="Calibri"/>
              </a:rPr>
              <a:t>л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1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и бюдж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та</a:t>
            </a:r>
            <a:r>
              <a:rPr sz="1100" b="1" spc="-4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М</a:t>
            </a:r>
            <a:r>
              <a:rPr sz="1100" b="1" dirty="0">
                <a:latin typeface="Calibri"/>
                <a:cs typeface="Calibri"/>
              </a:rPr>
              <a:t>О ЩР С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в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</a:t>
            </a:r>
            <a:r>
              <a:rPr sz="1100" b="1" spc="-5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м</a:t>
            </a:r>
            <a:r>
              <a:rPr sz="1100" b="1" spc="-3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М</a:t>
            </a:r>
            <a:r>
              <a:rPr sz="1100" b="1" dirty="0">
                <a:latin typeface="Calibri"/>
                <a:cs typeface="Calibri"/>
              </a:rPr>
              <a:t>О ЩР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5476875" y="8105775"/>
            <a:ext cx="295275" cy="323850"/>
          </a:xfrm>
          <a:prstGeom prst="rect">
            <a:avLst/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5689536" y="7515225"/>
            <a:ext cx="1028700" cy="1495425"/>
          </a:xfrm>
          <a:prstGeom prst="rect">
            <a:avLst/>
          </a:prstGeom>
          <a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 txBox="1"/>
          <p:nvPr/>
        </p:nvSpPr>
        <p:spPr>
          <a:xfrm>
            <a:off x="5757417" y="7677098"/>
            <a:ext cx="848360" cy="11537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2540" algn="ctr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П</a:t>
            </a:r>
            <a:r>
              <a:rPr sz="1200" b="1" spc="-25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10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исан</a:t>
            </a:r>
            <a:r>
              <a:rPr sz="1200" b="1" spc="5" dirty="0">
                <a:latin typeface="Calibri"/>
                <a:cs typeface="Calibri"/>
              </a:rPr>
              <a:t>и</a:t>
            </a:r>
            <a:r>
              <a:rPr sz="1200" b="1" dirty="0">
                <a:latin typeface="Calibri"/>
                <a:cs typeface="Calibri"/>
              </a:rPr>
              <a:t>е </a:t>
            </a:r>
            <a:r>
              <a:rPr sz="1200" b="1" spc="-55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ой </a:t>
            </a:r>
            <a:r>
              <a:rPr sz="1200" b="1" spc="-20" dirty="0">
                <a:latin typeface="Calibri"/>
                <a:cs typeface="Calibri"/>
              </a:rPr>
              <a:t>м</a:t>
            </a:r>
            <a:r>
              <a:rPr sz="1200" b="1" spc="-5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ницип</a:t>
            </a:r>
            <a:r>
              <a:rPr sz="1200" b="1" spc="-10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10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 обр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зо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ния</a:t>
            </a:r>
            <a:endParaRPr sz="1200" dirty="0">
              <a:latin typeface="Calibri"/>
              <a:cs typeface="Calibri"/>
            </a:endParaRPr>
          </a:p>
          <a:p>
            <a:pPr marL="2540" algn="ctr">
              <a:lnSpc>
                <a:spcPts val="1295"/>
              </a:lnSpc>
            </a:pPr>
            <a:r>
              <a:rPr sz="1200" b="1" spc="-5" dirty="0">
                <a:latin typeface="Calibri"/>
                <a:cs typeface="Calibri"/>
              </a:rPr>
              <a:t>М</a:t>
            </a:r>
            <a:r>
              <a:rPr sz="1200" b="1" dirty="0">
                <a:latin typeface="Calibri"/>
                <a:cs typeface="Calibri"/>
              </a:rPr>
              <a:t>О  ЩР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478536" y="7200900"/>
            <a:ext cx="336804" cy="30022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645920" y="7200900"/>
            <a:ext cx="336804" cy="300227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718816" y="7200900"/>
            <a:ext cx="336804" cy="300227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3884676" y="7200900"/>
            <a:ext cx="336803" cy="300227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5050535" y="7200900"/>
            <a:ext cx="336803" cy="300227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6044184" y="7200900"/>
            <a:ext cx="336803" cy="300227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 txBox="1"/>
          <p:nvPr/>
        </p:nvSpPr>
        <p:spPr>
          <a:xfrm>
            <a:off x="578916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1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1746630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2819780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3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3985640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4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5151882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5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6145784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6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 txBox="1"/>
          <p:nvPr/>
        </p:nvSpPr>
        <p:spPr>
          <a:xfrm>
            <a:off x="151002" y="211723"/>
            <a:ext cx="6590365" cy="209288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700" marR="5080" algn="ctr"/>
            <a:r>
              <a:rPr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Изменение </a:t>
            </a:r>
            <a:r>
              <a:rPr sz="2000" b="1" u="sng" spc="-5" dirty="0" err="1">
                <a:solidFill>
                  <a:srgbClr val="7030A0"/>
                </a:solidFill>
                <a:latin typeface="Calibri"/>
                <a:cs typeface="Calibri"/>
              </a:rPr>
              <a:t>основных</a:t>
            </a:r>
            <a:r>
              <a:rPr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2000" b="1" u="sng" spc="-5" dirty="0" err="1">
                <a:solidFill>
                  <a:srgbClr val="7030A0"/>
                </a:solidFill>
                <a:latin typeface="Calibri"/>
                <a:cs typeface="Calibri"/>
              </a:rPr>
              <a:t>характеристик</a:t>
            </a:r>
            <a:r>
              <a:rPr lang="ru-RU"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2000" b="1" u="sng" spc="-5" dirty="0" err="1">
                <a:solidFill>
                  <a:srgbClr val="7030A0"/>
                </a:solidFill>
                <a:latin typeface="Calibri"/>
                <a:cs typeface="Calibri"/>
              </a:rPr>
              <a:t>бюджета</a:t>
            </a:r>
            <a:r>
              <a:rPr lang="ru-RU"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2000" b="1" u="sng" spc="-5" dirty="0" err="1">
                <a:solidFill>
                  <a:srgbClr val="7030A0"/>
                </a:solidFill>
                <a:latin typeface="Calibri"/>
                <a:cs typeface="Calibri"/>
              </a:rPr>
              <a:t>муниципального</a:t>
            </a:r>
            <a:r>
              <a:rPr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2000" b="1" u="sng" spc="-5" dirty="0" err="1">
                <a:solidFill>
                  <a:srgbClr val="7030A0"/>
                </a:solidFill>
                <a:latin typeface="Calibri"/>
                <a:cs typeface="Calibri"/>
              </a:rPr>
              <a:t>образования</a:t>
            </a:r>
            <a:r>
              <a:rPr lang="ru-RU"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Щербиновский</a:t>
            </a:r>
            <a:r>
              <a:rPr lang="ru-RU"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2000" b="1" u="sng" spc="-5" dirty="0" err="1">
                <a:solidFill>
                  <a:srgbClr val="7030A0"/>
                </a:solidFill>
                <a:latin typeface="Calibri"/>
                <a:cs typeface="Calibri"/>
              </a:rPr>
              <a:t>район</a:t>
            </a:r>
            <a:r>
              <a:rPr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lang="ru-RU"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на</a:t>
            </a:r>
            <a:r>
              <a:rPr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 20</a:t>
            </a:r>
            <a:r>
              <a:rPr lang="ru-RU"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22 </a:t>
            </a:r>
            <a:r>
              <a:rPr sz="2000" b="1" u="sng" spc="-5" dirty="0" err="1">
                <a:solidFill>
                  <a:srgbClr val="7030A0"/>
                </a:solidFill>
                <a:latin typeface="Calibri"/>
                <a:cs typeface="Calibri"/>
              </a:rPr>
              <a:t>год</a:t>
            </a:r>
            <a:r>
              <a:rPr lang="ru-RU"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  и на плановый период  2023 и 2024 годов</a:t>
            </a:r>
            <a:r>
              <a:rPr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,</a:t>
            </a:r>
            <a:r>
              <a:rPr lang="ru-RU"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2000" b="1" u="sng" spc="-5" dirty="0" err="1">
                <a:solidFill>
                  <a:srgbClr val="7030A0"/>
                </a:solidFill>
                <a:latin typeface="Calibri"/>
                <a:cs typeface="Calibri"/>
              </a:rPr>
              <a:t>относительно</a:t>
            </a:r>
            <a:r>
              <a:rPr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2000" b="1" u="sng" spc="-5" dirty="0" err="1">
                <a:solidFill>
                  <a:srgbClr val="7030A0"/>
                </a:solidFill>
                <a:latin typeface="Calibri"/>
                <a:cs typeface="Calibri"/>
              </a:rPr>
              <a:t>утвержденных</a:t>
            </a:r>
            <a:r>
              <a:rPr lang="ru-RU" sz="2000" b="1" u="sng" spc="-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2000" b="1" u="sng" spc="-5" dirty="0" err="1">
                <a:solidFill>
                  <a:srgbClr val="7030A0"/>
                </a:solidFill>
                <a:latin typeface="Calibri"/>
                <a:cs typeface="Calibri"/>
              </a:rPr>
              <a:t>показателей</a:t>
            </a:r>
            <a:endParaRPr sz="2000" b="1" u="sng" spc="-5" dirty="0">
              <a:solidFill>
                <a:srgbClr val="7030A0"/>
              </a:solidFill>
              <a:latin typeface="Calibri"/>
              <a:cs typeface="Calibri"/>
            </a:endParaRPr>
          </a:p>
          <a:p>
            <a:pPr marL="12700" marR="5080" algn="ctr">
              <a:lnSpc>
                <a:spcPct val="100000"/>
              </a:lnSpc>
            </a:pPr>
            <a:endParaRPr lang="ru-RU" sz="1400" b="1" spc="-5" dirty="0" smtClean="0">
              <a:solidFill>
                <a:srgbClr val="7030A0"/>
              </a:solidFill>
              <a:latin typeface="Calibri"/>
              <a:cs typeface="Calibri"/>
            </a:endParaRPr>
          </a:p>
          <a:p>
            <a:pPr marL="12700" marR="5080" algn="ctr">
              <a:lnSpc>
                <a:spcPct val="100000"/>
              </a:lnSpc>
            </a:pPr>
            <a:r>
              <a:rPr sz="1400" b="1" spc="-5" dirty="0" smtClean="0">
                <a:solidFill>
                  <a:srgbClr val="7030A0"/>
                </a:solidFill>
                <a:latin typeface="Calibri"/>
                <a:cs typeface="Calibri"/>
              </a:rPr>
              <a:t>(</a:t>
            </a:r>
            <a:r>
              <a:rPr lang="ru-RU" sz="1400" b="1" spc="-25" dirty="0" smtClean="0">
                <a:solidFill>
                  <a:srgbClr val="7030A0"/>
                </a:solidFill>
                <a:latin typeface="Calibri"/>
                <a:cs typeface="Calibri"/>
              </a:rPr>
              <a:t>Проект</a:t>
            </a:r>
            <a:r>
              <a:rPr sz="1400" b="1" dirty="0" smtClean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Со</a:t>
            </a:r>
            <a:r>
              <a:rPr sz="1400" b="1" spc="-20" dirty="0" err="1" smtClean="0">
                <a:solidFill>
                  <a:srgbClr val="7030A0"/>
                </a:solidFill>
                <a:latin typeface="Calibri"/>
                <a:cs typeface="Calibri"/>
              </a:rPr>
              <a:t>в</a:t>
            </a:r>
            <a:r>
              <a:rPr sz="1400" b="1" spc="-15" dirty="0" err="1" smtClean="0">
                <a:solidFill>
                  <a:srgbClr val="7030A0"/>
                </a:solidFill>
                <a:latin typeface="Calibri"/>
                <a:cs typeface="Calibri"/>
              </a:rPr>
              <a:t>е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та</a:t>
            </a:r>
            <a:r>
              <a:rPr sz="1400" b="1" spc="20" dirty="0" smtClean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400" b="1" spc="-25" dirty="0" err="1" smtClean="0">
                <a:solidFill>
                  <a:srgbClr val="7030A0"/>
                </a:solidFill>
                <a:latin typeface="Calibri"/>
                <a:cs typeface="Calibri"/>
              </a:rPr>
              <a:t>м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униципал</a:t>
            </a:r>
            <a:r>
              <a:rPr sz="1400" b="1" spc="-15" dirty="0" err="1" smtClean="0">
                <a:solidFill>
                  <a:srgbClr val="7030A0"/>
                </a:solidFill>
                <a:latin typeface="Calibri"/>
                <a:cs typeface="Calibri"/>
              </a:rPr>
              <a:t>ь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но</a:t>
            </a:r>
            <a:r>
              <a:rPr sz="1400" b="1" spc="-25" dirty="0" err="1" smtClean="0">
                <a:solidFill>
                  <a:srgbClr val="7030A0"/>
                </a:solidFill>
                <a:latin typeface="Calibri"/>
                <a:cs typeface="Calibri"/>
              </a:rPr>
              <a:t>г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sz="1400" b="1" spc="35" dirty="0" smtClean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sz="1400" b="1" spc="-20" dirty="0" err="1" smtClean="0">
                <a:solidFill>
                  <a:srgbClr val="7030A0"/>
                </a:solidFill>
                <a:latin typeface="Calibri"/>
                <a:cs typeface="Calibri"/>
              </a:rPr>
              <a:t>б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р</a:t>
            </a:r>
            <a:r>
              <a:rPr sz="1400" b="1" spc="-15" dirty="0" err="1" smtClean="0">
                <a:solidFill>
                  <a:srgbClr val="7030A0"/>
                </a:solidFill>
                <a:latin typeface="Calibri"/>
                <a:cs typeface="Calibri"/>
              </a:rPr>
              <a:t>а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зо</a:t>
            </a:r>
            <a:r>
              <a:rPr sz="1400" b="1" spc="-20" dirty="0" err="1" smtClean="0">
                <a:solidFill>
                  <a:srgbClr val="7030A0"/>
                </a:solidFill>
                <a:latin typeface="Calibri"/>
                <a:cs typeface="Calibri"/>
              </a:rPr>
              <a:t>в</a:t>
            </a:r>
            <a:r>
              <a:rPr sz="1400" b="1" spc="-15" dirty="0" err="1" smtClean="0">
                <a:solidFill>
                  <a:srgbClr val="7030A0"/>
                </a:solidFill>
                <a:latin typeface="Calibri"/>
                <a:cs typeface="Calibri"/>
              </a:rPr>
              <a:t>а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ния</a:t>
            </a:r>
            <a:r>
              <a:rPr sz="1400" b="1" spc="50" dirty="0" smtClean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400" b="1" spc="-30" dirty="0" smtClean="0">
                <a:solidFill>
                  <a:srgbClr val="7030A0"/>
                </a:solidFill>
                <a:latin typeface="Calibri"/>
                <a:cs typeface="Calibri"/>
              </a:rPr>
              <a:t>Щ</a:t>
            </a:r>
            <a:r>
              <a:rPr sz="1400" b="1" spc="-15" dirty="0" smtClean="0">
                <a:solidFill>
                  <a:srgbClr val="7030A0"/>
                </a:solidFill>
                <a:latin typeface="Calibri"/>
                <a:cs typeface="Calibri"/>
              </a:rPr>
              <a:t>е</a:t>
            </a:r>
            <a:r>
              <a:rPr sz="1400" b="1" spc="-10" dirty="0" smtClean="0">
                <a:solidFill>
                  <a:srgbClr val="7030A0"/>
                </a:solidFill>
                <a:latin typeface="Calibri"/>
                <a:cs typeface="Calibri"/>
              </a:rPr>
              <a:t>р</a:t>
            </a:r>
            <a:r>
              <a:rPr sz="1400" b="1" spc="-20" dirty="0" smtClean="0">
                <a:solidFill>
                  <a:srgbClr val="7030A0"/>
                </a:solidFill>
                <a:latin typeface="Calibri"/>
                <a:cs typeface="Calibri"/>
              </a:rPr>
              <a:t>б</a:t>
            </a:r>
            <a:r>
              <a:rPr sz="1400" b="1" spc="-10" dirty="0" smtClean="0">
                <a:solidFill>
                  <a:srgbClr val="7030A0"/>
                </a:solidFill>
                <a:latin typeface="Calibri"/>
                <a:cs typeface="Calibri"/>
              </a:rPr>
              <a:t>ино</a:t>
            </a:r>
            <a:r>
              <a:rPr sz="1400" b="1" spc="-20" dirty="0" smtClean="0">
                <a:solidFill>
                  <a:srgbClr val="7030A0"/>
                </a:solidFill>
                <a:latin typeface="Calibri"/>
                <a:cs typeface="Calibri"/>
              </a:rPr>
              <a:t>в</a:t>
            </a:r>
            <a:r>
              <a:rPr sz="1400" b="1" spc="-10" dirty="0" smtClean="0">
                <a:solidFill>
                  <a:srgbClr val="7030A0"/>
                </a:solidFill>
                <a:latin typeface="Calibri"/>
                <a:cs typeface="Calibri"/>
              </a:rPr>
              <a:t>с</a:t>
            </a:r>
            <a:r>
              <a:rPr sz="1400" b="1" spc="-20" dirty="0" smtClean="0">
                <a:solidFill>
                  <a:srgbClr val="7030A0"/>
                </a:solidFill>
                <a:latin typeface="Calibri"/>
                <a:cs typeface="Calibri"/>
              </a:rPr>
              <a:t>к</a:t>
            </a:r>
            <a:r>
              <a:rPr sz="1400" b="1" spc="-10" dirty="0" smtClean="0">
                <a:solidFill>
                  <a:srgbClr val="7030A0"/>
                </a:solidFill>
                <a:latin typeface="Calibri"/>
                <a:cs typeface="Calibri"/>
              </a:rPr>
              <a:t>ий</a:t>
            </a:r>
            <a:r>
              <a:rPr sz="1400" b="1" spc="45" dirty="0" smtClean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р</a:t>
            </a:r>
            <a:r>
              <a:rPr sz="1400" b="1" spc="-15" dirty="0" err="1" smtClean="0">
                <a:solidFill>
                  <a:srgbClr val="7030A0"/>
                </a:solidFill>
                <a:latin typeface="Calibri"/>
                <a:cs typeface="Calibri"/>
              </a:rPr>
              <a:t>а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йон</a:t>
            </a:r>
            <a:r>
              <a:rPr sz="1400" b="1" spc="15" dirty="0" smtClean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lang="ru-RU" sz="1400" b="1" spc="15" dirty="0" smtClean="0">
                <a:solidFill>
                  <a:srgbClr val="7030A0"/>
                </a:solidFill>
                <a:latin typeface="Calibri"/>
                <a:cs typeface="Calibri"/>
              </a:rPr>
              <a:t/>
            </a:r>
            <a:br>
              <a:rPr lang="ru-RU" sz="1400" b="1" spc="15" dirty="0" smtClean="0">
                <a:solidFill>
                  <a:srgbClr val="7030A0"/>
                </a:solidFill>
                <a:latin typeface="Calibri"/>
                <a:cs typeface="Calibri"/>
              </a:rPr>
            </a:br>
            <a:r>
              <a:rPr sz="1400" b="1" spc="-10" dirty="0" smtClean="0">
                <a:solidFill>
                  <a:srgbClr val="7030A0"/>
                </a:solidFill>
                <a:latin typeface="Calibri"/>
                <a:cs typeface="Calibri"/>
              </a:rPr>
              <a:t>"О</a:t>
            </a:r>
            <a:r>
              <a:rPr sz="1400" b="1" spc="-5" dirty="0" smtClean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б</a:t>
            </a:r>
            <a:r>
              <a:rPr sz="1400" b="1" spc="-55" dirty="0" err="1" smtClean="0">
                <a:solidFill>
                  <a:srgbClr val="7030A0"/>
                </a:solidFill>
                <a:latin typeface="Calibri"/>
                <a:cs typeface="Calibri"/>
              </a:rPr>
              <a:t>ю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д</a:t>
            </a:r>
            <a:r>
              <a:rPr sz="1400" b="1" spc="-30" dirty="0" err="1" smtClean="0">
                <a:solidFill>
                  <a:srgbClr val="7030A0"/>
                </a:solidFill>
                <a:latin typeface="Calibri"/>
                <a:cs typeface="Calibri"/>
              </a:rPr>
              <a:t>ж</a:t>
            </a:r>
            <a:r>
              <a:rPr sz="1400" b="1" spc="-15" dirty="0" err="1" smtClean="0">
                <a:solidFill>
                  <a:srgbClr val="7030A0"/>
                </a:solidFill>
                <a:latin typeface="Calibri"/>
                <a:cs typeface="Calibri"/>
              </a:rPr>
              <a:t>е</a:t>
            </a:r>
            <a:r>
              <a:rPr sz="1400" b="1" spc="-20" dirty="0" err="1" smtClean="0">
                <a:solidFill>
                  <a:srgbClr val="7030A0"/>
                </a:solidFill>
                <a:latin typeface="Calibri"/>
                <a:cs typeface="Calibri"/>
              </a:rPr>
              <a:t>т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е</a:t>
            </a:r>
            <a:r>
              <a:rPr sz="1400" b="1" spc="35" dirty="0" smtClean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400" b="1" spc="-25" dirty="0" err="1" smtClean="0">
                <a:solidFill>
                  <a:srgbClr val="7030A0"/>
                </a:solidFill>
                <a:latin typeface="Calibri"/>
                <a:cs typeface="Calibri"/>
              </a:rPr>
              <a:t>м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униципал</a:t>
            </a:r>
            <a:r>
              <a:rPr sz="1400" b="1" spc="-15" dirty="0" err="1" smtClean="0">
                <a:solidFill>
                  <a:srgbClr val="7030A0"/>
                </a:solidFill>
                <a:latin typeface="Calibri"/>
                <a:cs typeface="Calibri"/>
              </a:rPr>
              <a:t>ь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но</a:t>
            </a:r>
            <a:r>
              <a:rPr sz="1400" b="1" spc="-25" dirty="0" err="1" smtClean="0">
                <a:solidFill>
                  <a:srgbClr val="7030A0"/>
                </a:solidFill>
                <a:latin typeface="Calibri"/>
                <a:cs typeface="Calibri"/>
              </a:rPr>
              <a:t>г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sz="1400" b="1" spc="35" dirty="0" smtClean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sz="1400" b="1" spc="-20" dirty="0" err="1" smtClean="0">
                <a:solidFill>
                  <a:srgbClr val="7030A0"/>
                </a:solidFill>
                <a:latin typeface="Calibri"/>
                <a:cs typeface="Calibri"/>
              </a:rPr>
              <a:t>б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р</a:t>
            </a:r>
            <a:r>
              <a:rPr sz="1400" b="1" spc="-15" dirty="0" err="1" smtClean="0">
                <a:solidFill>
                  <a:srgbClr val="7030A0"/>
                </a:solidFill>
                <a:latin typeface="Calibri"/>
                <a:cs typeface="Calibri"/>
              </a:rPr>
              <a:t>а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зо</a:t>
            </a:r>
            <a:r>
              <a:rPr sz="1400" b="1" spc="-20" dirty="0" err="1" smtClean="0">
                <a:solidFill>
                  <a:srgbClr val="7030A0"/>
                </a:solidFill>
                <a:latin typeface="Calibri"/>
                <a:cs typeface="Calibri"/>
              </a:rPr>
              <a:t>в</a:t>
            </a:r>
            <a:r>
              <a:rPr sz="1400" b="1" spc="-15" dirty="0" err="1" smtClean="0">
                <a:solidFill>
                  <a:srgbClr val="7030A0"/>
                </a:solidFill>
                <a:latin typeface="Calibri"/>
                <a:cs typeface="Calibri"/>
              </a:rPr>
              <a:t>а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ния</a:t>
            </a:r>
            <a:r>
              <a:rPr sz="1400" b="1" spc="45" dirty="0" smtClean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400" b="1" spc="-30" dirty="0" smtClean="0">
                <a:solidFill>
                  <a:srgbClr val="7030A0"/>
                </a:solidFill>
                <a:latin typeface="Calibri"/>
                <a:cs typeface="Calibri"/>
              </a:rPr>
              <a:t>Щ</a:t>
            </a:r>
            <a:r>
              <a:rPr sz="1400" b="1" spc="-15" dirty="0" smtClean="0">
                <a:solidFill>
                  <a:srgbClr val="7030A0"/>
                </a:solidFill>
                <a:latin typeface="Calibri"/>
                <a:cs typeface="Calibri"/>
              </a:rPr>
              <a:t>е</a:t>
            </a:r>
            <a:r>
              <a:rPr sz="1400" b="1" spc="-10" dirty="0" smtClean="0">
                <a:solidFill>
                  <a:srgbClr val="7030A0"/>
                </a:solidFill>
                <a:latin typeface="Calibri"/>
                <a:cs typeface="Calibri"/>
              </a:rPr>
              <a:t>р</a:t>
            </a:r>
            <a:r>
              <a:rPr sz="1400" b="1" spc="-20" dirty="0" smtClean="0">
                <a:solidFill>
                  <a:srgbClr val="7030A0"/>
                </a:solidFill>
                <a:latin typeface="Calibri"/>
                <a:cs typeface="Calibri"/>
              </a:rPr>
              <a:t>б</a:t>
            </a:r>
            <a:r>
              <a:rPr sz="1400" b="1" spc="-10" dirty="0" smtClean="0">
                <a:solidFill>
                  <a:srgbClr val="7030A0"/>
                </a:solidFill>
                <a:latin typeface="Calibri"/>
                <a:cs typeface="Calibri"/>
              </a:rPr>
              <a:t>ино</a:t>
            </a:r>
            <a:r>
              <a:rPr sz="1400" b="1" spc="-20" dirty="0" smtClean="0">
                <a:solidFill>
                  <a:srgbClr val="7030A0"/>
                </a:solidFill>
                <a:latin typeface="Calibri"/>
                <a:cs typeface="Calibri"/>
              </a:rPr>
              <a:t>в</a:t>
            </a:r>
            <a:r>
              <a:rPr sz="1400" b="1" spc="-10" dirty="0" smtClean="0">
                <a:solidFill>
                  <a:srgbClr val="7030A0"/>
                </a:solidFill>
                <a:latin typeface="Calibri"/>
                <a:cs typeface="Calibri"/>
              </a:rPr>
              <a:t>с</a:t>
            </a:r>
            <a:r>
              <a:rPr sz="1400" b="1" spc="-20" dirty="0" smtClean="0">
                <a:solidFill>
                  <a:srgbClr val="7030A0"/>
                </a:solidFill>
                <a:latin typeface="Calibri"/>
                <a:cs typeface="Calibri"/>
              </a:rPr>
              <a:t>к</a:t>
            </a:r>
            <a:r>
              <a:rPr sz="1400" b="1" spc="-10" dirty="0" smtClean="0">
                <a:solidFill>
                  <a:srgbClr val="7030A0"/>
                </a:solidFill>
                <a:latin typeface="Calibri"/>
                <a:cs typeface="Calibri"/>
              </a:rPr>
              <a:t>ий</a:t>
            </a:r>
            <a:r>
              <a:rPr sz="1400" b="1" spc="50" dirty="0" smtClean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р</a:t>
            </a:r>
            <a:r>
              <a:rPr sz="1400" b="1" spc="-15" dirty="0" err="1" smtClean="0">
                <a:solidFill>
                  <a:srgbClr val="7030A0"/>
                </a:solidFill>
                <a:latin typeface="Calibri"/>
                <a:cs typeface="Calibri"/>
              </a:rPr>
              <a:t>а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йон</a:t>
            </a:r>
            <a:r>
              <a:rPr lang="ru-RU" sz="1400" b="1" spc="-10" dirty="0" smtClean="0">
                <a:solidFill>
                  <a:srgbClr val="7030A0"/>
                </a:solidFill>
                <a:latin typeface="Calibri"/>
                <a:cs typeface="Calibri"/>
              </a:rPr>
              <a:t>  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на</a:t>
            </a:r>
            <a:r>
              <a:rPr sz="1400" b="1" spc="-15" dirty="0" smtClean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400" b="1" spc="-10" dirty="0" smtClean="0">
                <a:solidFill>
                  <a:srgbClr val="7030A0"/>
                </a:solidFill>
                <a:latin typeface="Calibri"/>
                <a:cs typeface="Calibri"/>
              </a:rPr>
              <a:t>20</a:t>
            </a:r>
            <a:r>
              <a:rPr lang="ru-RU" sz="1400" b="1" spc="-10" dirty="0" smtClean="0">
                <a:solidFill>
                  <a:srgbClr val="7030A0"/>
                </a:solidFill>
                <a:latin typeface="Calibri"/>
                <a:cs typeface="Calibri"/>
              </a:rPr>
              <a:t>22 </a:t>
            </a:r>
            <a:r>
              <a:rPr sz="1400" b="1" spc="-20" dirty="0" err="1" smtClean="0">
                <a:solidFill>
                  <a:srgbClr val="7030A0"/>
                </a:solidFill>
                <a:latin typeface="Calibri"/>
                <a:cs typeface="Calibri"/>
              </a:rPr>
              <a:t>г</a:t>
            </a:r>
            <a:r>
              <a:rPr sz="1400" b="1" spc="-50" dirty="0" err="1" smtClean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sz="1400" b="1" spc="-10" dirty="0" err="1" smtClean="0">
                <a:solidFill>
                  <a:srgbClr val="7030A0"/>
                </a:solidFill>
                <a:latin typeface="Calibri"/>
                <a:cs typeface="Calibri"/>
              </a:rPr>
              <a:t>д</a:t>
            </a:r>
            <a:r>
              <a:rPr lang="ru-RU" sz="1400" b="1" spc="-10" dirty="0" smtClean="0">
                <a:solidFill>
                  <a:srgbClr val="7030A0"/>
                </a:solidFill>
                <a:latin typeface="Calibri"/>
                <a:cs typeface="Calibri"/>
              </a:rPr>
              <a:t> </a:t>
            </a:r>
          </a:p>
          <a:p>
            <a:pPr marL="12700" marR="5080" algn="ctr">
              <a:lnSpc>
                <a:spcPct val="100000"/>
              </a:lnSpc>
            </a:pPr>
            <a:r>
              <a:rPr lang="ru-RU" sz="1400" b="1" spc="-10" dirty="0" smtClean="0">
                <a:solidFill>
                  <a:srgbClr val="7030A0"/>
                </a:solidFill>
                <a:latin typeface="Calibri"/>
                <a:cs typeface="Calibri"/>
              </a:rPr>
              <a:t>и на плановый период 2023 и 2024 годов</a:t>
            </a:r>
            <a:r>
              <a:rPr sz="1400" b="1" spc="-20" dirty="0" smtClean="0">
                <a:solidFill>
                  <a:srgbClr val="7030A0"/>
                </a:solidFill>
                <a:latin typeface="Calibri"/>
                <a:cs typeface="Calibri"/>
              </a:rPr>
              <a:t>"</a:t>
            </a:r>
            <a:r>
              <a:rPr sz="1400" b="1" spc="-5" dirty="0" smtClean="0">
                <a:solidFill>
                  <a:srgbClr val="7030A0"/>
                </a:solidFill>
                <a:latin typeface="Calibri"/>
                <a:cs typeface="Calibri"/>
              </a:rPr>
              <a:t>)</a:t>
            </a:r>
            <a:endParaRPr sz="1400" b="1" dirty="0">
              <a:solidFill>
                <a:srgbClr val="7030A0"/>
              </a:solidFill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124744" y="4426864"/>
            <a:ext cx="4680519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Рас</a:t>
            </a:r>
            <a:r>
              <a:rPr sz="1600" b="1" spc="-20" dirty="0">
                <a:solidFill>
                  <a:srgbClr val="7030A0"/>
                </a:solidFill>
                <a:latin typeface="Calibri"/>
                <a:cs typeface="Calibri"/>
              </a:rPr>
              <a:t>х</a:t>
            </a:r>
            <a:r>
              <a:rPr sz="1600" b="1" spc="-35" dirty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ды</a:t>
            </a:r>
            <a:r>
              <a:rPr sz="1600" b="1" spc="-3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б</a:t>
            </a:r>
            <a:r>
              <a:rPr sz="1600" b="1" spc="-45" dirty="0">
                <a:solidFill>
                  <a:srgbClr val="7030A0"/>
                </a:solidFill>
                <a:latin typeface="Calibri"/>
                <a:cs typeface="Calibri"/>
              </a:rPr>
              <a:t>ю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д</a:t>
            </a:r>
            <a:r>
              <a:rPr sz="1600" b="1" spc="-30" dirty="0">
                <a:solidFill>
                  <a:srgbClr val="7030A0"/>
                </a:solidFill>
                <a:latin typeface="Calibri"/>
                <a:cs typeface="Calibri"/>
              </a:rPr>
              <a:t>ж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ета</a:t>
            </a:r>
            <a:endParaRPr sz="1600" dirty="0">
              <a:solidFill>
                <a:srgbClr val="7030A0"/>
              </a:solidFill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600" b="1" spc="-20" dirty="0">
                <a:solidFill>
                  <a:srgbClr val="7030A0"/>
                </a:solidFill>
                <a:latin typeface="Calibri"/>
                <a:cs typeface="Calibri"/>
              </a:rPr>
              <a:t>м</a:t>
            </a:r>
            <a:r>
              <a:rPr sz="1600" b="1" spc="-10" dirty="0">
                <a:solidFill>
                  <a:srgbClr val="7030A0"/>
                </a:solidFill>
                <a:latin typeface="Calibri"/>
                <a:cs typeface="Calibri"/>
              </a:rPr>
              <a:t>у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ници</a:t>
            </a:r>
            <a:r>
              <a:rPr sz="1600" b="1" spc="5" dirty="0">
                <a:solidFill>
                  <a:srgbClr val="7030A0"/>
                </a:solidFill>
                <a:latin typeface="Calibri"/>
                <a:cs typeface="Calibri"/>
              </a:rPr>
              <a:t>п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а</a:t>
            </a:r>
            <a:r>
              <a:rPr sz="1600" b="1" spc="5" dirty="0">
                <a:solidFill>
                  <a:srgbClr val="7030A0"/>
                </a:solidFill>
                <a:latin typeface="Calibri"/>
                <a:cs typeface="Calibri"/>
              </a:rPr>
              <a:t>л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ь</a:t>
            </a:r>
            <a:r>
              <a:rPr sz="1600" b="1" spc="-10" dirty="0">
                <a:solidFill>
                  <a:srgbClr val="7030A0"/>
                </a:solidFill>
                <a:latin typeface="Calibri"/>
                <a:cs typeface="Calibri"/>
              </a:rPr>
              <a:t>н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sz="1600" b="1" spc="-20" dirty="0">
                <a:solidFill>
                  <a:srgbClr val="7030A0"/>
                </a:solidFill>
                <a:latin typeface="Calibri"/>
                <a:cs typeface="Calibri"/>
              </a:rPr>
              <a:t>г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sz="1600" b="1" spc="-5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образования</a:t>
            </a:r>
            <a:r>
              <a:rPr sz="1600" b="1" spc="-50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7030A0"/>
                </a:solidFill>
                <a:latin typeface="Calibri"/>
                <a:cs typeface="Calibri"/>
              </a:rPr>
              <a:t>Щ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ербиновский</a:t>
            </a:r>
            <a:r>
              <a:rPr sz="1600" b="1" spc="-5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район</a:t>
            </a:r>
            <a:endParaRPr sz="1600" dirty="0">
              <a:solidFill>
                <a:srgbClr val="7030A0"/>
              </a:solidFill>
              <a:latin typeface="Calibri"/>
              <a:cs typeface="Calibri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73216" y="2241868"/>
            <a:ext cx="1175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млн. руб.</a:t>
            </a:r>
            <a:endParaRPr lang="ru-RU" sz="1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5373216" y="4913177"/>
            <a:ext cx="1097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млн. руб.</a:t>
            </a:r>
            <a:endParaRPr lang="ru-RU" sz="14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400508"/>
              </p:ext>
            </p:extLst>
          </p:nvPr>
        </p:nvGraphicFramePr>
        <p:xfrm>
          <a:off x="424220" y="2549645"/>
          <a:ext cx="6124250" cy="149390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286695"/>
                <a:gridCol w="1129229"/>
                <a:gridCol w="978665"/>
                <a:gridCol w="1053946"/>
                <a:gridCol w="828100"/>
                <a:gridCol w="847615"/>
              </a:tblGrid>
              <a:tr h="484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Наименование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показателей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Исполнено 2021 г.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5429" marR="5429" marT="5429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Проект </a:t>
                      </a:r>
                      <a:r>
                        <a:rPr lang="ru-RU" sz="1400" dirty="0" smtClean="0"/>
                        <a:t>2022 </a:t>
                      </a:r>
                      <a:r>
                        <a:rPr lang="ru-RU" sz="1400" dirty="0"/>
                        <a:t>г.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5429" marR="5429" marT="5429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Отклонение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5429" marR="5429" marT="5429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Проект </a:t>
                      </a:r>
                      <a:r>
                        <a:rPr lang="ru-RU" sz="1400" dirty="0" smtClean="0"/>
                        <a:t>2023 </a:t>
                      </a:r>
                      <a:r>
                        <a:rPr lang="ru-RU" sz="1400" dirty="0"/>
                        <a:t>г.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Проект </a:t>
                      </a:r>
                      <a:r>
                        <a:rPr lang="ru-RU" sz="1400" dirty="0" smtClean="0"/>
                        <a:t>2024 </a:t>
                      </a:r>
                      <a:r>
                        <a:rPr lang="ru-RU" sz="1400" dirty="0"/>
                        <a:t>г.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452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Доходы </a:t>
                      </a:r>
                      <a:endParaRPr lang="ru-RU" sz="1400">
                        <a:latin typeface="+mn-lt"/>
                        <a:ea typeface="Calibri"/>
                      </a:endParaRPr>
                    </a:p>
                  </a:txBody>
                  <a:tcPr marL="5429" marR="5429" marT="542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875,2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818,7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-56,5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766,6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768,7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/>
                </a:tc>
              </a:tr>
              <a:tr h="1452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Расходы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871,2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818,7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-52,5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762,4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764,9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/>
                </a:tc>
              </a:tr>
              <a:tr h="2851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Дефицит (-)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/>
                        <a:t>Профицит</a:t>
                      </a:r>
                      <a:r>
                        <a:rPr lang="ru-RU" sz="1400" dirty="0"/>
                        <a:t> (+) 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4,0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Х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+4,2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+3,8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577313"/>
              </p:ext>
            </p:extLst>
          </p:nvPr>
        </p:nvGraphicFramePr>
        <p:xfrm>
          <a:off x="612520" y="5220954"/>
          <a:ext cx="5857916" cy="3545703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714644"/>
                <a:gridCol w="928694"/>
                <a:gridCol w="714380"/>
                <a:gridCol w="785818"/>
                <a:gridCol w="714380"/>
              </a:tblGrid>
              <a:tr h="54629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Наименование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Исполнено </a:t>
                      </a:r>
                      <a:br>
                        <a:rPr lang="ru-RU" sz="1400" kern="1200" dirty="0" smtClean="0"/>
                      </a:br>
                      <a:r>
                        <a:rPr lang="ru-RU" sz="1400" kern="1200" dirty="0" smtClean="0"/>
                        <a:t>2021 г.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Проект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2022 </a:t>
                      </a:r>
                      <a:r>
                        <a:rPr lang="ru-RU" sz="1400" kern="1200" dirty="0"/>
                        <a:t>г.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Проект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2023 </a:t>
                      </a:r>
                      <a:r>
                        <a:rPr lang="ru-RU" sz="1400" kern="1200" dirty="0"/>
                        <a:t>г.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Проект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2024 </a:t>
                      </a:r>
                      <a:r>
                        <a:rPr lang="ru-RU" sz="1400" kern="1200" dirty="0"/>
                        <a:t>г.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ВСЕГО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871,2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29" marR="5429" marT="5429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818,7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29" marR="5429" marT="5429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762,4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764,9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1411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Социально-культурная сфера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723,2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672,8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630,2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621,2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1411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Общегосударственные вопросы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99,0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98,4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88,4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88,2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1411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Жилищно-коммунальное хозяйство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5,0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7,9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7,1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7,0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1411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Обслуживание муниципального долга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0,03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0,05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0,04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0,04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1411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/>
                        <a:t>Межбюджетные трансферты</a:t>
                      </a:r>
                      <a:endParaRPr lang="ru-RU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14,3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6,0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3,0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3,0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7620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/>
                        <a:t>Национальная оборона и национальная безопасность</a:t>
                      </a:r>
                      <a:endParaRPr lang="ru-RU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12,5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10,7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8,5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8,5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1411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/>
                        <a:t>Национальная экономика</a:t>
                      </a:r>
                      <a:endParaRPr lang="ru-RU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17,2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22,9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17,3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20,8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17084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/>
                        <a:t>Условно утвержденные расходы</a:t>
                      </a:r>
                      <a:endParaRPr lang="ru-RU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-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-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116" marR="6116" marT="611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7,9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16,2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333202"/>
              </p:ext>
            </p:extLst>
          </p:nvPr>
        </p:nvGraphicFramePr>
        <p:xfrm>
          <a:off x="-1333500" y="-95250"/>
          <a:ext cx="13335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" name="Пакет" r:id="rId4" imgW="1333440" imgH="485640" progId="Package">
                  <p:embed/>
                </p:oleObj>
              </mc:Choice>
              <mc:Fallback>
                <p:oleObj name="Пакет" r:id="rId4" imgW="1333440" imgH="4856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1333500" y="-95250"/>
                        <a:ext cx="13335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1450460" y="426724"/>
            <a:ext cx="411987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</a:pP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Безвозме</a:t>
            </a:r>
            <a:r>
              <a:rPr sz="1600" b="1" spc="-15" dirty="0">
                <a:solidFill>
                  <a:srgbClr val="7030A0"/>
                </a:solidFill>
                <a:latin typeface="Calibri"/>
                <a:cs typeface="Calibri"/>
              </a:rPr>
              <a:t>з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дные</a:t>
            </a:r>
            <a:r>
              <a:rPr sz="1600" b="1" spc="-5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пост</a:t>
            </a:r>
            <a:r>
              <a:rPr sz="1600" b="1" spc="-10" dirty="0">
                <a:solidFill>
                  <a:srgbClr val="7030A0"/>
                </a:solidFill>
                <a:latin typeface="Calibri"/>
                <a:cs typeface="Calibri"/>
              </a:rPr>
              <a:t>у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пления</a:t>
            </a:r>
            <a:r>
              <a:rPr sz="1600" b="1" spc="-50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в</a:t>
            </a:r>
            <a:r>
              <a:rPr sz="1600" b="1" spc="-20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б</a:t>
            </a:r>
            <a:r>
              <a:rPr sz="1600" b="1" spc="-45" dirty="0">
                <a:solidFill>
                  <a:srgbClr val="7030A0"/>
                </a:solidFill>
                <a:latin typeface="Calibri"/>
                <a:cs typeface="Calibri"/>
              </a:rPr>
              <a:t>ю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д</a:t>
            </a:r>
            <a:r>
              <a:rPr sz="1600" b="1" spc="-30" dirty="0">
                <a:solidFill>
                  <a:srgbClr val="7030A0"/>
                </a:solidFill>
                <a:latin typeface="Calibri"/>
                <a:cs typeface="Calibri"/>
              </a:rPr>
              <a:t>ж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ет </a:t>
            </a:r>
            <a:r>
              <a:rPr sz="1600" b="1" spc="-20" dirty="0">
                <a:solidFill>
                  <a:srgbClr val="7030A0"/>
                </a:solidFill>
                <a:latin typeface="Calibri"/>
                <a:cs typeface="Calibri"/>
              </a:rPr>
              <a:t>м</a:t>
            </a:r>
            <a:r>
              <a:rPr sz="1600" b="1" spc="-10" dirty="0">
                <a:solidFill>
                  <a:srgbClr val="7030A0"/>
                </a:solidFill>
                <a:latin typeface="Calibri"/>
                <a:cs typeface="Calibri"/>
              </a:rPr>
              <a:t>у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ници</a:t>
            </a:r>
            <a:r>
              <a:rPr sz="1600" b="1" spc="5" dirty="0">
                <a:solidFill>
                  <a:srgbClr val="7030A0"/>
                </a:solidFill>
                <a:latin typeface="Calibri"/>
                <a:cs typeface="Calibri"/>
              </a:rPr>
              <a:t>п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а</a:t>
            </a:r>
            <a:r>
              <a:rPr sz="1600" b="1" spc="5" dirty="0">
                <a:solidFill>
                  <a:srgbClr val="7030A0"/>
                </a:solidFill>
                <a:latin typeface="Calibri"/>
                <a:cs typeface="Calibri"/>
              </a:rPr>
              <a:t>л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ь</a:t>
            </a:r>
            <a:r>
              <a:rPr sz="1600" b="1" spc="-10" dirty="0">
                <a:solidFill>
                  <a:srgbClr val="7030A0"/>
                </a:solidFill>
                <a:latin typeface="Calibri"/>
                <a:cs typeface="Calibri"/>
              </a:rPr>
              <a:t>н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sz="1600" b="1" spc="-20" dirty="0">
                <a:solidFill>
                  <a:srgbClr val="7030A0"/>
                </a:solidFill>
                <a:latin typeface="Calibri"/>
                <a:cs typeface="Calibri"/>
              </a:rPr>
              <a:t>г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sz="1600" b="1" spc="-5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образования</a:t>
            </a:r>
            <a:r>
              <a:rPr sz="1600" b="1" spc="-50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7030A0"/>
                </a:solidFill>
                <a:latin typeface="Calibri"/>
                <a:cs typeface="Calibri"/>
              </a:rPr>
              <a:t>Щ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ербиновский</a:t>
            </a:r>
            <a:r>
              <a:rPr sz="1600" b="1" spc="-5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dirty="0" err="1">
                <a:solidFill>
                  <a:srgbClr val="7030A0"/>
                </a:solidFill>
                <a:latin typeface="Calibri"/>
                <a:cs typeface="Calibri"/>
              </a:rPr>
              <a:t>район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dirty="0" err="1" smtClean="0">
                <a:solidFill>
                  <a:srgbClr val="7030A0"/>
                </a:solidFill>
                <a:latin typeface="Calibri"/>
                <a:cs typeface="Calibri"/>
              </a:rPr>
              <a:t>из</a:t>
            </a:r>
            <a:r>
              <a:rPr sz="1600" b="1" spc="-20" dirty="0" smtClean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dirty="0" err="1" smtClean="0">
                <a:solidFill>
                  <a:srgbClr val="7030A0"/>
                </a:solidFill>
                <a:latin typeface="Calibri"/>
                <a:cs typeface="Calibri"/>
              </a:rPr>
              <a:t>краево</a:t>
            </a:r>
            <a:r>
              <a:rPr sz="1600" b="1" spc="-20" dirty="0" err="1" smtClean="0">
                <a:solidFill>
                  <a:srgbClr val="7030A0"/>
                </a:solidFill>
                <a:latin typeface="Calibri"/>
                <a:cs typeface="Calibri"/>
              </a:rPr>
              <a:t>г</a:t>
            </a:r>
            <a:r>
              <a:rPr sz="1600" b="1" dirty="0" err="1" smtClean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sz="1600" b="1" spc="-55" dirty="0" smtClean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dirty="0" err="1" smtClean="0">
                <a:solidFill>
                  <a:srgbClr val="7030A0"/>
                </a:solidFill>
                <a:latin typeface="Calibri"/>
                <a:cs typeface="Calibri"/>
              </a:rPr>
              <a:t>б</a:t>
            </a:r>
            <a:r>
              <a:rPr sz="1600" b="1" spc="-45" dirty="0" err="1" smtClean="0">
                <a:solidFill>
                  <a:srgbClr val="7030A0"/>
                </a:solidFill>
                <a:latin typeface="Calibri"/>
                <a:cs typeface="Calibri"/>
              </a:rPr>
              <a:t>ю</a:t>
            </a:r>
            <a:r>
              <a:rPr sz="1600" b="1" dirty="0" err="1" smtClean="0">
                <a:solidFill>
                  <a:srgbClr val="7030A0"/>
                </a:solidFill>
                <a:latin typeface="Calibri"/>
                <a:cs typeface="Calibri"/>
              </a:rPr>
              <a:t>д</a:t>
            </a:r>
            <a:r>
              <a:rPr sz="1600" b="1" spc="-30" dirty="0" err="1" smtClean="0">
                <a:solidFill>
                  <a:srgbClr val="7030A0"/>
                </a:solidFill>
                <a:latin typeface="Calibri"/>
                <a:cs typeface="Calibri"/>
              </a:rPr>
              <a:t>ж</a:t>
            </a:r>
            <a:r>
              <a:rPr sz="1600" b="1" dirty="0" err="1" smtClean="0">
                <a:solidFill>
                  <a:srgbClr val="7030A0"/>
                </a:solidFill>
                <a:latin typeface="Calibri"/>
                <a:cs typeface="Calibri"/>
              </a:rPr>
              <a:t>ета</a:t>
            </a:r>
            <a:endParaRPr sz="1600" dirty="0">
              <a:solidFill>
                <a:srgbClr val="7030A0"/>
              </a:solidFill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180649" y="4298149"/>
            <a:ext cx="49253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25" dirty="0">
                <a:solidFill>
                  <a:srgbClr val="7030A0"/>
                </a:solidFill>
                <a:latin typeface="Calibri"/>
                <a:cs typeface="Calibri"/>
              </a:rPr>
              <a:t>К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онс</a:t>
            </a:r>
            <a:r>
              <a:rPr sz="1600" b="1" spc="-25" dirty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лид</a:t>
            </a:r>
            <a:r>
              <a:rPr sz="1600" b="1" spc="-10" dirty="0">
                <a:solidFill>
                  <a:srgbClr val="7030A0"/>
                </a:solidFill>
                <a:latin typeface="Calibri"/>
                <a:cs typeface="Calibri"/>
              </a:rPr>
              <a:t>ир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sz="1600" b="1" spc="-10" dirty="0">
                <a:solidFill>
                  <a:srgbClr val="7030A0"/>
                </a:solidFill>
                <a:latin typeface="Calibri"/>
                <a:cs typeface="Calibri"/>
              </a:rPr>
              <a:t>ва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н</a:t>
            </a:r>
            <a:r>
              <a:rPr sz="1600" b="1" spc="-10" dirty="0">
                <a:solidFill>
                  <a:srgbClr val="7030A0"/>
                </a:solidFill>
                <a:latin typeface="Calibri"/>
                <a:cs typeface="Calibri"/>
              </a:rPr>
              <a:t>н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ый</a:t>
            </a:r>
            <a:r>
              <a:rPr sz="1600" b="1" spc="-60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б</a:t>
            </a:r>
            <a:r>
              <a:rPr sz="1600" b="1" spc="-45" dirty="0">
                <a:solidFill>
                  <a:srgbClr val="7030A0"/>
                </a:solidFill>
                <a:latin typeface="Calibri"/>
                <a:cs typeface="Calibri"/>
              </a:rPr>
              <a:t>ю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д</a:t>
            </a:r>
            <a:r>
              <a:rPr sz="1600" b="1" spc="-30" dirty="0">
                <a:solidFill>
                  <a:srgbClr val="7030A0"/>
                </a:solidFill>
                <a:latin typeface="Calibri"/>
                <a:cs typeface="Calibri"/>
              </a:rPr>
              <a:t>ж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ет</a:t>
            </a:r>
            <a:r>
              <a:rPr sz="1600" b="1" spc="10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7030A0"/>
                </a:solidFill>
                <a:latin typeface="Calibri"/>
                <a:cs typeface="Calibri"/>
              </a:rPr>
              <a:t>Щ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ербиновс</a:t>
            </a:r>
            <a:r>
              <a:rPr sz="1600" b="1" spc="-25" dirty="0">
                <a:solidFill>
                  <a:srgbClr val="7030A0"/>
                </a:solidFill>
                <a:latin typeface="Calibri"/>
                <a:cs typeface="Calibri"/>
              </a:rPr>
              <a:t>к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sz="1600" b="1" spc="-20" dirty="0">
                <a:solidFill>
                  <a:srgbClr val="7030A0"/>
                </a:solidFill>
                <a:latin typeface="Calibri"/>
                <a:cs typeface="Calibri"/>
              </a:rPr>
              <a:t>г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sz="1600" b="1" spc="-40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7030A0"/>
                </a:solidFill>
                <a:latin typeface="Calibri"/>
                <a:cs typeface="Calibri"/>
              </a:rPr>
              <a:t>района</a:t>
            </a:r>
            <a:endParaRPr sz="1600" dirty="0">
              <a:solidFill>
                <a:srgbClr val="7030A0"/>
              </a:solidFill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70563" y="7884368"/>
            <a:ext cx="571504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>
              <a:lnSpc>
                <a:spcPct val="100000"/>
              </a:lnSpc>
            </a:pP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ли</a:t>
            </a:r>
            <a:r>
              <a:rPr sz="1200" spc="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ирова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ый 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б</a:t>
            </a:r>
            <a:r>
              <a:rPr sz="1200" spc="-40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 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райо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 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вкл</a:t>
            </a:r>
            <a:r>
              <a:rPr sz="1200" spc="-10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чает 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 </a:t>
            </a:r>
            <a:r>
              <a:rPr sz="1200" spc="-6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ебя 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 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2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иц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паль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обра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ов</a:t>
            </a:r>
            <a:r>
              <a:rPr sz="1200" spc="-10" dirty="0">
                <a:latin typeface="Calibri"/>
                <a:cs typeface="Calibri"/>
              </a:rPr>
              <a:t>ан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я </a:t>
            </a: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ий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район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8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ов</a:t>
            </a:r>
            <a:r>
              <a:rPr sz="1200" spc="-5" dirty="0">
                <a:latin typeface="Calibri"/>
                <a:cs typeface="Calibri"/>
              </a:rPr>
              <a:t> с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5" dirty="0">
                <a:latin typeface="Calibri"/>
                <a:cs typeface="Calibri"/>
              </a:rPr>
              <a:t>ск</a:t>
            </a:r>
            <a:r>
              <a:rPr sz="1200" dirty="0">
                <a:latin typeface="Calibri"/>
                <a:cs typeface="Calibri"/>
              </a:rPr>
              <a:t>их</a:t>
            </a:r>
            <a:r>
              <a:rPr sz="1200" spc="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пос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ий 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райо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61248" y="1176376"/>
            <a:ext cx="998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млн. руб.</a:t>
            </a:r>
            <a:endParaRPr lang="ru-RU" sz="12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5538603" y="4544370"/>
            <a:ext cx="9286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млн. руб.</a:t>
            </a:r>
            <a:endParaRPr lang="ru-RU" sz="1200" b="1" dirty="0"/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726617"/>
              </p:ext>
            </p:extLst>
          </p:nvPr>
        </p:nvGraphicFramePr>
        <p:xfrm>
          <a:off x="618978" y="1547664"/>
          <a:ext cx="6048672" cy="2364543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331119"/>
                <a:gridCol w="981445"/>
                <a:gridCol w="903426"/>
                <a:gridCol w="903426"/>
                <a:gridCol w="929256"/>
              </a:tblGrid>
              <a:tr h="8369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Наименование показателя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548" marR="7548" marT="75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Исполнено 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2021 г.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548" marR="7548" marT="75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Проект </a:t>
                      </a:r>
                      <a:r>
                        <a:rPr lang="ru-RU" sz="1400" dirty="0" smtClean="0"/>
                        <a:t>2022 г</a:t>
                      </a:r>
                      <a:r>
                        <a:rPr lang="ru-RU" sz="1400" dirty="0"/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Проект </a:t>
                      </a:r>
                      <a:r>
                        <a:rPr lang="ru-RU" sz="1400" dirty="0" smtClean="0"/>
                        <a:t>2023 г</a:t>
                      </a:r>
                      <a:r>
                        <a:rPr lang="ru-RU" sz="1400" dirty="0"/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Проект </a:t>
                      </a:r>
                      <a:r>
                        <a:rPr lang="ru-RU" sz="1400" dirty="0" smtClean="0"/>
                        <a:t>2024 г</a:t>
                      </a:r>
                      <a:r>
                        <a:rPr lang="ru-RU" sz="1400" dirty="0"/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ВСЕГО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582,5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554,8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512,5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516,1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Дотации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117,7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87,9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66,8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75,5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Субсидии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29,2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31,6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31,2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21,0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Субвенции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389,4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435,3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414,5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419,6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Иные межбюджетные трансферты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46,2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149923"/>
              </p:ext>
            </p:extLst>
          </p:nvPr>
        </p:nvGraphicFramePr>
        <p:xfrm>
          <a:off x="498033" y="4890222"/>
          <a:ext cx="6024731" cy="2896488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304256"/>
                <a:gridCol w="1008112"/>
                <a:gridCol w="864096"/>
                <a:gridCol w="974853"/>
                <a:gridCol w="873414"/>
              </a:tblGrid>
              <a:tr h="8843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Наименование показателя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04" marR="6804" marT="6804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Исполнено </a:t>
                      </a:r>
                      <a:br>
                        <a:rPr lang="ru-RU" sz="1400" kern="1200" dirty="0" smtClean="0"/>
                      </a:br>
                      <a:r>
                        <a:rPr lang="ru-RU" sz="1400" kern="1200" dirty="0" smtClean="0"/>
                        <a:t>2021 г.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8" marR="7548" marT="75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Проект </a:t>
                      </a:r>
                      <a:r>
                        <a:rPr lang="ru-RU" sz="1400" kern="1200" dirty="0" smtClean="0"/>
                        <a:t>2022 г</a:t>
                      </a:r>
                      <a:r>
                        <a:rPr lang="ru-RU" sz="1400" kern="1200" dirty="0"/>
                        <a:t>.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Проект </a:t>
                      </a:r>
                      <a:r>
                        <a:rPr lang="ru-RU" sz="1400" kern="1200" dirty="0" smtClean="0"/>
                        <a:t>2023 г</a:t>
                      </a:r>
                      <a:r>
                        <a:rPr lang="ru-RU" sz="1400" kern="1200" dirty="0"/>
                        <a:t>.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Проект </a:t>
                      </a:r>
                      <a:r>
                        <a:rPr lang="ru-RU" sz="1400" kern="1200" dirty="0" smtClean="0"/>
                        <a:t>2024 г</a:t>
                      </a:r>
                      <a:r>
                        <a:rPr lang="ru-RU" sz="1400" kern="1200" dirty="0"/>
                        <a:t>.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5405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Налоговые и неналоговые доходы 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04" marR="6804" marT="6804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</a:rPr>
                        <a:t>489,9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04" marR="6804" marT="6804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441,0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435,1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437,6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976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Безвозмездные поступления 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04" marR="6804" marT="6804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</a:rPr>
                        <a:t>659,1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04" marR="6804" marT="6804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584,3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534,4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494,9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976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Доходы всего 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04" marR="6804" marT="6804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</a:rPr>
                        <a:t>1 149,0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04" marR="6804" marT="6804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1 025,3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969,5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932,5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25976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Расходы 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04" marR="6804" marT="6804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</a:rPr>
                        <a:t>1 150,0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29" marR="5429" marT="5429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1 028,5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29" marR="5429" marT="5429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967,7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930,5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45405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Дефицит (-)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Профицит (+) 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04" marR="6804" marT="6804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</a:rPr>
                        <a:t>-1,0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29" marR="5429" marT="542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</a:rPr>
                        <a:t>-3,2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29" marR="5429" marT="542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</a:rPr>
                        <a:t>1,8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</a:rPr>
                        <a:t>2,0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1039548" y="611560"/>
            <a:ext cx="4986655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Рас</a:t>
            </a:r>
            <a:r>
              <a:rPr sz="2000" b="1" spc="-2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2000" b="1" spc="-3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ды</a:t>
            </a:r>
            <a:r>
              <a:rPr sz="2000" b="1" spc="-3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онс</a:t>
            </a:r>
            <a:r>
              <a:rPr sz="2000" b="1" spc="-2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лид</a:t>
            </a:r>
            <a:r>
              <a:rPr sz="20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ир</a:t>
            </a:r>
            <a:r>
              <a:rPr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20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ва</a:t>
            </a:r>
            <a:r>
              <a:rPr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2000" b="1" spc="-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2000" b="1" spc="-2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2000" b="1" spc="-5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2000" b="1" spc="-4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2000" b="1" spc="-3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ета</a:t>
            </a:r>
            <a:r>
              <a:rPr sz="2000" b="1" spc="-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000" b="1" spc="-2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ербиновс</a:t>
            </a:r>
            <a:r>
              <a:rPr sz="2000" b="1" spc="-25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2000" b="1" spc="-2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2000" b="1" spc="-5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района</a:t>
            </a:r>
            <a:endParaRPr sz="2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828733" y="4211960"/>
            <a:ext cx="3571875" cy="36382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00042" y="8001024"/>
            <a:ext cx="597154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«</a:t>
            </a:r>
            <a:r>
              <a:rPr sz="16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не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считает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ьги,</a:t>
            </a:r>
            <a:r>
              <a: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проя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ляет</a:t>
            </a:r>
            <a:r>
              <a:rPr sz="1600" b="1" spc="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ува</a:t>
            </a:r>
            <a:r>
              <a:rPr sz="16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ие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св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ем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7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у»</a:t>
            </a:r>
            <a:endParaRPr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29678"/>
              </p:ext>
            </p:extLst>
          </p:nvPr>
        </p:nvGraphicFramePr>
        <p:xfrm>
          <a:off x="401723" y="1475656"/>
          <a:ext cx="6168178" cy="1643125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969364"/>
                <a:gridCol w="839790"/>
                <a:gridCol w="839791"/>
                <a:gridCol w="839652"/>
                <a:gridCol w="839790"/>
                <a:gridCol w="839791"/>
              </a:tblGrid>
              <a:tr h="497967">
                <a:tc>
                  <a:txBody>
                    <a:bodyPr/>
                    <a:lstStyle/>
                    <a:p>
                      <a:pPr marL="452120" marR="313055" indent="-131445" algn="ctr">
                        <a:lnSpc>
                          <a:spcPct val="100000"/>
                        </a:lnSpc>
                      </a:pPr>
                      <a:r>
                        <a:rPr sz="1400" dirty="0"/>
                        <a:t>Н</a:t>
                      </a:r>
                      <a:r>
                        <a:rPr sz="1400" spc="-10" dirty="0"/>
                        <a:t>а</a:t>
                      </a:r>
                      <a:r>
                        <a:rPr sz="1400" dirty="0"/>
                        <a:t>им</a:t>
                      </a:r>
                      <a:r>
                        <a:rPr sz="1400" spc="-10" dirty="0"/>
                        <a:t>е</a:t>
                      </a:r>
                      <a:r>
                        <a:rPr sz="1400" dirty="0"/>
                        <a:t>но</a:t>
                      </a:r>
                      <a:r>
                        <a:rPr sz="1400" spc="-5" dirty="0"/>
                        <a:t>ва</a:t>
                      </a:r>
                      <a:r>
                        <a:rPr sz="1400" dirty="0"/>
                        <a:t>ние </a:t>
                      </a:r>
                      <a:r>
                        <a:rPr sz="1400" spc="-5" dirty="0"/>
                        <a:t>п</a:t>
                      </a:r>
                      <a:r>
                        <a:rPr sz="1400" dirty="0"/>
                        <a:t>о</a:t>
                      </a:r>
                      <a:r>
                        <a:rPr sz="1400" spc="-20" dirty="0"/>
                        <a:t>к</a:t>
                      </a:r>
                      <a:r>
                        <a:rPr sz="1400" spc="-5" dirty="0"/>
                        <a:t>а</a:t>
                      </a:r>
                      <a:r>
                        <a:rPr sz="1400" dirty="0"/>
                        <a:t>за</a:t>
                      </a:r>
                      <a:r>
                        <a:rPr sz="1400" spc="-15" dirty="0"/>
                        <a:t>т</a:t>
                      </a:r>
                      <a:r>
                        <a:rPr sz="1400" spc="-30" dirty="0"/>
                        <a:t>е</a:t>
                      </a:r>
                      <a:r>
                        <a:rPr sz="1400" dirty="0"/>
                        <a:t>ля</a:t>
                      </a:r>
                      <a:endParaRPr sz="14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400" dirty="0" smtClean="0"/>
                        <a:t>2</a:t>
                      </a:r>
                      <a:r>
                        <a:rPr sz="1400" spc="5" dirty="0" smtClean="0"/>
                        <a:t>0</a:t>
                      </a:r>
                      <a:r>
                        <a:rPr sz="1400" dirty="0" smtClean="0"/>
                        <a:t>1</a:t>
                      </a:r>
                      <a:r>
                        <a:rPr lang="ru-RU" sz="1400" dirty="0" smtClean="0"/>
                        <a:t>8</a:t>
                      </a:r>
                      <a:r>
                        <a:rPr sz="1400" spc="-5" dirty="0" smtClean="0"/>
                        <a:t> </a:t>
                      </a:r>
                      <a:r>
                        <a:rPr sz="1400" spc="-55" dirty="0"/>
                        <a:t>г</a:t>
                      </a:r>
                      <a:r>
                        <a:rPr sz="1400" dirty="0"/>
                        <a:t>.</a:t>
                      </a:r>
                      <a:endParaRPr sz="14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400" dirty="0" smtClean="0"/>
                        <a:t>2</a:t>
                      </a:r>
                      <a:r>
                        <a:rPr sz="1400" spc="5" dirty="0" smtClean="0"/>
                        <a:t>0</a:t>
                      </a:r>
                      <a:r>
                        <a:rPr sz="1400" dirty="0" smtClean="0"/>
                        <a:t>1</a:t>
                      </a:r>
                      <a:r>
                        <a:rPr lang="ru-RU" sz="1400" dirty="0" smtClean="0"/>
                        <a:t>9</a:t>
                      </a:r>
                      <a:r>
                        <a:rPr sz="1400" spc="-5" dirty="0" smtClean="0"/>
                        <a:t> </a:t>
                      </a:r>
                      <a:r>
                        <a:rPr sz="1400" spc="-55" dirty="0"/>
                        <a:t>г</a:t>
                      </a:r>
                      <a:r>
                        <a:rPr sz="1400" dirty="0"/>
                        <a:t>.</a:t>
                      </a:r>
                      <a:endParaRPr sz="14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400" dirty="0" smtClean="0"/>
                        <a:t>2</a:t>
                      </a:r>
                      <a:r>
                        <a:rPr sz="1400" spc="5" dirty="0" smtClean="0"/>
                        <a:t>0</a:t>
                      </a:r>
                      <a:r>
                        <a:rPr lang="ru-RU" sz="1400" spc="0" dirty="0" smtClean="0"/>
                        <a:t>20</a:t>
                      </a:r>
                      <a:r>
                        <a:rPr sz="1400" spc="-5" dirty="0" smtClean="0"/>
                        <a:t> </a:t>
                      </a:r>
                      <a:r>
                        <a:rPr sz="1400" spc="-55" dirty="0"/>
                        <a:t>г</a:t>
                      </a:r>
                      <a:r>
                        <a:rPr sz="1400" dirty="0"/>
                        <a:t>.</a:t>
                      </a:r>
                      <a:endParaRPr sz="14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400" dirty="0" smtClean="0"/>
                        <a:t>2</a:t>
                      </a:r>
                      <a:r>
                        <a:rPr sz="1400" spc="5" dirty="0" smtClean="0"/>
                        <a:t>0</a:t>
                      </a:r>
                      <a:r>
                        <a:rPr lang="ru-RU" sz="1400" spc="0" dirty="0" smtClean="0"/>
                        <a:t>21</a:t>
                      </a:r>
                      <a:r>
                        <a:rPr sz="1400" spc="-5" dirty="0" smtClean="0"/>
                        <a:t> </a:t>
                      </a:r>
                      <a:r>
                        <a:rPr sz="1400" spc="-55" dirty="0"/>
                        <a:t>г</a:t>
                      </a:r>
                      <a:r>
                        <a:rPr sz="1400" dirty="0"/>
                        <a:t>.</a:t>
                      </a:r>
                      <a:endParaRPr sz="14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400" dirty="0" smtClean="0"/>
                        <a:t>2</a:t>
                      </a:r>
                      <a:r>
                        <a:rPr sz="1400" spc="5" dirty="0" smtClean="0"/>
                        <a:t>0</a:t>
                      </a:r>
                      <a:r>
                        <a:rPr lang="ru-RU" sz="1400" spc="0" dirty="0" smtClean="0"/>
                        <a:t>22</a:t>
                      </a:r>
                      <a:r>
                        <a:rPr sz="1400" spc="-5" dirty="0" smtClean="0"/>
                        <a:t> </a:t>
                      </a:r>
                      <a:r>
                        <a:rPr sz="1400" spc="-55" dirty="0"/>
                        <a:t>г</a:t>
                      </a:r>
                      <a:r>
                        <a:rPr sz="1400" dirty="0"/>
                        <a:t>.</a:t>
                      </a:r>
                      <a:endParaRPr sz="14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497839">
                <a:tc>
                  <a:txBody>
                    <a:bodyPr/>
                    <a:lstStyle/>
                    <a:p>
                      <a:pPr marL="17780">
                        <a:lnSpc>
                          <a:spcPct val="100000"/>
                        </a:lnSpc>
                      </a:pPr>
                      <a:r>
                        <a:rPr sz="1400" dirty="0" err="1"/>
                        <a:t>Р</a:t>
                      </a:r>
                      <a:r>
                        <a:rPr sz="1400" spc="-10" dirty="0" err="1"/>
                        <a:t>а</a:t>
                      </a:r>
                      <a:r>
                        <a:rPr sz="1400" dirty="0" err="1"/>
                        <a:t>с</a:t>
                      </a:r>
                      <a:r>
                        <a:rPr sz="1400" spc="-25" dirty="0" err="1"/>
                        <a:t>хо</a:t>
                      </a:r>
                      <a:r>
                        <a:rPr sz="1400" dirty="0" err="1"/>
                        <a:t>ды</a:t>
                      </a:r>
                      <a:r>
                        <a:rPr sz="1400" spc="-15" dirty="0"/>
                        <a:t> </a:t>
                      </a:r>
                      <a:r>
                        <a:rPr sz="1400" spc="-10" dirty="0" err="1" smtClean="0"/>
                        <a:t>в</a:t>
                      </a:r>
                      <a:r>
                        <a:rPr sz="1400" dirty="0" err="1" smtClean="0"/>
                        <a:t>се</a:t>
                      </a:r>
                      <a:r>
                        <a:rPr sz="1400" spc="-20" dirty="0" err="1" smtClean="0"/>
                        <a:t>г</a:t>
                      </a:r>
                      <a:r>
                        <a:rPr sz="1400" dirty="0" err="1" smtClean="0"/>
                        <a:t>о</a:t>
                      </a:r>
                      <a:r>
                        <a:rPr sz="1400" dirty="0" smtClean="0"/>
                        <a:t>,</a:t>
                      </a:r>
                      <a:r>
                        <a:rPr lang="ru-RU" sz="1400" spc="5" baseline="0" dirty="0" smtClean="0"/>
                        <a:t> </a:t>
                      </a:r>
                      <a:r>
                        <a:rPr sz="1400" dirty="0" err="1" smtClean="0"/>
                        <a:t>мл</a:t>
                      </a:r>
                      <a:r>
                        <a:rPr sz="1400" spc="5" dirty="0" err="1" smtClean="0"/>
                        <a:t>н</a:t>
                      </a:r>
                      <a:r>
                        <a:rPr sz="1400" dirty="0" err="1" smtClean="0"/>
                        <a:t>.</a:t>
                      </a:r>
                      <a:r>
                        <a:rPr sz="1400" spc="-10" dirty="0" err="1" smtClean="0"/>
                        <a:t>р</a:t>
                      </a:r>
                      <a:r>
                        <a:rPr sz="1400" spc="-5" dirty="0" err="1" smtClean="0"/>
                        <a:t>у</a:t>
                      </a:r>
                      <a:r>
                        <a:rPr sz="1400" dirty="0" err="1" smtClean="0"/>
                        <a:t>б</a:t>
                      </a:r>
                      <a:r>
                        <a:rPr sz="1400" dirty="0"/>
                        <a:t>.</a:t>
                      </a:r>
                      <a:endParaRPr sz="14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4470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966,6</a:t>
                      </a:r>
                      <a:endParaRPr lang="ru-RU" sz="1400" dirty="0">
                        <a:solidFill>
                          <a:schemeClr val="bg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1 071,6</a:t>
                      </a:r>
                      <a:endParaRPr lang="ru-RU" sz="1400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1 143,5</a:t>
                      </a:r>
                      <a:endParaRPr lang="ru-RU" sz="1400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1 149,0</a:t>
                      </a:r>
                      <a:endParaRPr lang="ru-RU" sz="1400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1 028,5</a:t>
                      </a:r>
                      <a:endParaRPr lang="ru-RU" sz="1400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647319">
                <a:tc>
                  <a:txBody>
                    <a:bodyPr/>
                    <a:lstStyle/>
                    <a:p>
                      <a:pPr marL="0" marR="102870" indent="0">
                        <a:lnSpc>
                          <a:spcPct val="100000"/>
                        </a:lnSpc>
                      </a:pPr>
                      <a:r>
                        <a:rPr sz="1400" dirty="0"/>
                        <a:t>Р</a:t>
                      </a:r>
                      <a:r>
                        <a:rPr sz="1400" spc="-10" dirty="0"/>
                        <a:t>а</a:t>
                      </a:r>
                      <a:r>
                        <a:rPr sz="1400" dirty="0"/>
                        <a:t>с</a:t>
                      </a:r>
                      <a:r>
                        <a:rPr sz="1400" spc="-25" dirty="0"/>
                        <a:t>хо</a:t>
                      </a:r>
                      <a:r>
                        <a:rPr sz="1400" dirty="0"/>
                        <a:t>ды</a:t>
                      </a:r>
                      <a:r>
                        <a:rPr sz="1400" spc="-15" dirty="0"/>
                        <a:t> </a:t>
                      </a:r>
                      <a:r>
                        <a:rPr sz="1400" dirty="0"/>
                        <a:t>на</a:t>
                      </a:r>
                      <a:r>
                        <a:rPr sz="1400" spc="-15" dirty="0"/>
                        <a:t> </a:t>
                      </a:r>
                      <a:r>
                        <a:rPr sz="1400" dirty="0"/>
                        <a:t>1</a:t>
                      </a:r>
                      <a:r>
                        <a:rPr sz="1400" spc="5" dirty="0"/>
                        <a:t> </a:t>
                      </a:r>
                      <a:r>
                        <a:rPr sz="1400" dirty="0"/>
                        <a:t>жи</a:t>
                      </a:r>
                      <a:r>
                        <a:rPr sz="1400" spc="-15" dirty="0"/>
                        <a:t>т</a:t>
                      </a:r>
                      <a:r>
                        <a:rPr sz="1400" spc="-30" dirty="0"/>
                        <a:t>е</a:t>
                      </a:r>
                      <a:r>
                        <a:rPr sz="1400" dirty="0"/>
                        <a:t>ля, </a:t>
                      </a:r>
                      <a:r>
                        <a:rPr sz="1400" spc="-10" dirty="0"/>
                        <a:t>р</a:t>
                      </a:r>
                      <a:r>
                        <a:rPr sz="1400" spc="-5" dirty="0"/>
                        <a:t>у</a:t>
                      </a:r>
                      <a:r>
                        <a:rPr sz="1400" spc="-30" dirty="0"/>
                        <a:t>б</a:t>
                      </a:r>
                      <a:r>
                        <a:rPr sz="1400" dirty="0"/>
                        <a:t>л</a:t>
                      </a:r>
                      <a:r>
                        <a:rPr sz="1400" spc="-5" dirty="0"/>
                        <a:t>е</a:t>
                      </a:r>
                      <a:r>
                        <a:rPr sz="1400" dirty="0"/>
                        <a:t>й</a:t>
                      </a:r>
                      <a:endParaRPr sz="14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27 085</a:t>
                      </a:r>
                      <a:endParaRPr lang="ru-RU" sz="1400" dirty="0">
                        <a:solidFill>
                          <a:schemeClr val="bg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30 308</a:t>
                      </a:r>
                      <a:endParaRPr lang="ru-RU" sz="1400" dirty="0">
                        <a:solidFill>
                          <a:schemeClr val="bg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32 508</a:t>
                      </a:r>
                      <a:endParaRPr lang="ru-RU" sz="1400" dirty="0">
                        <a:solidFill>
                          <a:schemeClr val="bg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32 984</a:t>
                      </a:r>
                      <a:endParaRPr sz="14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28 523</a:t>
                      </a:r>
                      <a:endParaRPr sz="14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25" name="object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528786"/>
              </p:ext>
            </p:extLst>
          </p:nvPr>
        </p:nvGraphicFramePr>
        <p:xfrm>
          <a:off x="500042" y="3275856"/>
          <a:ext cx="5983123" cy="64008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796630"/>
                <a:gridCol w="837327"/>
                <a:gridCol w="837326"/>
                <a:gridCol w="837326"/>
                <a:gridCol w="837188"/>
                <a:gridCol w="837326"/>
              </a:tblGrid>
              <a:tr h="201774">
                <a:tc>
                  <a:txBody>
                    <a:bodyPr/>
                    <a:lstStyle/>
                    <a:p>
                      <a:pPr marL="495934">
                        <a:lnSpc>
                          <a:spcPct val="100000"/>
                        </a:lnSpc>
                      </a:pPr>
                      <a:r>
                        <a:rPr sz="1400" dirty="0">
                          <a:solidFill>
                            <a:schemeClr val="bg1"/>
                          </a:solidFill>
                        </a:rPr>
                        <a:t>Справ</a:t>
                      </a:r>
                      <a:r>
                        <a:rPr sz="1400" spc="5" dirty="0">
                          <a:solidFill>
                            <a:schemeClr val="bg1"/>
                          </a:solidFill>
                        </a:rPr>
                        <a:t>оч</a:t>
                      </a:r>
                      <a:r>
                        <a:rPr sz="1400" dirty="0">
                          <a:solidFill>
                            <a:schemeClr val="bg1"/>
                          </a:solidFill>
                        </a:rPr>
                        <a:t>н</a:t>
                      </a:r>
                      <a:r>
                        <a:rPr sz="1400" spc="5" dirty="0">
                          <a:solidFill>
                            <a:schemeClr val="bg1"/>
                          </a:solidFill>
                        </a:rPr>
                        <a:t>о</a:t>
                      </a:r>
                      <a:r>
                        <a:rPr sz="1400" dirty="0">
                          <a:solidFill>
                            <a:schemeClr val="bg1"/>
                          </a:solidFill>
                        </a:rPr>
                        <a:t>:</a:t>
                      </a:r>
                      <a:endParaRPr sz="14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1930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1295">
                        <a:lnSpc>
                          <a:spcPct val="100000"/>
                        </a:lnSpc>
                      </a:pPr>
                      <a:endParaRPr sz="14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1295">
                        <a:lnSpc>
                          <a:spcPct val="100000"/>
                        </a:lnSpc>
                      </a:pPr>
                      <a:endParaRPr sz="14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1930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40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414357"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sz="1400" dirty="0">
                          <a:solidFill>
                            <a:schemeClr val="bg1"/>
                          </a:solidFill>
                        </a:rPr>
                        <a:t>Ч</a:t>
                      </a:r>
                      <a:r>
                        <a:rPr sz="1400" spc="-10" dirty="0">
                          <a:solidFill>
                            <a:schemeClr val="bg1"/>
                          </a:solidFill>
                        </a:rPr>
                        <a:t>и</a:t>
                      </a:r>
                      <a:r>
                        <a:rPr sz="1400" dirty="0">
                          <a:solidFill>
                            <a:schemeClr val="bg1"/>
                          </a:solidFill>
                        </a:rPr>
                        <a:t>слен</a:t>
                      </a:r>
                      <a:r>
                        <a:rPr sz="1400" spc="-10" dirty="0">
                          <a:solidFill>
                            <a:schemeClr val="bg1"/>
                          </a:solidFill>
                        </a:rPr>
                        <a:t>н</a:t>
                      </a:r>
                      <a:r>
                        <a:rPr sz="1400" dirty="0">
                          <a:solidFill>
                            <a:schemeClr val="bg1"/>
                          </a:solidFill>
                        </a:rPr>
                        <a:t>ос</a:t>
                      </a:r>
                      <a:r>
                        <a:rPr sz="1400" spc="-5" dirty="0">
                          <a:solidFill>
                            <a:schemeClr val="bg1"/>
                          </a:solidFill>
                        </a:rPr>
                        <a:t>т</a:t>
                      </a:r>
                      <a:r>
                        <a:rPr sz="1400" dirty="0">
                          <a:solidFill>
                            <a:schemeClr val="bg1"/>
                          </a:solidFill>
                        </a:rPr>
                        <a:t>ь</a:t>
                      </a:r>
                      <a:r>
                        <a:rPr sz="1400" spc="1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sz="1400" dirty="0">
                          <a:solidFill>
                            <a:schemeClr val="bg1"/>
                          </a:solidFill>
                        </a:rPr>
                        <a:t>населен</a:t>
                      </a:r>
                      <a:r>
                        <a:rPr sz="1400" spc="-10" dirty="0">
                          <a:solidFill>
                            <a:schemeClr val="bg1"/>
                          </a:solidFill>
                        </a:rPr>
                        <a:t>и</a:t>
                      </a:r>
                      <a:r>
                        <a:rPr sz="1400" spc="-5" dirty="0">
                          <a:solidFill>
                            <a:schemeClr val="bg1"/>
                          </a:solidFill>
                        </a:rPr>
                        <a:t>я</a:t>
                      </a:r>
                      <a:r>
                        <a:rPr sz="1400" dirty="0">
                          <a:solidFill>
                            <a:schemeClr val="bg1"/>
                          </a:solidFill>
                        </a:rPr>
                        <a:t>,</a:t>
                      </a:r>
                      <a:r>
                        <a:rPr sz="1400" spc="2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sz="1400" spc="5" dirty="0">
                          <a:solidFill>
                            <a:schemeClr val="bg1"/>
                          </a:solidFill>
                        </a:rPr>
                        <a:t>ч</a:t>
                      </a:r>
                      <a:r>
                        <a:rPr sz="1400" dirty="0">
                          <a:solidFill>
                            <a:schemeClr val="bg1"/>
                          </a:solidFill>
                        </a:rPr>
                        <a:t>ел.</a:t>
                      </a:r>
                      <a:endParaRPr sz="14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35 686</a:t>
                      </a:r>
                      <a:endParaRPr sz="1400" b="1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35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</a:rPr>
                        <a:t> 357</a:t>
                      </a:r>
                      <a:endParaRPr sz="14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35 177</a:t>
                      </a:r>
                      <a:endParaRPr sz="14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34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</a:rPr>
                        <a:t> 836</a:t>
                      </a:r>
                      <a:endParaRPr sz="1400" b="1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193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34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</a:rPr>
                        <a:t> 836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4664" y="485405"/>
            <a:ext cx="6120679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</a:pP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Нало</a:t>
            </a:r>
            <a:r>
              <a:rPr b="1" spc="-20" dirty="0">
                <a:solidFill>
                  <a:srgbClr val="7030A0"/>
                </a:solidFill>
                <a:latin typeface="Calibri"/>
                <a:cs typeface="Calibri"/>
              </a:rPr>
              <a:t>г</a:t>
            </a: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овые</a:t>
            </a:r>
            <a:r>
              <a:rPr b="1" spc="-5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и</a:t>
            </a:r>
            <a:r>
              <a:rPr b="1" spc="-10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ненало</a:t>
            </a:r>
            <a:r>
              <a:rPr b="1" spc="-20" dirty="0">
                <a:solidFill>
                  <a:srgbClr val="7030A0"/>
                </a:solidFill>
                <a:latin typeface="Calibri"/>
                <a:cs typeface="Calibri"/>
              </a:rPr>
              <a:t>г</a:t>
            </a: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овые</a:t>
            </a:r>
            <a:r>
              <a:rPr b="1" spc="-5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b="1" spc="-15" dirty="0">
                <a:solidFill>
                  <a:srgbClr val="7030A0"/>
                </a:solidFill>
                <a:latin typeface="Calibri"/>
                <a:cs typeface="Calibri"/>
              </a:rPr>
              <a:t>д</a:t>
            </a:r>
            <a:r>
              <a:rPr b="1" spc="-25" dirty="0">
                <a:solidFill>
                  <a:srgbClr val="7030A0"/>
                </a:solidFill>
                <a:latin typeface="Calibri"/>
                <a:cs typeface="Calibri"/>
              </a:rPr>
              <a:t>ох</a:t>
            </a:r>
            <a:r>
              <a:rPr b="1" spc="-35" dirty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ды</a:t>
            </a:r>
            <a:r>
              <a:rPr b="1" spc="-3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б</a:t>
            </a:r>
            <a:r>
              <a:rPr b="1" spc="-45" dirty="0">
                <a:solidFill>
                  <a:srgbClr val="7030A0"/>
                </a:solidFill>
                <a:latin typeface="Calibri"/>
                <a:cs typeface="Calibri"/>
              </a:rPr>
              <a:t>ю</a:t>
            </a: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д</a:t>
            </a:r>
            <a:r>
              <a:rPr b="1" spc="-30" dirty="0">
                <a:solidFill>
                  <a:srgbClr val="7030A0"/>
                </a:solidFill>
                <a:latin typeface="Calibri"/>
                <a:cs typeface="Calibri"/>
              </a:rPr>
              <a:t>ж</a:t>
            </a: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ета </a:t>
            </a:r>
            <a:r>
              <a:rPr b="1" spc="-20" dirty="0">
                <a:solidFill>
                  <a:srgbClr val="7030A0"/>
                </a:solidFill>
                <a:latin typeface="Calibri"/>
                <a:cs typeface="Calibri"/>
              </a:rPr>
              <a:t>м</a:t>
            </a:r>
            <a:r>
              <a:rPr b="1" spc="-10" dirty="0">
                <a:solidFill>
                  <a:srgbClr val="7030A0"/>
                </a:solidFill>
                <a:latin typeface="Calibri"/>
                <a:cs typeface="Calibri"/>
              </a:rPr>
              <a:t>у</a:t>
            </a: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ници</a:t>
            </a:r>
            <a:r>
              <a:rPr b="1" spc="5" dirty="0">
                <a:solidFill>
                  <a:srgbClr val="7030A0"/>
                </a:solidFill>
                <a:latin typeface="Calibri"/>
                <a:cs typeface="Calibri"/>
              </a:rPr>
              <a:t>п</a:t>
            </a: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а</a:t>
            </a:r>
            <a:r>
              <a:rPr b="1" spc="5" dirty="0">
                <a:solidFill>
                  <a:srgbClr val="7030A0"/>
                </a:solidFill>
                <a:latin typeface="Calibri"/>
                <a:cs typeface="Calibri"/>
              </a:rPr>
              <a:t>л</a:t>
            </a: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ь</a:t>
            </a:r>
            <a:r>
              <a:rPr b="1" spc="-10" dirty="0">
                <a:solidFill>
                  <a:srgbClr val="7030A0"/>
                </a:solidFill>
                <a:latin typeface="Calibri"/>
                <a:cs typeface="Calibri"/>
              </a:rPr>
              <a:t>н</a:t>
            </a: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b="1" spc="-20" dirty="0">
                <a:solidFill>
                  <a:srgbClr val="7030A0"/>
                </a:solidFill>
                <a:latin typeface="Calibri"/>
                <a:cs typeface="Calibri"/>
              </a:rPr>
              <a:t>г</a:t>
            </a: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b="1" spc="-5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образования</a:t>
            </a:r>
            <a:r>
              <a:rPr b="1" spc="-50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b="1" spc="-20" dirty="0">
                <a:solidFill>
                  <a:srgbClr val="7030A0"/>
                </a:solidFill>
                <a:latin typeface="Calibri"/>
                <a:cs typeface="Calibri"/>
              </a:rPr>
              <a:t>Щ</a:t>
            </a: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ербиновский</a:t>
            </a:r>
            <a:r>
              <a:rPr b="1" spc="-5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7030A0"/>
                </a:solidFill>
                <a:latin typeface="Calibri"/>
                <a:cs typeface="Calibri"/>
              </a:rPr>
              <a:t>район </a:t>
            </a:r>
            <a:r>
              <a:rPr b="1" dirty="0" err="1">
                <a:solidFill>
                  <a:srgbClr val="7030A0"/>
                </a:solidFill>
                <a:latin typeface="Calibri"/>
                <a:cs typeface="Calibri"/>
              </a:rPr>
              <a:t>на</a:t>
            </a:r>
            <a:r>
              <a:rPr b="1" spc="-25" dirty="0">
                <a:solidFill>
                  <a:srgbClr val="7030A0"/>
                </a:solidFill>
                <a:latin typeface="Calibri"/>
                <a:cs typeface="Calibri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Calibri"/>
                <a:cs typeface="Calibri"/>
              </a:rPr>
              <a:t>2021-2024 </a:t>
            </a:r>
            <a:r>
              <a:rPr b="1" spc="-20" dirty="0" err="1" smtClean="0">
                <a:solidFill>
                  <a:srgbClr val="7030A0"/>
                </a:solidFill>
                <a:latin typeface="Calibri"/>
                <a:cs typeface="Calibri"/>
              </a:rPr>
              <a:t>г</a:t>
            </a:r>
            <a:r>
              <a:rPr b="1" spc="-35" dirty="0" err="1" smtClean="0">
                <a:solidFill>
                  <a:srgbClr val="7030A0"/>
                </a:solidFill>
                <a:latin typeface="Calibri"/>
                <a:cs typeface="Calibri"/>
              </a:rPr>
              <a:t>о</a:t>
            </a:r>
            <a:r>
              <a:rPr b="1" dirty="0" err="1" smtClean="0">
                <a:solidFill>
                  <a:srgbClr val="7030A0"/>
                </a:solidFill>
                <a:latin typeface="Calibri"/>
                <a:cs typeface="Calibri"/>
              </a:rPr>
              <a:t>д</a:t>
            </a:r>
            <a:r>
              <a:rPr lang="ru-RU" b="1" dirty="0" err="1" smtClean="0">
                <a:solidFill>
                  <a:srgbClr val="7030A0"/>
                </a:solidFill>
                <a:latin typeface="Calibri"/>
                <a:cs typeface="Calibri"/>
              </a:rPr>
              <a:t>ы</a:t>
            </a:r>
            <a:endParaRPr dirty="0">
              <a:solidFill>
                <a:srgbClr val="7030A0"/>
              </a:solidFill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753654" y="1187624"/>
            <a:ext cx="73850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latin typeface="Calibri"/>
                <a:cs typeface="Calibri"/>
              </a:rPr>
              <a:t>(</a:t>
            </a:r>
            <a:r>
              <a:rPr sz="1200" b="1" spc="-10" dirty="0">
                <a:latin typeface="Calibri"/>
                <a:cs typeface="Calibri"/>
              </a:rPr>
              <a:t>м</a:t>
            </a:r>
            <a:r>
              <a:rPr sz="1200" b="1" dirty="0">
                <a:latin typeface="Calibri"/>
                <a:cs typeface="Calibri"/>
              </a:rPr>
              <a:t>лн.</a:t>
            </a:r>
            <a:r>
              <a:rPr sz="1200" b="1" spc="-3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р</a:t>
            </a:r>
            <a:r>
              <a:rPr sz="1200" b="1" spc="-5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б.)</a:t>
            </a:r>
            <a:endParaRPr sz="1200" dirty="0">
              <a:latin typeface="Calibri"/>
              <a:cs typeface="Calibri"/>
            </a:endParaRPr>
          </a:p>
        </p:txBody>
      </p:sp>
      <p:graphicFrame>
        <p:nvGraphicFramePr>
          <p:cNvPr id="5" name="object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478539"/>
              </p:ext>
            </p:extLst>
          </p:nvPr>
        </p:nvGraphicFramePr>
        <p:xfrm>
          <a:off x="368660" y="1475656"/>
          <a:ext cx="6192686" cy="7292778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240360"/>
                <a:gridCol w="1008112"/>
                <a:gridCol w="648072"/>
                <a:gridCol w="648072"/>
                <a:gridCol w="648070"/>
              </a:tblGrid>
              <a:tr h="403523">
                <a:tc>
                  <a:txBody>
                    <a:bodyPr/>
                    <a:lstStyle/>
                    <a:p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69545" indent="0" algn="r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Исполнено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2021 г.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20</a:t>
                      </a:r>
                      <a:r>
                        <a:rPr lang="ru-RU" sz="1200" dirty="0" smtClean="0"/>
                        <a:t>22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2023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2024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400" b="1" dirty="0"/>
                        <a:t>Н</a:t>
                      </a:r>
                      <a:r>
                        <a:rPr sz="1400" b="1" spc="-10" dirty="0"/>
                        <a:t>а</a:t>
                      </a:r>
                      <a:r>
                        <a:rPr sz="1400" b="1" dirty="0"/>
                        <a:t>ло</a:t>
                      </a:r>
                      <a:r>
                        <a:rPr sz="1400" b="1" spc="-20" dirty="0"/>
                        <a:t>г</a:t>
                      </a:r>
                      <a:r>
                        <a:rPr sz="1400" b="1" dirty="0"/>
                        <a:t>о</a:t>
                      </a:r>
                      <a:r>
                        <a:rPr sz="1400" b="1" spc="-10" dirty="0"/>
                        <a:t>в</a:t>
                      </a:r>
                      <a:r>
                        <a:rPr sz="1400" b="1" spc="-5" dirty="0"/>
                        <a:t>ы</a:t>
                      </a:r>
                      <a:r>
                        <a:rPr sz="1400" b="1" dirty="0"/>
                        <a:t>е</a:t>
                      </a:r>
                      <a:r>
                        <a:rPr sz="1400" b="1" spc="-10" dirty="0"/>
                        <a:t> </a:t>
                      </a:r>
                      <a:r>
                        <a:rPr sz="1400" b="1" spc="-20" dirty="0"/>
                        <a:t>д</a:t>
                      </a:r>
                      <a:r>
                        <a:rPr sz="1400" b="1" spc="-25" dirty="0"/>
                        <a:t>охо</a:t>
                      </a:r>
                      <a:r>
                        <a:rPr sz="1400" b="1" spc="-5" dirty="0"/>
                        <a:t>д</a:t>
                      </a:r>
                      <a:r>
                        <a:rPr sz="1400" b="1" dirty="0"/>
                        <a:t>ы</a:t>
                      </a:r>
                      <a:endParaRPr sz="1400" b="1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268,5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243,3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234,0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232,0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400" dirty="0"/>
                        <a:t>Н</a:t>
                      </a:r>
                      <a:r>
                        <a:rPr sz="1400" spc="-10" dirty="0"/>
                        <a:t>а</a:t>
                      </a:r>
                      <a:r>
                        <a:rPr sz="1400" dirty="0"/>
                        <a:t>лог</a:t>
                      </a:r>
                      <a:r>
                        <a:rPr sz="1400" spc="-10" dirty="0"/>
                        <a:t> </a:t>
                      </a:r>
                      <a:r>
                        <a:rPr sz="1400" spc="5" dirty="0"/>
                        <a:t>н</a:t>
                      </a:r>
                      <a:r>
                        <a:rPr sz="1400" dirty="0"/>
                        <a:t>а</a:t>
                      </a:r>
                      <a:r>
                        <a:rPr sz="1400" spc="-10" dirty="0"/>
                        <a:t> </a:t>
                      </a:r>
                      <a:r>
                        <a:rPr sz="1400" spc="-5" dirty="0"/>
                        <a:t>п</a:t>
                      </a:r>
                      <a:r>
                        <a:rPr sz="1400" dirty="0"/>
                        <a:t>риб</a:t>
                      </a:r>
                      <a:r>
                        <a:rPr sz="1400" spc="-5" dirty="0"/>
                        <a:t>ы</a:t>
                      </a:r>
                      <a:r>
                        <a:rPr sz="1400" dirty="0"/>
                        <a:t>ль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1,1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0,7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0,7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0,8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16024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1452880" algn="l"/>
                        </a:tabLst>
                      </a:pPr>
                      <a:r>
                        <a:rPr sz="1400" dirty="0"/>
                        <a:t>Н</a:t>
                      </a:r>
                      <a:r>
                        <a:rPr sz="1400" spc="-10" dirty="0"/>
                        <a:t>а</a:t>
                      </a:r>
                      <a:r>
                        <a:rPr sz="1400" dirty="0"/>
                        <a:t>лог  </a:t>
                      </a:r>
                      <a:r>
                        <a:rPr sz="1400" spc="-60" dirty="0"/>
                        <a:t> </a:t>
                      </a:r>
                      <a:r>
                        <a:rPr sz="1400" spc="5" dirty="0" err="1"/>
                        <a:t>н</a:t>
                      </a:r>
                      <a:r>
                        <a:rPr sz="1400" dirty="0" err="1"/>
                        <a:t>а</a:t>
                      </a:r>
                      <a:r>
                        <a:rPr sz="1400" dirty="0"/>
                        <a:t>  </a:t>
                      </a:r>
                      <a:r>
                        <a:rPr sz="1400" spc="-75" dirty="0"/>
                        <a:t> </a:t>
                      </a:r>
                      <a:r>
                        <a:rPr sz="1400" spc="-15" dirty="0" err="1" smtClean="0"/>
                        <a:t>д</a:t>
                      </a:r>
                      <a:r>
                        <a:rPr sz="1400" spc="-25" dirty="0" err="1" smtClean="0"/>
                        <a:t>охо</a:t>
                      </a:r>
                      <a:r>
                        <a:rPr sz="1400" dirty="0" err="1" smtClean="0"/>
                        <a:t>ды</a:t>
                      </a:r>
                      <a:r>
                        <a:rPr lang="ru-RU" sz="1400" dirty="0" smtClean="0"/>
                        <a:t> </a:t>
                      </a:r>
                      <a:r>
                        <a:rPr sz="1400" spc="15" dirty="0" err="1" smtClean="0"/>
                        <a:t>ф</a:t>
                      </a:r>
                      <a:r>
                        <a:rPr sz="1400" dirty="0" err="1" smtClean="0"/>
                        <a:t>и</a:t>
                      </a:r>
                      <a:r>
                        <a:rPr sz="1400" spc="-10" dirty="0" err="1" smtClean="0"/>
                        <a:t>з</a:t>
                      </a:r>
                      <a:r>
                        <a:rPr sz="1400" dirty="0" err="1" smtClean="0"/>
                        <a:t>ичес</a:t>
                      </a:r>
                      <a:r>
                        <a:rPr sz="1400" spc="-20" dirty="0" err="1" smtClean="0"/>
                        <a:t>к</a:t>
                      </a:r>
                      <a:r>
                        <a:rPr sz="1400" spc="-10" dirty="0" err="1" smtClean="0"/>
                        <a:t>и</a:t>
                      </a:r>
                      <a:r>
                        <a:rPr sz="1400" dirty="0" err="1" smtClean="0"/>
                        <a:t>х</a:t>
                      </a:r>
                      <a:r>
                        <a:rPr sz="1400" dirty="0" smtClean="0"/>
                        <a:t> </a:t>
                      </a:r>
                      <a:r>
                        <a:rPr sz="1400" dirty="0"/>
                        <a:t>лиц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198,5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180,1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169,6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166,2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16024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1452880" algn="l"/>
                        </a:tabLst>
                      </a:pPr>
                      <a:r>
                        <a:rPr lang="ru-RU" sz="1400" dirty="0" smtClean="0"/>
                        <a:t>Акцизы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6576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Налог, взимаемый в связи с применением упрощенной системы налогообложения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15,0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19,7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20,0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20,4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23201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669290" algn="l"/>
                          <a:tab pos="1172210" algn="l"/>
                          <a:tab pos="1460500" algn="l"/>
                        </a:tabLst>
                      </a:pPr>
                      <a:r>
                        <a:rPr sz="1400" spc="-10" dirty="0"/>
                        <a:t>Е</a:t>
                      </a:r>
                      <a:r>
                        <a:rPr sz="1400" dirty="0"/>
                        <a:t>ди</a:t>
                      </a:r>
                      <a:r>
                        <a:rPr sz="1400" spc="5" dirty="0"/>
                        <a:t>н</a:t>
                      </a:r>
                      <a:r>
                        <a:rPr sz="1400" spc="-15" dirty="0"/>
                        <a:t>ы</a:t>
                      </a:r>
                      <a:r>
                        <a:rPr sz="1400" dirty="0"/>
                        <a:t>й	н</a:t>
                      </a:r>
                      <a:r>
                        <a:rPr sz="1400" spc="-20" dirty="0"/>
                        <a:t>а</a:t>
                      </a:r>
                      <a:r>
                        <a:rPr sz="1400" dirty="0"/>
                        <a:t>лог	</a:t>
                      </a:r>
                      <a:r>
                        <a:rPr sz="1400" spc="5" dirty="0" err="1" smtClean="0"/>
                        <a:t>н</a:t>
                      </a:r>
                      <a:r>
                        <a:rPr sz="1400" dirty="0" err="1" smtClean="0"/>
                        <a:t>а</a:t>
                      </a:r>
                      <a:r>
                        <a:rPr lang="ru-RU" sz="1400" dirty="0" smtClean="0"/>
                        <a:t> </a:t>
                      </a:r>
                      <a:r>
                        <a:rPr sz="1400" spc="-20" dirty="0" err="1" smtClean="0"/>
                        <a:t>в</a:t>
                      </a:r>
                      <a:r>
                        <a:rPr sz="1400" dirty="0" err="1" smtClean="0"/>
                        <a:t>м</a:t>
                      </a:r>
                      <a:r>
                        <a:rPr sz="1400" spc="-10" dirty="0" err="1" smtClean="0"/>
                        <a:t>е</a:t>
                      </a:r>
                      <a:r>
                        <a:rPr sz="1400" dirty="0" err="1" smtClean="0"/>
                        <a:t>н</a:t>
                      </a:r>
                      <a:r>
                        <a:rPr sz="1400" spc="-20" dirty="0" err="1" smtClean="0"/>
                        <a:t>е</a:t>
                      </a:r>
                      <a:r>
                        <a:rPr sz="1400" spc="-10" dirty="0" err="1" smtClean="0"/>
                        <a:t>н</a:t>
                      </a:r>
                      <a:r>
                        <a:rPr sz="1400" dirty="0" err="1" smtClean="0"/>
                        <a:t>н</a:t>
                      </a:r>
                      <a:r>
                        <a:rPr sz="1400" spc="-15" dirty="0" err="1" smtClean="0"/>
                        <a:t>ы</a:t>
                      </a:r>
                      <a:r>
                        <a:rPr sz="1400" dirty="0" err="1" smtClean="0"/>
                        <a:t>й</a:t>
                      </a:r>
                      <a:r>
                        <a:rPr sz="1400" dirty="0" smtClean="0"/>
                        <a:t> </a:t>
                      </a:r>
                      <a:r>
                        <a:rPr sz="1400" spc="-15" dirty="0"/>
                        <a:t>д</a:t>
                      </a:r>
                      <a:r>
                        <a:rPr sz="1400" spc="-25" dirty="0"/>
                        <a:t>охо</a:t>
                      </a:r>
                      <a:r>
                        <a:rPr sz="1400" dirty="0"/>
                        <a:t>д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2,1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0,01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16024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722630" algn="l"/>
                        </a:tabLst>
                      </a:pPr>
                      <a:r>
                        <a:rPr sz="1400" spc="-10" dirty="0" err="1" smtClean="0"/>
                        <a:t>Е</a:t>
                      </a:r>
                      <a:r>
                        <a:rPr sz="1400" dirty="0" err="1" smtClean="0"/>
                        <a:t>ди</a:t>
                      </a:r>
                      <a:r>
                        <a:rPr sz="1400" spc="5" dirty="0" err="1" smtClean="0"/>
                        <a:t>н</a:t>
                      </a:r>
                      <a:r>
                        <a:rPr sz="1400" spc="-15" dirty="0" err="1" smtClean="0"/>
                        <a:t>ы</a:t>
                      </a:r>
                      <a:r>
                        <a:rPr sz="1400" dirty="0" err="1" smtClean="0"/>
                        <a:t>й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sz="1400" dirty="0" err="1" smtClean="0"/>
                        <a:t>с</a:t>
                      </a:r>
                      <a:r>
                        <a:rPr sz="1400" spc="-40" dirty="0" err="1" smtClean="0"/>
                        <a:t>е</a:t>
                      </a:r>
                      <a:r>
                        <a:rPr sz="1400" dirty="0" err="1" smtClean="0"/>
                        <a:t>л</a:t>
                      </a:r>
                      <a:r>
                        <a:rPr sz="1400" spc="-10" dirty="0" err="1" smtClean="0"/>
                        <a:t>ь</a:t>
                      </a:r>
                      <a:r>
                        <a:rPr sz="1400" dirty="0" err="1" smtClean="0"/>
                        <a:t>с</a:t>
                      </a:r>
                      <a:r>
                        <a:rPr sz="1400" spc="-30" dirty="0" err="1" smtClean="0"/>
                        <a:t>к</a:t>
                      </a:r>
                      <a:r>
                        <a:rPr sz="1400" spc="-25" dirty="0" err="1" smtClean="0"/>
                        <a:t>ох</a:t>
                      </a:r>
                      <a:r>
                        <a:rPr sz="1400" dirty="0" err="1" smtClean="0"/>
                        <a:t>озяй</a:t>
                      </a:r>
                      <a:r>
                        <a:rPr sz="1400" spc="-10" dirty="0" err="1" smtClean="0"/>
                        <a:t>с</a:t>
                      </a:r>
                      <a:r>
                        <a:rPr sz="1400" dirty="0" err="1" smtClean="0"/>
                        <a:t>т</a:t>
                      </a:r>
                      <a:r>
                        <a:rPr sz="1400" spc="-10" dirty="0" err="1" smtClean="0"/>
                        <a:t>в</a:t>
                      </a:r>
                      <a:r>
                        <a:rPr sz="1400" spc="-5" dirty="0" err="1" smtClean="0"/>
                        <a:t>е</a:t>
                      </a:r>
                      <a:r>
                        <a:rPr sz="1400" spc="-10" dirty="0" err="1" smtClean="0"/>
                        <a:t>нн</a:t>
                      </a:r>
                      <a:r>
                        <a:rPr sz="1400" spc="-15" dirty="0" err="1" smtClean="0"/>
                        <a:t>ы</a:t>
                      </a:r>
                      <a:r>
                        <a:rPr sz="1400" dirty="0" err="1" smtClean="0"/>
                        <a:t>й</a:t>
                      </a:r>
                      <a:r>
                        <a:rPr sz="1400" dirty="0" smtClean="0"/>
                        <a:t> </a:t>
                      </a:r>
                      <a:r>
                        <a:rPr sz="1400" dirty="0"/>
                        <a:t>н</a:t>
                      </a:r>
                      <a:r>
                        <a:rPr sz="1400" spc="-5" dirty="0"/>
                        <a:t>а</a:t>
                      </a:r>
                      <a:r>
                        <a:rPr sz="1400" dirty="0"/>
                        <a:t>лог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25,5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26,0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26,5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27,1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86332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722630" algn="l"/>
                        </a:tabLst>
                      </a:pPr>
                      <a:r>
                        <a:rPr lang="ru-RU" sz="1400" dirty="0" smtClean="0"/>
                        <a:t>Налог, взимаемый в связи с применением патентной системы налогообложения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12,3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11,2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11,5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11,7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60000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722630" algn="l"/>
                        </a:tabLst>
                      </a:pPr>
                      <a:r>
                        <a:rPr lang="ru-RU" sz="1400" dirty="0" smtClean="0"/>
                        <a:t>Налог на имущество организаций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1,2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1993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400" spc="-114" dirty="0"/>
                        <a:t>Г</a:t>
                      </a:r>
                      <a:r>
                        <a:rPr sz="1400" dirty="0"/>
                        <a:t>ос</a:t>
                      </a:r>
                      <a:r>
                        <a:rPr sz="1400" spc="-55" dirty="0"/>
                        <a:t>у</a:t>
                      </a:r>
                      <a:r>
                        <a:rPr sz="1400" dirty="0"/>
                        <a:t>д</a:t>
                      </a:r>
                      <a:r>
                        <a:rPr sz="1400" spc="-10" dirty="0"/>
                        <a:t>а</a:t>
                      </a:r>
                      <a:r>
                        <a:rPr sz="1400" dirty="0"/>
                        <a:t>рст</a:t>
                      </a:r>
                      <a:r>
                        <a:rPr sz="1400" spc="-5" dirty="0"/>
                        <a:t>ве</a:t>
                      </a:r>
                      <a:r>
                        <a:rPr sz="1400" dirty="0"/>
                        <a:t>нн</a:t>
                      </a:r>
                      <a:r>
                        <a:rPr sz="1400" spc="-5" dirty="0"/>
                        <a:t>а</a:t>
                      </a:r>
                      <a:r>
                        <a:rPr sz="1400" dirty="0"/>
                        <a:t>я</a:t>
                      </a:r>
                      <a:r>
                        <a:rPr sz="1400" spc="-35" dirty="0"/>
                        <a:t> </a:t>
                      </a:r>
                      <a:r>
                        <a:rPr sz="1400" spc="-5" dirty="0"/>
                        <a:t>п</a:t>
                      </a:r>
                      <a:r>
                        <a:rPr sz="1400" dirty="0"/>
                        <a:t>ошл</a:t>
                      </a:r>
                      <a:r>
                        <a:rPr sz="1400" spc="5" dirty="0"/>
                        <a:t>и</a:t>
                      </a:r>
                      <a:r>
                        <a:rPr sz="1400" dirty="0"/>
                        <a:t>на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12,3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4,0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4,1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4,2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0458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400" b="1" dirty="0"/>
                        <a:t>Н</a:t>
                      </a:r>
                      <a:r>
                        <a:rPr sz="1400" b="1" spc="-5" dirty="0"/>
                        <a:t>е</a:t>
                      </a:r>
                      <a:r>
                        <a:rPr sz="1400" b="1" dirty="0"/>
                        <a:t>н</a:t>
                      </a:r>
                      <a:r>
                        <a:rPr sz="1400" b="1" spc="-5" dirty="0"/>
                        <a:t>а</a:t>
                      </a:r>
                      <a:r>
                        <a:rPr sz="1400" b="1" dirty="0"/>
                        <a:t>ло</a:t>
                      </a:r>
                      <a:r>
                        <a:rPr sz="1400" b="1" spc="-20" dirty="0"/>
                        <a:t>г</a:t>
                      </a:r>
                      <a:r>
                        <a:rPr sz="1400" b="1" dirty="0"/>
                        <a:t>о</a:t>
                      </a:r>
                      <a:r>
                        <a:rPr sz="1400" b="1" spc="-5" dirty="0"/>
                        <a:t>в</a:t>
                      </a:r>
                      <a:r>
                        <a:rPr sz="1400" b="1" dirty="0"/>
                        <a:t>ые</a:t>
                      </a:r>
                      <a:r>
                        <a:rPr sz="1400" b="1" spc="-25" dirty="0"/>
                        <a:t> </a:t>
                      </a:r>
                      <a:r>
                        <a:rPr sz="1400" b="1" spc="-15" dirty="0"/>
                        <a:t>д</a:t>
                      </a:r>
                      <a:r>
                        <a:rPr sz="1400" b="1" spc="-25" dirty="0"/>
                        <a:t>охо</a:t>
                      </a:r>
                      <a:r>
                        <a:rPr sz="1400" b="1" dirty="0"/>
                        <a:t>ды</a:t>
                      </a:r>
                      <a:endParaRPr sz="1400" b="1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b="1" dirty="0" smtClean="0"/>
                        <a:t>23,2</a:t>
                      </a:r>
                      <a:endParaRPr sz="1400" b="1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19,7</a:t>
                      </a:r>
                      <a:endParaRPr sz="1400" b="1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20,2</a:t>
                      </a:r>
                      <a:endParaRPr sz="1400" b="1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20,6</a:t>
                      </a:r>
                      <a:endParaRPr sz="1400" b="1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09128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400" dirty="0"/>
                        <a:t>Ар</a:t>
                      </a:r>
                      <a:r>
                        <a:rPr sz="1400" spc="-5" dirty="0"/>
                        <a:t>е</a:t>
                      </a:r>
                      <a:r>
                        <a:rPr sz="1400" dirty="0"/>
                        <a:t>н</a:t>
                      </a:r>
                      <a:r>
                        <a:rPr sz="1400" spc="-20" dirty="0"/>
                        <a:t>д</a:t>
                      </a:r>
                      <a:r>
                        <a:rPr sz="1400" dirty="0"/>
                        <a:t>н</a:t>
                      </a:r>
                      <a:r>
                        <a:rPr sz="1400" spc="-10" dirty="0"/>
                        <a:t>а</a:t>
                      </a:r>
                      <a:r>
                        <a:rPr sz="1400" dirty="0"/>
                        <a:t>я  </a:t>
                      </a:r>
                      <a:r>
                        <a:rPr sz="1400" spc="5" dirty="0"/>
                        <a:t> </a:t>
                      </a:r>
                      <a:r>
                        <a:rPr sz="1400" spc="-20" dirty="0"/>
                        <a:t>п</a:t>
                      </a:r>
                      <a:r>
                        <a:rPr sz="1400" dirty="0"/>
                        <a:t>л</a:t>
                      </a:r>
                      <a:r>
                        <a:rPr sz="1400" spc="-15" dirty="0"/>
                        <a:t>а</a:t>
                      </a:r>
                      <a:r>
                        <a:rPr sz="1400" dirty="0"/>
                        <a:t>та  </a:t>
                      </a:r>
                      <a:r>
                        <a:rPr sz="1400" spc="-5" dirty="0"/>
                        <a:t> </a:t>
                      </a:r>
                      <a:r>
                        <a:rPr sz="1400" spc="-10" dirty="0"/>
                        <a:t>з</a:t>
                      </a:r>
                      <a:r>
                        <a:rPr sz="1400" dirty="0"/>
                        <a:t>а  </a:t>
                      </a:r>
                      <a:r>
                        <a:rPr sz="1400" spc="-5" dirty="0"/>
                        <a:t> </a:t>
                      </a:r>
                      <a:r>
                        <a:rPr sz="1400" spc="-10" dirty="0"/>
                        <a:t>з</a:t>
                      </a:r>
                      <a:r>
                        <a:rPr sz="1400" spc="-20" dirty="0"/>
                        <a:t>е</a:t>
                      </a:r>
                      <a:r>
                        <a:rPr sz="1400" spc="-5" dirty="0"/>
                        <a:t>м</a:t>
                      </a:r>
                      <a:r>
                        <a:rPr sz="1400" spc="-30" dirty="0"/>
                        <a:t>е</a:t>
                      </a:r>
                      <a:r>
                        <a:rPr sz="1400" dirty="0"/>
                        <a:t>л</a:t>
                      </a:r>
                      <a:r>
                        <a:rPr sz="1400" spc="-5" dirty="0"/>
                        <a:t>ь</a:t>
                      </a:r>
                      <a:r>
                        <a:rPr sz="1400" spc="-10" dirty="0"/>
                        <a:t>н</a:t>
                      </a:r>
                      <a:r>
                        <a:rPr sz="1400" spc="-5" dirty="0"/>
                        <a:t>ы</a:t>
                      </a:r>
                      <a:r>
                        <a:rPr sz="1400" dirty="0"/>
                        <a:t>е</a:t>
                      </a:r>
                    </a:p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400" spc="-5" dirty="0"/>
                        <a:t>у</a:t>
                      </a:r>
                      <a:r>
                        <a:rPr sz="1400" dirty="0"/>
                        <a:t>част</a:t>
                      </a:r>
                      <a:r>
                        <a:rPr sz="1400" spc="-10" dirty="0"/>
                        <a:t>к</a:t>
                      </a:r>
                      <a:r>
                        <a:rPr sz="1400" dirty="0"/>
                        <a:t>и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13,8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14,0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14,5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14,9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1602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400" dirty="0"/>
                        <a:t>Ар</a:t>
                      </a:r>
                      <a:r>
                        <a:rPr sz="1400" spc="-5" dirty="0"/>
                        <a:t>е</a:t>
                      </a:r>
                      <a:r>
                        <a:rPr sz="1400" dirty="0"/>
                        <a:t>ндная</a:t>
                      </a:r>
                      <a:r>
                        <a:rPr sz="1400" spc="-25" dirty="0"/>
                        <a:t> </a:t>
                      </a:r>
                      <a:r>
                        <a:rPr sz="1400" spc="-5" dirty="0"/>
                        <a:t>п</a:t>
                      </a:r>
                      <a:r>
                        <a:rPr sz="1400" dirty="0"/>
                        <a:t>л</a:t>
                      </a:r>
                      <a:r>
                        <a:rPr sz="1400" spc="-5" dirty="0"/>
                        <a:t>а</a:t>
                      </a:r>
                      <a:r>
                        <a:rPr sz="1400" dirty="0"/>
                        <a:t>та</a:t>
                      </a:r>
                      <a:r>
                        <a:rPr sz="1400" spc="-25" dirty="0"/>
                        <a:t> </a:t>
                      </a:r>
                      <a:r>
                        <a:rPr sz="1400" dirty="0"/>
                        <a:t>за и</a:t>
                      </a:r>
                      <a:r>
                        <a:rPr sz="1400" spc="-20" dirty="0"/>
                        <a:t>м</a:t>
                      </a:r>
                      <a:r>
                        <a:rPr sz="1400" spc="-5" dirty="0"/>
                        <a:t>у</a:t>
                      </a:r>
                      <a:r>
                        <a:rPr sz="1400" spc="-15" dirty="0"/>
                        <a:t>щ</a:t>
                      </a:r>
                      <a:r>
                        <a:rPr sz="1400" spc="-5" dirty="0"/>
                        <a:t>е</a:t>
                      </a:r>
                      <a:r>
                        <a:rPr sz="1400" dirty="0"/>
                        <a:t>ст</a:t>
                      </a:r>
                      <a:r>
                        <a:rPr sz="1400" spc="-5" dirty="0"/>
                        <a:t>в</a:t>
                      </a:r>
                      <a:r>
                        <a:rPr sz="1400" dirty="0"/>
                        <a:t>о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1,7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58758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400" dirty="0"/>
                        <a:t>Пл</a:t>
                      </a:r>
                      <a:r>
                        <a:rPr sz="1400" spc="-5" dirty="0"/>
                        <a:t>а</a:t>
                      </a:r>
                      <a:r>
                        <a:rPr sz="1400" spc="-15" dirty="0"/>
                        <a:t>т</a:t>
                      </a:r>
                      <a:r>
                        <a:rPr sz="1400" spc="-20" dirty="0"/>
                        <a:t>е</a:t>
                      </a:r>
                      <a:r>
                        <a:rPr sz="1400" dirty="0"/>
                        <a:t>жи</a:t>
                      </a:r>
                      <a:r>
                        <a:rPr sz="1400" spc="-35" dirty="0"/>
                        <a:t> </a:t>
                      </a:r>
                      <a:r>
                        <a:rPr sz="1400" dirty="0"/>
                        <a:t>от</a:t>
                      </a:r>
                      <a:r>
                        <a:rPr sz="1400" spc="-10" dirty="0"/>
                        <a:t> </a:t>
                      </a:r>
                      <a:r>
                        <a:rPr sz="1400" spc="-5" dirty="0"/>
                        <a:t>М</a:t>
                      </a:r>
                      <a:r>
                        <a:rPr sz="1400" dirty="0"/>
                        <a:t>УП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0,3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4860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Прочие доходы от использования имущества и прав, находящихся в собственности муниципальных</a:t>
                      </a:r>
                      <a:r>
                        <a:rPr lang="ru-RU" sz="1400" baseline="0" dirty="0" smtClean="0"/>
                        <a:t> районов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0,4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0,3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0,3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0,3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42880">
                <a:tc>
                  <a:txBody>
                    <a:bodyPr/>
                    <a:lstStyle/>
                    <a:p>
                      <a:pPr marL="18415" marR="10160">
                        <a:lnSpc>
                          <a:spcPct val="100000"/>
                        </a:lnSpc>
                      </a:pPr>
                      <a:r>
                        <a:rPr sz="1400" dirty="0"/>
                        <a:t>П</a:t>
                      </a:r>
                      <a:r>
                        <a:rPr sz="1400" spc="-10" dirty="0"/>
                        <a:t>л</a:t>
                      </a:r>
                      <a:r>
                        <a:rPr sz="1400" spc="-5" dirty="0"/>
                        <a:t>а</a:t>
                      </a:r>
                      <a:r>
                        <a:rPr sz="1400" dirty="0"/>
                        <a:t>та</a:t>
                      </a:r>
                      <a:r>
                        <a:rPr sz="1400" spc="35" dirty="0"/>
                        <a:t> </a:t>
                      </a:r>
                      <a:r>
                        <a:rPr sz="1400" dirty="0"/>
                        <a:t>за</a:t>
                      </a:r>
                      <a:r>
                        <a:rPr sz="1400" spc="35" dirty="0"/>
                        <a:t> </a:t>
                      </a:r>
                      <a:r>
                        <a:rPr sz="1400" dirty="0"/>
                        <a:t>н</a:t>
                      </a:r>
                      <a:r>
                        <a:rPr sz="1400" spc="-5" dirty="0"/>
                        <a:t>е</a:t>
                      </a:r>
                      <a:r>
                        <a:rPr sz="1400" spc="-20" dirty="0"/>
                        <a:t>г</a:t>
                      </a:r>
                      <a:r>
                        <a:rPr sz="1400" spc="-5" dirty="0"/>
                        <a:t>а</a:t>
                      </a:r>
                      <a:r>
                        <a:rPr sz="1400" spc="-15" dirty="0"/>
                        <a:t>т</a:t>
                      </a:r>
                      <a:r>
                        <a:rPr sz="1400" dirty="0"/>
                        <a:t>и</a:t>
                      </a:r>
                      <a:r>
                        <a:rPr sz="1400" spc="-20" dirty="0"/>
                        <a:t>в</a:t>
                      </a:r>
                      <a:r>
                        <a:rPr sz="1400" dirty="0"/>
                        <a:t>ное</a:t>
                      </a:r>
                      <a:r>
                        <a:rPr sz="1400" spc="55" dirty="0"/>
                        <a:t> </a:t>
                      </a:r>
                      <a:r>
                        <a:rPr sz="1400" spc="-10" dirty="0"/>
                        <a:t>во</a:t>
                      </a:r>
                      <a:r>
                        <a:rPr sz="1400" dirty="0"/>
                        <a:t>з</a:t>
                      </a:r>
                      <a:r>
                        <a:rPr sz="1400" spc="-15" dirty="0"/>
                        <a:t>д</a:t>
                      </a:r>
                      <a:r>
                        <a:rPr sz="1400" spc="-5" dirty="0"/>
                        <a:t>е</a:t>
                      </a:r>
                      <a:r>
                        <a:rPr sz="1400" dirty="0"/>
                        <a:t>й</a:t>
                      </a:r>
                      <a:r>
                        <a:rPr sz="1400" spc="-10" dirty="0"/>
                        <a:t>с</a:t>
                      </a:r>
                      <a:r>
                        <a:rPr sz="1400" dirty="0"/>
                        <a:t>т</a:t>
                      </a:r>
                      <a:r>
                        <a:rPr sz="1400" spc="-20" dirty="0"/>
                        <a:t>в</a:t>
                      </a:r>
                      <a:r>
                        <a:rPr sz="1400" dirty="0"/>
                        <a:t>ие </a:t>
                      </a:r>
                      <a:r>
                        <a:rPr sz="1400" spc="5" dirty="0"/>
                        <a:t>н</a:t>
                      </a:r>
                      <a:r>
                        <a:rPr sz="1400" dirty="0"/>
                        <a:t>а</a:t>
                      </a:r>
                      <a:r>
                        <a:rPr sz="1400" spc="-25" dirty="0"/>
                        <a:t> </a:t>
                      </a:r>
                      <a:r>
                        <a:rPr sz="1400" dirty="0"/>
                        <a:t>о</a:t>
                      </a:r>
                      <a:r>
                        <a:rPr sz="1400" spc="-5" dirty="0"/>
                        <a:t>к</a:t>
                      </a:r>
                      <a:r>
                        <a:rPr sz="1400" spc="-10" dirty="0"/>
                        <a:t>р</a:t>
                      </a:r>
                      <a:r>
                        <a:rPr sz="1400" spc="-5" dirty="0"/>
                        <a:t>у</a:t>
                      </a:r>
                      <a:r>
                        <a:rPr sz="1400" spc="-10" dirty="0"/>
                        <a:t>ж</a:t>
                      </a:r>
                      <a:r>
                        <a:rPr sz="1400" spc="-5" dirty="0"/>
                        <a:t>аю</a:t>
                      </a:r>
                      <a:r>
                        <a:rPr sz="1400" spc="-15" dirty="0"/>
                        <a:t>щ</a:t>
                      </a:r>
                      <a:r>
                        <a:rPr sz="1400" spc="-5" dirty="0"/>
                        <a:t>у</a:t>
                      </a:r>
                      <a:r>
                        <a:rPr sz="1400" dirty="0"/>
                        <a:t>ю</a:t>
                      </a:r>
                      <a:r>
                        <a:rPr sz="1400" spc="-10" dirty="0"/>
                        <a:t> </a:t>
                      </a:r>
                      <a:r>
                        <a:rPr sz="1400" dirty="0"/>
                        <a:t>ср</a:t>
                      </a:r>
                      <a:r>
                        <a:rPr sz="1400" spc="-20" dirty="0"/>
                        <a:t>е</a:t>
                      </a:r>
                      <a:r>
                        <a:rPr sz="1400" spc="-15" dirty="0"/>
                        <a:t>д</a:t>
                      </a:r>
                      <a:r>
                        <a:rPr sz="1400" dirty="0"/>
                        <a:t>у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0,6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93144">
                <a:tc>
                  <a:txBody>
                    <a:bodyPr/>
                    <a:lstStyle/>
                    <a:p>
                      <a:pPr marL="18415" marR="9525">
                        <a:lnSpc>
                          <a:spcPct val="100000"/>
                        </a:lnSpc>
                      </a:pPr>
                      <a:r>
                        <a:rPr sz="1400" dirty="0"/>
                        <a:t>Д</a:t>
                      </a:r>
                      <a:r>
                        <a:rPr sz="1400" spc="-30" dirty="0"/>
                        <a:t>о</a:t>
                      </a:r>
                      <a:r>
                        <a:rPr sz="1400" spc="-25" dirty="0"/>
                        <a:t>хо</a:t>
                      </a:r>
                      <a:r>
                        <a:rPr sz="1400" dirty="0"/>
                        <a:t>д</a:t>
                      </a:r>
                      <a:r>
                        <a:rPr sz="1400" spc="25" dirty="0"/>
                        <a:t> </a:t>
                      </a:r>
                      <a:r>
                        <a:rPr sz="1400" dirty="0"/>
                        <a:t>от</a:t>
                      </a:r>
                      <a:r>
                        <a:rPr sz="1400" spc="25" dirty="0"/>
                        <a:t> </a:t>
                      </a:r>
                      <a:r>
                        <a:rPr sz="1400" dirty="0"/>
                        <a:t>о</a:t>
                      </a:r>
                      <a:r>
                        <a:rPr sz="1400" spc="-20" dirty="0"/>
                        <a:t>к</a:t>
                      </a:r>
                      <a:r>
                        <a:rPr sz="1400" spc="-5" dirty="0"/>
                        <a:t>а</a:t>
                      </a:r>
                      <a:r>
                        <a:rPr sz="1400" dirty="0"/>
                        <a:t>за</a:t>
                      </a:r>
                      <a:r>
                        <a:rPr sz="1400" spc="-10" dirty="0"/>
                        <a:t>н</a:t>
                      </a:r>
                      <a:r>
                        <a:rPr sz="1400" dirty="0"/>
                        <a:t>ия</a:t>
                      </a:r>
                      <a:r>
                        <a:rPr sz="1400" spc="30" dirty="0"/>
                        <a:t> </a:t>
                      </a:r>
                      <a:r>
                        <a:rPr sz="1400" spc="-20" dirty="0"/>
                        <a:t>п</a:t>
                      </a:r>
                      <a:r>
                        <a:rPr sz="1400" dirty="0"/>
                        <a:t>л</a:t>
                      </a:r>
                      <a:r>
                        <a:rPr sz="1400" spc="-20" dirty="0"/>
                        <a:t>а</a:t>
                      </a:r>
                      <a:r>
                        <a:rPr sz="1400" dirty="0"/>
                        <a:t>тн</a:t>
                      </a:r>
                      <a:r>
                        <a:rPr sz="1400" spc="-15" dirty="0"/>
                        <a:t>ы</a:t>
                      </a:r>
                      <a:r>
                        <a:rPr sz="1400" dirty="0"/>
                        <a:t>х</a:t>
                      </a:r>
                      <a:r>
                        <a:rPr sz="1400" spc="30" dirty="0"/>
                        <a:t> </a:t>
                      </a:r>
                      <a:r>
                        <a:rPr sz="1400" spc="-20" dirty="0"/>
                        <a:t>у</a:t>
                      </a:r>
                      <a:r>
                        <a:rPr sz="1400" spc="-10" dirty="0"/>
                        <a:t>с</a:t>
                      </a:r>
                      <a:r>
                        <a:rPr sz="1400" dirty="0"/>
                        <a:t>л</a:t>
                      </a:r>
                      <a:r>
                        <a:rPr sz="1400" spc="-5" dirty="0"/>
                        <a:t>у</a:t>
                      </a:r>
                      <a:r>
                        <a:rPr sz="1400" dirty="0"/>
                        <a:t>г и</a:t>
                      </a:r>
                      <a:r>
                        <a:rPr sz="1400" spc="-20" dirty="0"/>
                        <a:t> </a:t>
                      </a:r>
                      <a:r>
                        <a:rPr sz="1400" spc="-30" dirty="0"/>
                        <a:t>к</a:t>
                      </a:r>
                      <a:r>
                        <a:rPr sz="1400" dirty="0"/>
                        <a:t>ом</a:t>
                      </a:r>
                      <a:r>
                        <a:rPr sz="1400" spc="-10" dirty="0"/>
                        <a:t>п</a:t>
                      </a:r>
                      <a:r>
                        <a:rPr sz="1400" spc="-5" dirty="0"/>
                        <a:t>е</a:t>
                      </a:r>
                      <a:r>
                        <a:rPr sz="1400" dirty="0"/>
                        <a:t>нса</a:t>
                      </a:r>
                      <a:r>
                        <a:rPr sz="1400" spc="-5" dirty="0"/>
                        <a:t>ц</a:t>
                      </a:r>
                      <a:r>
                        <a:rPr sz="1400" dirty="0"/>
                        <a:t>ии</a:t>
                      </a:r>
                      <a:r>
                        <a:rPr sz="1400" spc="-15" dirty="0"/>
                        <a:t> </a:t>
                      </a:r>
                      <a:r>
                        <a:rPr sz="1400" dirty="0"/>
                        <a:t>затрат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1,5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44016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400" spc="-20" dirty="0"/>
                        <a:t>Д</a:t>
                      </a:r>
                      <a:r>
                        <a:rPr sz="1400" spc="-25" dirty="0"/>
                        <a:t>охо</a:t>
                      </a:r>
                      <a:r>
                        <a:rPr sz="1400" dirty="0"/>
                        <a:t>д</a:t>
                      </a:r>
                      <a:r>
                        <a:rPr sz="1400" spc="15" dirty="0"/>
                        <a:t> </a:t>
                      </a:r>
                      <a:r>
                        <a:rPr sz="1400" dirty="0"/>
                        <a:t>от</a:t>
                      </a:r>
                      <a:r>
                        <a:rPr sz="1400" spc="-10" dirty="0"/>
                        <a:t> </a:t>
                      </a:r>
                      <a:r>
                        <a:rPr sz="1400" spc="-5" dirty="0"/>
                        <a:t>п</a:t>
                      </a:r>
                      <a:r>
                        <a:rPr sz="1400" dirty="0"/>
                        <a:t>р</a:t>
                      </a:r>
                      <a:r>
                        <a:rPr sz="1400" spc="-25" dirty="0"/>
                        <a:t>о</a:t>
                      </a:r>
                      <a:r>
                        <a:rPr sz="1400" dirty="0"/>
                        <a:t>д</a:t>
                      </a:r>
                      <a:r>
                        <a:rPr sz="1400" spc="-10" dirty="0"/>
                        <a:t>а</a:t>
                      </a:r>
                      <a:r>
                        <a:rPr sz="1400" dirty="0"/>
                        <a:t>жи</a:t>
                      </a:r>
                      <a:r>
                        <a:rPr sz="1400" spc="-5" dirty="0"/>
                        <a:t> </a:t>
                      </a:r>
                      <a:r>
                        <a:rPr sz="1400" dirty="0"/>
                        <a:t>и</a:t>
                      </a:r>
                      <a:r>
                        <a:rPr sz="1400" spc="-20" dirty="0"/>
                        <a:t>м</a:t>
                      </a:r>
                      <a:r>
                        <a:rPr sz="1400" spc="-5" dirty="0"/>
                        <a:t>у</a:t>
                      </a:r>
                      <a:r>
                        <a:rPr sz="1400" spc="-15" dirty="0"/>
                        <a:t>щ</a:t>
                      </a:r>
                      <a:r>
                        <a:rPr sz="1400" spc="-5" dirty="0"/>
                        <a:t>е</a:t>
                      </a:r>
                      <a:r>
                        <a:rPr sz="1400" dirty="0"/>
                        <a:t>ст</a:t>
                      </a:r>
                      <a:r>
                        <a:rPr sz="1400" spc="-5" dirty="0"/>
                        <a:t>в</a:t>
                      </a:r>
                      <a:r>
                        <a:rPr sz="1400" dirty="0"/>
                        <a:t>а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latin typeface="+mn-lt"/>
                          <a:cs typeface="+mn-cs"/>
                        </a:rPr>
                        <a:t>0,07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02769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400" spc="-20" dirty="0"/>
                        <a:t>Д</a:t>
                      </a:r>
                      <a:r>
                        <a:rPr sz="1400" spc="-25" dirty="0"/>
                        <a:t>охо</a:t>
                      </a:r>
                      <a:r>
                        <a:rPr sz="1400" dirty="0"/>
                        <a:t>д</a:t>
                      </a:r>
                      <a:r>
                        <a:rPr sz="1400" spc="15" dirty="0"/>
                        <a:t> </a:t>
                      </a:r>
                      <a:r>
                        <a:rPr sz="1400" dirty="0"/>
                        <a:t>от</a:t>
                      </a:r>
                      <a:r>
                        <a:rPr sz="1400" spc="-10" dirty="0"/>
                        <a:t> </a:t>
                      </a:r>
                      <a:r>
                        <a:rPr sz="1400" spc="-5" dirty="0"/>
                        <a:t>п</a:t>
                      </a:r>
                      <a:r>
                        <a:rPr sz="1400" dirty="0"/>
                        <a:t>р</a:t>
                      </a:r>
                      <a:r>
                        <a:rPr sz="1400" spc="-25" dirty="0"/>
                        <a:t>о</a:t>
                      </a:r>
                      <a:r>
                        <a:rPr sz="1400" dirty="0"/>
                        <a:t>д</a:t>
                      </a:r>
                      <a:r>
                        <a:rPr sz="1400" spc="-10" dirty="0"/>
                        <a:t>а</a:t>
                      </a:r>
                      <a:r>
                        <a:rPr sz="1400" dirty="0"/>
                        <a:t>жи</a:t>
                      </a:r>
                      <a:r>
                        <a:rPr sz="1400" spc="-5" dirty="0"/>
                        <a:t> </a:t>
                      </a:r>
                      <a:r>
                        <a:rPr sz="1400" dirty="0"/>
                        <a:t>з</a:t>
                      </a:r>
                      <a:r>
                        <a:rPr sz="1400" spc="-15" dirty="0"/>
                        <a:t>е</a:t>
                      </a:r>
                      <a:r>
                        <a:rPr sz="1400" dirty="0"/>
                        <a:t>мли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3,0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7144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400" dirty="0"/>
                        <a:t>Штр</a:t>
                      </a:r>
                      <a:r>
                        <a:rPr sz="1400" spc="-5" dirty="0"/>
                        <a:t>а</a:t>
                      </a:r>
                      <a:r>
                        <a:rPr sz="1400" dirty="0"/>
                        <a:t>фы,  </a:t>
                      </a:r>
                      <a:r>
                        <a:rPr sz="1400" spc="-114" dirty="0"/>
                        <a:t> </a:t>
                      </a:r>
                      <a:r>
                        <a:rPr sz="1400" dirty="0"/>
                        <a:t>с</a:t>
                      </a:r>
                      <a:r>
                        <a:rPr sz="1400" spc="-15" dirty="0"/>
                        <a:t>а</a:t>
                      </a:r>
                      <a:r>
                        <a:rPr sz="1400" dirty="0"/>
                        <a:t>н</a:t>
                      </a:r>
                      <a:r>
                        <a:rPr sz="1400" spc="-10" dirty="0"/>
                        <a:t>к</a:t>
                      </a:r>
                      <a:r>
                        <a:rPr sz="1400" spc="-15" dirty="0"/>
                        <a:t>ц</a:t>
                      </a:r>
                      <a:r>
                        <a:rPr sz="1400" dirty="0"/>
                        <a:t>ии,  </a:t>
                      </a:r>
                      <a:r>
                        <a:rPr sz="1400" spc="-114" dirty="0"/>
                        <a:t> </a:t>
                      </a:r>
                      <a:r>
                        <a:rPr sz="1400" spc="-10" dirty="0"/>
                        <a:t>во</a:t>
                      </a:r>
                      <a:r>
                        <a:rPr sz="1400" dirty="0"/>
                        <a:t>зм</a:t>
                      </a:r>
                      <a:r>
                        <a:rPr sz="1400" spc="-5" dirty="0"/>
                        <a:t>е</a:t>
                      </a:r>
                      <a:r>
                        <a:rPr sz="1400" spc="-15" dirty="0"/>
                        <a:t>щ</a:t>
                      </a:r>
                      <a:r>
                        <a:rPr sz="1400" spc="-5" dirty="0"/>
                        <a:t>е</a:t>
                      </a:r>
                      <a:r>
                        <a:rPr sz="1400" spc="-10" dirty="0"/>
                        <a:t>н</a:t>
                      </a:r>
                      <a:r>
                        <a:rPr sz="1400" dirty="0"/>
                        <a:t>ие</a:t>
                      </a:r>
                    </a:p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400" spc="-10" dirty="0"/>
                        <a:t>у</a:t>
                      </a:r>
                      <a:r>
                        <a:rPr sz="1400" spc="-15" dirty="0"/>
                        <a:t>щ</a:t>
                      </a:r>
                      <a:r>
                        <a:rPr sz="1400" spc="-5" dirty="0"/>
                        <a:t>е</a:t>
                      </a:r>
                      <a:r>
                        <a:rPr sz="1400" dirty="0"/>
                        <a:t>рба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1,8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2,0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0458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400" dirty="0"/>
                        <a:t>Прочие</a:t>
                      </a:r>
                      <a:r>
                        <a:rPr sz="1400" spc="-20" dirty="0"/>
                        <a:t> </a:t>
                      </a:r>
                      <a:r>
                        <a:rPr sz="1400" dirty="0"/>
                        <a:t>н</a:t>
                      </a:r>
                      <a:r>
                        <a:rPr sz="1400" spc="-5" dirty="0"/>
                        <a:t>е</a:t>
                      </a:r>
                      <a:r>
                        <a:rPr sz="1400" dirty="0"/>
                        <a:t>н</a:t>
                      </a:r>
                      <a:r>
                        <a:rPr sz="1400" spc="-5" dirty="0"/>
                        <a:t>а</a:t>
                      </a:r>
                      <a:r>
                        <a:rPr sz="1400" dirty="0"/>
                        <a:t>ло</a:t>
                      </a:r>
                      <a:r>
                        <a:rPr sz="1400" spc="-20" dirty="0"/>
                        <a:t>г</a:t>
                      </a:r>
                      <a:r>
                        <a:rPr sz="1400" dirty="0"/>
                        <a:t>о</a:t>
                      </a:r>
                      <a:r>
                        <a:rPr sz="1400" spc="-5" dirty="0"/>
                        <a:t>в</a:t>
                      </a:r>
                      <a:r>
                        <a:rPr sz="1400" dirty="0"/>
                        <a:t>ые</a:t>
                      </a:r>
                      <a:r>
                        <a:rPr sz="1400" spc="-25" dirty="0"/>
                        <a:t> </a:t>
                      </a:r>
                      <a:r>
                        <a:rPr sz="1400" spc="-15" dirty="0"/>
                        <a:t>д</a:t>
                      </a:r>
                      <a:r>
                        <a:rPr sz="1400" spc="-25" dirty="0"/>
                        <a:t>охо</a:t>
                      </a:r>
                      <a:r>
                        <a:rPr sz="1400" dirty="0"/>
                        <a:t>ды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0,05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/>
          <p:cNvSpPr txBox="1"/>
          <p:nvPr/>
        </p:nvSpPr>
        <p:spPr>
          <a:xfrm>
            <a:off x="204571" y="261974"/>
            <a:ext cx="6416675" cy="329641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R="5080" indent="358140" algn="just"/>
            <a:r>
              <a:rPr lang="ru-RU" sz="1200" spc="10" dirty="0">
                <a:cs typeface="Calibri"/>
              </a:rPr>
              <a:t>В осно</a:t>
            </a:r>
            <a:r>
              <a:rPr lang="ru-RU" sz="1200" spc="5" dirty="0">
                <a:cs typeface="Calibri"/>
              </a:rPr>
              <a:t>ве</a:t>
            </a:r>
            <a:r>
              <a:rPr lang="ru-RU" sz="120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р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счётов формирования доходной базы районного б</a:t>
            </a:r>
            <a:r>
              <a:rPr lang="ru-RU" sz="1200" spc="-30" dirty="0">
                <a:cs typeface="Calibri"/>
              </a:rPr>
              <a:t>ю</a:t>
            </a:r>
            <a:r>
              <a:rPr lang="ru-RU" sz="1200" spc="15" dirty="0">
                <a:cs typeface="Calibri"/>
              </a:rPr>
              <a:t>д</a:t>
            </a:r>
            <a:r>
              <a:rPr lang="ru-RU" sz="1200" spc="-10" dirty="0">
                <a:cs typeface="Calibri"/>
              </a:rPr>
              <a:t>ж</a:t>
            </a:r>
            <a:r>
              <a:rPr lang="ru-RU" sz="1200" spc="10" dirty="0">
                <a:cs typeface="Calibri"/>
              </a:rPr>
              <a:t>ета учтены прогнозные данные по с</a:t>
            </a:r>
            <a:r>
              <a:rPr lang="ru-RU" sz="1200" spc="-5" dirty="0">
                <a:cs typeface="Calibri"/>
              </a:rPr>
              <a:t>о</a:t>
            </a:r>
            <a:r>
              <a:rPr lang="ru-RU" sz="1200" spc="5" dirty="0">
                <a:cs typeface="Calibri"/>
              </a:rPr>
              <a:t>ц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dirty="0">
                <a:cs typeface="Calibri"/>
              </a:rPr>
              <a:t>ал</a:t>
            </a:r>
            <a:r>
              <a:rPr lang="ru-RU" sz="1200" spc="10" dirty="0">
                <a:cs typeface="Calibri"/>
              </a:rPr>
              <a:t>ьно</a:t>
            </a:r>
            <a:r>
              <a:rPr lang="ru-RU" sz="1200" spc="5" dirty="0">
                <a:cs typeface="Calibri"/>
              </a:rPr>
              <a:t>- </a:t>
            </a:r>
            <a:r>
              <a:rPr lang="ru-RU" sz="1200" spc="15" dirty="0">
                <a:cs typeface="Calibri"/>
              </a:rPr>
              <a:t>э</a:t>
            </a:r>
            <a:r>
              <a:rPr lang="ru-RU" sz="1200" dirty="0">
                <a:cs typeface="Calibri"/>
              </a:rPr>
              <a:t>к</a:t>
            </a:r>
            <a:r>
              <a:rPr lang="ru-RU" sz="1200" spc="15" dirty="0">
                <a:cs typeface="Calibri"/>
              </a:rPr>
              <a:t>оно</a:t>
            </a:r>
            <a:r>
              <a:rPr lang="ru-RU" sz="1200" spc="10" dirty="0">
                <a:cs typeface="Calibri"/>
              </a:rPr>
              <a:t>м</a:t>
            </a:r>
            <a:r>
              <a:rPr lang="ru-RU" sz="1200" spc="15" dirty="0">
                <a:cs typeface="Calibri"/>
              </a:rPr>
              <a:t>и</a:t>
            </a:r>
            <a:r>
              <a:rPr lang="ru-RU" sz="1200" spc="5" dirty="0">
                <a:cs typeface="Calibri"/>
              </a:rPr>
              <a:t>ч</a:t>
            </a:r>
            <a:r>
              <a:rPr lang="ru-RU" sz="1200" spc="15" dirty="0">
                <a:cs typeface="Calibri"/>
              </a:rPr>
              <a:t>ес</a:t>
            </a:r>
            <a:r>
              <a:rPr lang="ru-RU" sz="1200" dirty="0">
                <a:cs typeface="Calibri"/>
              </a:rPr>
              <a:t>к</a:t>
            </a:r>
            <a:r>
              <a:rPr lang="ru-RU" sz="1200" spc="15" dirty="0">
                <a:cs typeface="Calibri"/>
              </a:rPr>
              <a:t>ому</a:t>
            </a:r>
            <a:r>
              <a:rPr lang="ru-RU" sz="1200" spc="2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р</a:t>
            </a:r>
            <a:r>
              <a:rPr lang="ru-RU" sz="1200" spc="10" dirty="0">
                <a:cs typeface="Calibri"/>
              </a:rPr>
              <a:t>а</a:t>
            </a:r>
            <a:r>
              <a:rPr lang="ru-RU" sz="1200" spc="15" dirty="0">
                <a:cs typeface="Calibri"/>
              </a:rPr>
              <a:t>з</a:t>
            </a:r>
            <a:r>
              <a:rPr lang="ru-RU" sz="1200" spc="10" dirty="0">
                <a:cs typeface="Calibri"/>
              </a:rPr>
              <a:t>в</a:t>
            </a:r>
            <a:r>
              <a:rPr lang="ru-RU" sz="1200" spc="15" dirty="0">
                <a:cs typeface="Calibri"/>
              </a:rPr>
              <a:t>и</a:t>
            </a:r>
            <a:r>
              <a:rPr lang="ru-RU" sz="1200" spc="5" dirty="0">
                <a:cs typeface="Calibri"/>
              </a:rPr>
              <a:t>т</a:t>
            </a:r>
            <a:r>
              <a:rPr lang="ru-RU" sz="1200" spc="15" dirty="0">
                <a:cs typeface="Calibri"/>
              </a:rPr>
              <a:t>ию</a:t>
            </a:r>
            <a:r>
              <a:rPr lang="ru-RU" sz="1200" dirty="0">
                <a:cs typeface="Calibri"/>
              </a:rPr>
              <a:t> </a:t>
            </a:r>
            <a:r>
              <a:rPr lang="ru-RU" sz="1200" spc="2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р</a:t>
            </a:r>
            <a:r>
              <a:rPr lang="ru-RU" sz="1200" spc="10" dirty="0">
                <a:cs typeface="Calibri"/>
              </a:rPr>
              <a:t>а</a:t>
            </a:r>
            <a:r>
              <a:rPr lang="ru-RU" sz="1200" spc="15" dirty="0">
                <a:cs typeface="Calibri"/>
              </a:rPr>
              <a:t>й</a:t>
            </a:r>
            <a:r>
              <a:rPr lang="ru-RU" sz="1200" spc="10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на на</a:t>
            </a:r>
            <a:r>
              <a:rPr lang="ru-RU" sz="1200" spc="20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ср</a:t>
            </a:r>
            <a:r>
              <a:rPr lang="ru-RU" sz="1200" spc="5" dirty="0">
                <a:cs typeface="Calibri"/>
              </a:rPr>
              <a:t>е</a:t>
            </a:r>
            <a:r>
              <a:rPr lang="ru-RU" sz="1200" spc="20" dirty="0">
                <a:cs typeface="Calibri"/>
              </a:rPr>
              <a:t>д</a:t>
            </a:r>
            <a:r>
              <a:rPr lang="ru-RU" sz="1200" spc="5" dirty="0">
                <a:cs typeface="Calibri"/>
              </a:rPr>
              <a:t>н</a:t>
            </a:r>
            <a:r>
              <a:rPr lang="ru-RU" sz="1200" spc="15" dirty="0">
                <a:cs typeface="Calibri"/>
              </a:rPr>
              <a:t>еср</a:t>
            </a:r>
            <a:r>
              <a:rPr lang="ru-RU" sz="1200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чн</a:t>
            </a:r>
            <a:r>
              <a:rPr lang="ru-RU" sz="1200" spc="10" dirty="0">
                <a:cs typeface="Calibri"/>
              </a:rPr>
              <a:t>у</a:t>
            </a:r>
            <a:r>
              <a:rPr lang="ru-RU" sz="1200" spc="25" dirty="0">
                <a:cs typeface="Calibri"/>
              </a:rPr>
              <a:t>ю п</a:t>
            </a:r>
            <a:r>
              <a:rPr lang="ru-RU" sz="1200" spc="15" dirty="0">
                <a:cs typeface="Calibri"/>
              </a:rPr>
              <a:t>ерс</a:t>
            </a:r>
            <a:r>
              <a:rPr lang="ru-RU" sz="1200" spc="10" dirty="0">
                <a:cs typeface="Calibri"/>
              </a:rPr>
              <a:t>п</a:t>
            </a:r>
            <a:r>
              <a:rPr lang="ru-RU" sz="1200" spc="15" dirty="0">
                <a:cs typeface="Calibri"/>
              </a:rPr>
              <a:t>ект</a:t>
            </a:r>
            <a:r>
              <a:rPr lang="ru-RU" sz="1200" spc="10" dirty="0">
                <a:cs typeface="Calibri"/>
              </a:rPr>
              <a:t>ив</a:t>
            </a:r>
            <a:r>
              <a:rPr lang="ru-RU" sz="1200" spc="-15" dirty="0">
                <a:cs typeface="Calibri"/>
              </a:rPr>
              <a:t>у в разрезе отраслей экономики</a:t>
            </a:r>
            <a:r>
              <a:rPr lang="ru-RU" sz="1200" spc="5" dirty="0">
                <a:cs typeface="Calibri"/>
              </a:rPr>
              <a:t>,</a:t>
            </a:r>
            <a:r>
              <a:rPr lang="ru-RU" sz="1200" dirty="0">
                <a:cs typeface="Calibri"/>
              </a:rPr>
              <a:t>  </a:t>
            </a:r>
            <a:r>
              <a:rPr lang="ru-RU" sz="1200" spc="20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ин</a:t>
            </a:r>
            <a:r>
              <a:rPr lang="ru-RU" sz="1200" spc="10" dirty="0">
                <a:cs typeface="Calibri"/>
              </a:rPr>
              <a:t>д</a:t>
            </a:r>
            <a:r>
              <a:rPr lang="ru-RU" sz="1200" spc="15" dirty="0">
                <a:cs typeface="Calibri"/>
              </a:rPr>
              <a:t>е</a:t>
            </a:r>
            <a:r>
              <a:rPr lang="ru-RU" sz="1200" dirty="0">
                <a:cs typeface="Calibri"/>
              </a:rPr>
              <a:t>к</a:t>
            </a:r>
            <a:r>
              <a:rPr lang="ru-RU" sz="1200" spc="15" dirty="0">
                <a:cs typeface="Calibri"/>
              </a:rPr>
              <a:t>сы </a:t>
            </a:r>
            <a:r>
              <a:rPr lang="ru-RU" sz="1200" spc="25" dirty="0">
                <a:cs typeface="Calibri"/>
              </a:rPr>
              <a:t>р</a:t>
            </a:r>
            <a:r>
              <a:rPr lang="ru-RU" sz="1200" spc="15" dirty="0">
                <a:cs typeface="Calibri"/>
              </a:rPr>
              <a:t>ос</a:t>
            </a:r>
            <a:r>
              <a:rPr lang="ru-RU" sz="1200" spc="5" dirty="0">
                <a:cs typeface="Calibri"/>
              </a:rPr>
              <a:t>т</a:t>
            </a:r>
            <a:r>
              <a:rPr lang="ru-RU" sz="1200" spc="15" dirty="0">
                <a:cs typeface="Calibri"/>
              </a:rPr>
              <a:t>а потребительских</a:t>
            </a:r>
            <a:r>
              <a:rPr lang="ru-RU" sz="1200" spc="20" dirty="0">
                <a:cs typeface="Calibri"/>
              </a:rPr>
              <a:t> </a:t>
            </a:r>
            <a:r>
              <a:rPr lang="ru-RU" sz="1200" dirty="0">
                <a:cs typeface="Calibri"/>
              </a:rPr>
              <a:t>ц</a:t>
            </a:r>
            <a:r>
              <a:rPr lang="ru-RU" sz="1200" spc="15" dirty="0">
                <a:cs typeface="Calibri"/>
              </a:rPr>
              <a:t>ен, объем фонда </a:t>
            </a:r>
            <a:r>
              <a:rPr lang="ru-RU" sz="1200" spc="30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з</a:t>
            </a:r>
            <a:r>
              <a:rPr lang="ru-RU" sz="1200" spc="10" dirty="0">
                <a:cs typeface="Calibri"/>
              </a:rPr>
              <a:t>а</a:t>
            </a:r>
            <a:r>
              <a:rPr lang="ru-RU" sz="1200" spc="15" dirty="0">
                <a:cs typeface="Calibri"/>
              </a:rPr>
              <a:t>р</a:t>
            </a:r>
            <a:r>
              <a:rPr lang="ru-RU" sz="1200" spc="10" dirty="0">
                <a:cs typeface="Calibri"/>
              </a:rPr>
              <a:t>а</a:t>
            </a:r>
            <a:r>
              <a:rPr lang="ru-RU" sz="1200" spc="15" dirty="0">
                <a:cs typeface="Calibri"/>
              </a:rPr>
              <a:t>б</a:t>
            </a:r>
            <a:r>
              <a:rPr lang="ru-RU" sz="1200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тной </a:t>
            </a:r>
            <a:r>
              <a:rPr lang="ru-RU" sz="1200" spc="2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п</a:t>
            </a:r>
            <a:r>
              <a:rPr lang="ru-RU" sz="1200" spc="5" dirty="0">
                <a:cs typeface="Calibri"/>
              </a:rPr>
              <a:t>л</a:t>
            </a:r>
            <a:r>
              <a:rPr lang="ru-RU" sz="1200" spc="10" dirty="0">
                <a:cs typeface="Calibri"/>
              </a:rPr>
              <a:t>а</a:t>
            </a:r>
            <a:r>
              <a:rPr lang="ru-RU" sz="1200" spc="15" dirty="0">
                <a:cs typeface="Calibri"/>
              </a:rPr>
              <a:t>ты,</a:t>
            </a:r>
            <a:r>
              <a:rPr lang="ru-RU" sz="1200" spc="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по</a:t>
            </a:r>
            <a:r>
              <a:rPr lang="ru-RU" sz="1200" spc="-10" dirty="0">
                <a:cs typeface="Calibri"/>
              </a:rPr>
              <a:t>к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з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-5" dirty="0">
                <a:cs typeface="Calibri"/>
              </a:rPr>
              <a:t>те</a:t>
            </a:r>
            <a:r>
              <a:rPr lang="ru-RU" sz="1200" spc="10" dirty="0">
                <a:cs typeface="Calibri"/>
              </a:rPr>
              <a:t>ли</a:t>
            </a:r>
            <a:r>
              <a:rPr lang="ru-RU" sz="1200" dirty="0">
                <a:cs typeface="Calibri"/>
              </a:rPr>
              <a:t> </a:t>
            </a:r>
            <a:r>
              <a:rPr lang="ru-RU" sz="1200" spc="-7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со</a:t>
            </a:r>
            <a:r>
              <a:rPr lang="ru-RU" sz="1200" dirty="0">
                <a:cs typeface="Calibri"/>
              </a:rPr>
              <a:t>б</a:t>
            </a:r>
            <a:r>
              <a:rPr lang="ru-RU" sz="1200" spc="10" dirty="0">
                <a:cs typeface="Calibri"/>
              </a:rPr>
              <a:t>ир</a:t>
            </a:r>
            <a:r>
              <a:rPr lang="ru-RU" sz="1200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е</a:t>
            </a:r>
            <a:r>
              <a:rPr lang="ru-RU" sz="1200" spc="5" dirty="0">
                <a:cs typeface="Calibri"/>
              </a:rPr>
              <a:t>м</a:t>
            </a:r>
            <a:r>
              <a:rPr lang="ru-RU" sz="1200" spc="10" dirty="0">
                <a:cs typeface="Calibri"/>
              </a:rPr>
              <a:t>ос</a:t>
            </a:r>
            <a:r>
              <a:rPr lang="ru-RU" sz="1200" spc="5" dirty="0">
                <a:cs typeface="Calibri"/>
              </a:rPr>
              <a:t>т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dirty="0">
                <a:cs typeface="Calibri"/>
              </a:rPr>
              <a:t> </a:t>
            </a:r>
            <a:r>
              <a:rPr lang="ru-RU" sz="1200" spc="-7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н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dirty="0">
                <a:cs typeface="Calibri"/>
              </a:rPr>
              <a:t>л</a:t>
            </a:r>
            <a:r>
              <a:rPr lang="ru-RU" sz="1200" spc="10" dirty="0">
                <a:cs typeface="Calibri"/>
              </a:rPr>
              <a:t>о</a:t>
            </a:r>
            <a:r>
              <a:rPr lang="ru-RU" sz="1200" spc="-10" dirty="0">
                <a:cs typeface="Calibri"/>
              </a:rPr>
              <a:t>г</a:t>
            </a:r>
            <a:r>
              <a:rPr lang="ru-RU" sz="1200" spc="10" dirty="0">
                <a:cs typeface="Calibri"/>
              </a:rPr>
              <a:t>ов</a:t>
            </a:r>
            <a:r>
              <a:rPr lang="ru-RU" sz="1200" dirty="0">
                <a:cs typeface="Calibri"/>
              </a:rPr>
              <a:t> </a:t>
            </a:r>
            <a:r>
              <a:rPr lang="ru-RU" sz="1200" spc="-7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в</a:t>
            </a:r>
            <a:r>
              <a:rPr lang="ru-RU" sz="1200" dirty="0">
                <a:cs typeface="Calibri"/>
              </a:rPr>
              <a:t> </a:t>
            </a:r>
            <a:r>
              <a:rPr lang="ru-RU" sz="1200" spc="-80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д</a:t>
            </a:r>
            <a:r>
              <a:rPr lang="ru-RU" sz="1200" spc="-5" dirty="0">
                <a:cs typeface="Calibri"/>
              </a:rPr>
              <a:t>и</a:t>
            </a:r>
            <a:r>
              <a:rPr lang="ru-RU" sz="1200" spc="10" dirty="0">
                <a:cs typeface="Calibri"/>
              </a:rPr>
              <a:t>н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15" dirty="0">
                <a:cs typeface="Calibri"/>
              </a:rPr>
              <a:t>ми</a:t>
            </a:r>
            <a:r>
              <a:rPr lang="ru-RU" sz="1200" spc="-10" dirty="0">
                <a:cs typeface="Calibri"/>
              </a:rPr>
              <a:t>к</a:t>
            </a:r>
            <a:r>
              <a:rPr lang="ru-RU" sz="1200" spc="10" dirty="0">
                <a:cs typeface="Calibri"/>
              </a:rPr>
              <a:t>е</a:t>
            </a:r>
            <a:r>
              <a:rPr lang="ru-RU" sz="1200" dirty="0">
                <a:cs typeface="Calibri"/>
              </a:rPr>
              <a:t> </a:t>
            </a:r>
            <a:r>
              <a:rPr lang="ru-RU" sz="1200" spc="-6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за</a:t>
            </a:r>
            <a:r>
              <a:rPr lang="ru-RU" sz="1200" dirty="0">
                <a:cs typeface="Calibri"/>
              </a:rPr>
              <a:t> </a:t>
            </a:r>
            <a:r>
              <a:rPr lang="ru-RU" sz="1200" spc="-8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п</a:t>
            </a:r>
            <a:r>
              <a:rPr lang="ru-RU" sz="1200" spc="-5" dirty="0">
                <a:cs typeface="Calibri"/>
              </a:rPr>
              <a:t>ре</a:t>
            </a:r>
            <a:r>
              <a:rPr lang="ru-RU" sz="1200" spc="5" dirty="0">
                <a:cs typeface="Calibri"/>
              </a:rPr>
              <a:t>д</a:t>
            </a:r>
            <a:r>
              <a:rPr lang="ru-RU" sz="1200" spc="10" dirty="0">
                <a:cs typeface="Calibri"/>
              </a:rPr>
              <a:t>шес</a:t>
            </a:r>
            <a:r>
              <a:rPr lang="ru-RU" sz="1200" spc="-5" dirty="0">
                <a:cs typeface="Calibri"/>
              </a:rPr>
              <a:t>т</a:t>
            </a:r>
            <a:r>
              <a:rPr lang="ru-RU" sz="1200" spc="10" dirty="0">
                <a:cs typeface="Calibri"/>
              </a:rPr>
              <a:t>вующие</a:t>
            </a:r>
            <a:r>
              <a:rPr lang="ru-RU" sz="1200" dirty="0">
                <a:cs typeface="Calibri"/>
              </a:rPr>
              <a:t> </a:t>
            </a:r>
            <a:r>
              <a:rPr lang="ru-RU" sz="1200" spc="-75" dirty="0">
                <a:cs typeface="Calibri"/>
              </a:rPr>
              <a:t> </a:t>
            </a:r>
            <a:r>
              <a:rPr lang="ru-RU" sz="1200" spc="-10" dirty="0">
                <a:cs typeface="Calibri"/>
              </a:rPr>
              <a:t>г</a:t>
            </a:r>
            <a:r>
              <a:rPr lang="ru-RU" sz="1200" spc="-20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д</a:t>
            </a:r>
            <a:r>
              <a:rPr lang="ru-RU" sz="1200" spc="20" dirty="0">
                <a:cs typeface="Calibri"/>
              </a:rPr>
              <a:t>ы, ряд других параметров, влияющих на изменение налогооблагаемой базы</a:t>
            </a:r>
            <a:r>
              <a:rPr lang="ru-RU" sz="1200" dirty="0">
                <a:cs typeface="Calibri"/>
              </a:rPr>
              <a:t> </a:t>
            </a:r>
            <a:r>
              <a:rPr lang="ru-RU" sz="1200" spc="-80" dirty="0">
                <a:cs typeface="Calibri"/>
              </a:rPr>
              <a:t> </a:t>
            </a:r>
            <a:r>
              <a:rPr lang="ru-RU" sz="1200" spc="5" dirty="0">
                <a:cs typeface="Calibri"/>
              </a:rPr>
              <a:t>П</a:t>
            </a:r>
            <a:r>
              <a:rPr lang="ru-RU" sz="1200" spc="10" dirty="0">
                <a:cs typeface="Calibri"/>
              </a:rPr>
              <a:t>ри</a:t>
            </a:r>
            <a:r>
              <a:rPr lang="ru-RU" sz="1200" dirty="0">
                <a:cs typeface="Calibri"/>
              </a:rPr>
              <a:t> </a:t>
            </a:r>
            <a:r>
              <a:rPr lang="ru-RU" sz="1200" spc="-85" dirty="0">
                <a:cs typeface="Calibri"/>
              </a:rPr>
              <a:t> </a:t>
            </a:r>
            <a:r>
              <a:rPr lang="ru-RU" sz="1200" dirty="0">
                <a:cs typeface="Calibri"/>
              </a:rPr>
              <a:t>п</a:t>
            </a:r>
            <a:r>
              <a:rPr lang="ru-RU" sz="1200" spc="10" dirty="0">
                <a:cs typeface="Calibri"/>
              </a:rPr>
              <a:t>рог</a:t>
            </a:r>
            <a:r>
              <a:rPr lang="ru-RU" sz="1200" dirty="0">
                <a:cs typeface="Calibri"/>
              </a:rPr>
              <a:t>н</a:t>
            </a:r>
            <a:r>
              <a:rPr lang="ru-RU" sz="1200" spc="10" dirty="0">
                <a:cs typeface="Calibri"/>
              </a:rPr>
              <a:t>озе</a:t>
            </a:r>
            <a:r>
              <a:rPr lang="ru-RU" sz="1200" dirty="0">
                <a:cs typeface="Calibri"/>
              </a:rPr>
              <a:t> </a:t>
            </a:r>
            <a:r>
              <a:rPr lang="ru-RU" sz="1200" spc="-8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пос</a:t>
            </a:r>
            <a:r>
              <a:rPr lang="ru-RU" sz="1200" spc="5" dirty="0">
                <a:cs typeface="Calibri"/>
              </a:rPr>
              <a:t>ту</a:t>
            </a:r>
            <a:r>
              <a:rPr lang="ru-RU" sz="1200" spc="10" dirty="0">
                <a:cs typeface="Calibri"/>
              </a:rPr>
              <a:t>пле</a:t>
            </a:r>
            <a:r>
              <a:rPr lang="ru-RU" sz="1200" dirty="0">
                <a:cs typeface="Calibri"/>
              </a:rPr>
              <a:t>н</a:t>
            </a:r>
            <a:r>
              <a:rPr lang="ru-RU" sz="1200" spc="10" dirty="0">
                <a:cs typeface="Calibri"/>
              </a:rPr>
              <a:t>ий</a:t>
            </a:r>
            <a:r>
              <a:rPr lang="ru-RU" sz="1200" dirty="0">
                <a:cs typeface="Calibri"/>
              </a:rPr>
              <a:t> </a:t>
            </a:r>
            <a:r>
              <a:rPr lang="ru-RU" sz="1200" spc="-8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по</a:t>
            </a:r>
            <a:r>
              <a:rPr lang="ru-RU" sz="1200" dirty="0">
                <a:cs typeface="Calibri"/>
              </a:rPr>
              <a:t> </a:t>
            </a:r>
            <a:r>
              <a:rPr lang="ru-RU" sz="1200" spc="-8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н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dirty="0">
                <a:cs typeface="Calibri"/>
              </a:rPr>
              <a:t>л</a:t>
            </a:r>
            <a:r>
              <a:rPr lang="ru-RU" sz="1200" spc="10" dirty="0">
                <a:cs typeface="Calibri"/>
              </a:rPr>
              <a:t>огу</a:t>
            </a:r>
            <a:r>
              <a:rPr lang="ru-RU" sz="1200" dirty="0">
                <a:cs typeface="Calibri"/>
              </a:rPr>
              <a:t> </a:t>
            </a:r>
            <a:r>
              <a:rPr lang="ru-RU" sz="1200" spc="-7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на</a:t>
            </a:r>
            <a:r>
              <a:rPr lang="ru-RU" sz="1200" dirty="0">
                <a:cs typeface="Calibri"/>
              </a:rPr>
              <a:t> </a:t>
            </a:r>
            <a:r>
              <a:rPr lang="ru-RU" sz="1200" spc="-80" dirty="0">
                <a:cs typeface="Calibri"/>
              </a:rPr>
              <a:t> </a:t>
            </a:r>
            <a:r>
              <a:rPr lang="ru-RU" sz="1200" spc="5" dirty="0">
                <a:cs typeface="Calibri"/>
              </a:rPr>
              <a:t>д</a:t>
            </a:r>
            <a:r>
              <a:rPr lang="ru-RU" sz="1200" spc="-20" dirty="0">
                <a:cs typeface="Calibri"/>
              </a:rPr>
              <a:t>о</a:t>
            </a:r>
            <a:r>
              <a:rPr lang="ru-RU" sz="1200" dirty="0">
                <a:cs typeface="Calibri"/>
              </a:rPr>
              <a:t>х</a:t>
            </a:r>
            <a:r>
              <a:rPr lang="ru-RU" sz="1200" spc="-30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ды</a:t>
            </a:r>
            <a:r>
              <a:rPr lang="ru-RU" sz="1200" spc="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физ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spc="15" dirty="0">
                <a:cs typeface="Calibri"/>
              </a:rPr>
              <a:t>ческ</a:t>
            </a:r>
            <a:r>
              <a:rPr lang="ru-RU" sz="1200" dirty="0">
                <a:cs typeface="Calibri"/>
              </a:rPr>
              <a:t>и</a:t>
            </a:r>
            <a:r>
              <a:rPr lang="ru-RU" sz="1200" spc="15" dirty="0">
                <a:cs typeface="Calibri"/>
              </a:rPr>
              <a:t>х</a:t>
            </a:r>
            <a:r>
              <a:rPr lang="ru-RU" sz="1200" spc="90" dirty="0">
                <a:cs typeface="Calibri"/>
              </a:rPr>
              <a:t> </a:t>
            </a:r>
            <a:r>
              <a:rPr lang="ru-RU" sz="1200" spc="5" dirty="0">
                <a:cs typeface="Calibri"/>
              </a:rPr>
              <a:t>л</a:t>
            </a:r>
            <a:r>
              <a:rPr lang="ru-RU" sz="1200" spc="15" dirty="0">
                <a:cs typeface="Calibri"/>
              </a:rPr>
              <a:t>иц</a:t>
            </a:r>
            <a:r>
              <a:rPr lang="ru-RU" sz="1200" spc="7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у</a:t>
            </a:r>
            <a:r>
              <a:rPr lang="ru-RU" sz="1200" spc="15" dirty="0">
                <a:cs typeface="Calibri"/>
              </a:rPr>
              <a:t>ч</a:t>
            </a:r>
            <a:r>
              <a:rPr lang="ru-RU" sz="1200" spc="-5" dirty="0">
                <a:cs typeface="Calibri"/>
              </a:rPr>
              <a:t>т</a:t>
            </a:r>
            <a:r>
              <a:rPr lang="ru-RU" sz="1200" spc="20" dirty="0">
                <a:cs typeface="Calibri"/>
              </a:rPr>
              <a:t>ены</a:t>
            </a:r>
            <a:r>
              <a:rPr lang="ru-RU" sz="1200" spc="7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изме</a:t>
            </a:r>
            <a:r>
              <a:rPr lang="ru-RU" sz="1200" spc="5" dirty="0">
                <a:cs typeface="Calibri"/>
              </a:rPr>
              <a:t>н</a:t>
            </a:r>
            <a:r>
              <a:rPr lang="ru-RU" sz="1200" spc="15" dirty="0">
                <a:cs typeface="Calibri"/>
              </a:rPr>
              <a:t>ен</a:t>
            </a:r>
            <a:r>
              <a:rPr lang="ru-RU" sz="1200" dirty="0">
                <a:cs typeface="Calibri"/>
              </a:rPr>
              <a:t>и</a:t>
            </a:r>
            <a:r>
              <a:rPr lang="ru-RU" sz="1200" spc="15" dirty="0">
                <a:cs typeface="Calibri"/>
              </a:rPr>
              <a:t>я</a:t>
            </a:r>
            <a:r>
              <a:rPr lang="ru-RU" sz="1200" spc="85" dirty="0">
                <a:cs typeface="Calibri"/>
              </a:rPr>
              <a:t> норматива</a:t>
            </a:r>
            <a:r>
              <a:rPr lang="ru-RU" sz="1200" spc="80" dirty="0">
                <a:cs typeface="Calibri"/>
              </a:rPr>
              <a:t> отчислений от налога.</a:t>
            </a:r>
            <a:endParaRPr lang="ru-RU" sz="1200" dirty="0">
              <a:latin typeface="Times New Roman"/>
              <a:cs typeface="Times New Roman"/>
            </a:endParaRPr>
          </a:p>
          <a:p>
            <a:pPr marR="5080" indent="358140" algn="just">
              <a:lnSpc>
                <a:spcPct val="103800"/>
              </a:lnSpc>
            </a:pPr>
            <a:r>
              <a:rPr lang="ru-RU" sz="1200" spc="10" dirty="0">
                <a:cs typeface="Calibri"/>
              </a:rPr>
              <a:t>С    </a:t>
            </a:r>
            <a:r>
              <a:rPr lang="ru-RU" sz="1200" spc="5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1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5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ян</a:t>
            </a:r>
            <a:r>
              <a:rPr lang="ru-RU" sz="1200" spc="5" dirty="0">
                <a:cs typeface="Calibri"/>
              </a:rPr>
              <a:t>ва</a:t>
            </a:r>
            <a:r>
              <a:rPr lang="ru-RU" sz="1200" spc="10" dirty="0">
                <a:cs typeface="Calibri"/>
              </a:rPr>
              <a:t>ря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4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20</a:t>
            </a:r>
            <a:r>
              <a:rPr lang="ru-RU" sz="1200" dirty="0">
                <a:cs typeface="Calibri"/>
              </a:rPr>
              <a:t>1</a:t>
            </a:r>
            <a:r>
              <a:rPr lang="ru-RU" sz="1200" spc="10" dirty="0">
                <a:cs typeface="Calibri"/>
              </a:rPr>
              <a:t>4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55" dirty="0">
                <a:cs typeface="Calibri"/>
              </a:rPr>
              <a:t> </a:t>
            </a:r>
            <a:r>
              <a:rPr lang="ru-RU" sz="1200" spc="-10" dirty="0">
                <a:cs typeface="Calibri"/>
              </a:rPr>
              <a:t>г</a:t>
            </a:r>
            <a:r>
              <a:rPr lang="ru-RU" sz="1200" spc="-20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да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35" dirty="0">
                <a:cs typeface="Calibri"/>
              </a:rPr>
              <a:t> </a:t>
            </a:r>
            <a:r>
              <a:rPr lang="ru-RU" sz="1200" spc="5" dirty="0">
                <a:cs typeface="Calibri"/>
              </a:rPr>
              <a:t>у</a:t>
            </a:r>
            <a:r>
              <a:rPr lang="ru-RU" sz="1200" spc="10" dirty="0">
                <a:cs typeface="Calibri"/>
              </a:rPr>
              <a:t>ст</a:t>
            </a:r>
            <a:r>
              <a:rPr lang="ru-RU" sz="1200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но</a:t>
            </a:r>
            <a:r>
              <a:rPr lang="ru-RU" sz="1200" spc="-10" dirty="0">
                <a:cs typeface="Calibri"/>
              </a:rPr>
              <a:t>в</a:t>
            </a:r>
            <a:r>
              <a:rPr lang="ru-RU" sz="1200" spc="15" dirty="0">
                <a:cs typeface="Calibri"/>
              </a:rPr>
              <a:t>лены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5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диффе</a:t>
            </a:r>
            <a:r>
              <a:rPr lang="ru-RU" sz="1200" dirty="0">
                <a:cs typeface="Calibri"/>
              </a:rPr>
              <a:t>р</a:t>
            </a:r>
            <a:r>
              <a:rPr lang="ru-RU" sz="1200" spc="10" dirty="0">
                <a:cs typeface="Calibri"/>
              </a:rPr>
              <a:t>ен</a:t>
            </a:r>
            <a:r>
              <a:rPr lang="ru-RU" sz="1200" spc="-5" dirty="0">
                <a:cs typeface="Calibri"/>
              </a:rPr>
              <a:t>ц</a:t>
            </a:r>
            <a:r>
              <a:rPr lang="ru-RU" sz="1200" spc="10" dirty="0">
                <a:cs typeface="Calibri"/>
              </a:rPr>
              <a:t>ир</a:t>
            </a:r>
            <a:r>
              <a:rPr lang="ru-RU" sz="1200" spc="5" dirty="0">
                <a:cs typeface="Calibri"/>
              </a:rPr>
              <a:t>ова</a:t>
            </a:r>
            <a:r>
              <a:rPr lang="ru-RU" sz="1200" spc="15" dirty="0">
                <a:cs typeface="Calibri"/>
              </a:rPr>
              <a:t>нные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60" dirty="0">
                <a:cs typeface="Calibri"/>
              </a:rPr>
              <a:t> </a:t>
            </a:r>
            <a:r>
              <a:rPr lang="ru-RU" sz="1200" dirty="0">
                <a:cs typeface="Calibri"/>
              </a:rPr>
              <a:t>н</a:t>
            </a:r>
            <a:r>
              <a:rPr lang="ru-RU" sz="1200" spc="10" dirty="0">
                <a:cs typeface="Calibri"/>
              </a:rPr>
              <a:t>орма</a:t>
            </a:r>
            <a:r>
              <a:rPr lang="ru-RU" sz="1200" spc="5" dirty="0">
                <a:cs typeface="Calibri"/>
              </a:rPr>
              <a:t>т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dirty="0">
                <a:cs typeface="Calibri"/>
              </a:rPr>
              <a:t>в</a:t>
            </a:r>
            <a:r>
              <a:rPr lang="ru-RU" sz="1200" spc="15" dirty="0">
                <a:cs typeface="Calibri"/>
              </a:rPr>
              <a:t>ы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50" dirty="0">
                <a:cs typeface="Calibri"/>
              </a:rPr>
              <a:t> </a:t>
            </a:r>
            <a:r>
              <a:rPr lang="ru-RU" sz="1200" spc="-5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тчисл</a:t>
            </a:r>
            <a:r>
              <a:rPr lang="ru-RU" sz="1200" spc="-5" dirty="0">
                <a:cs typeface="Calibri"/>
              </a:rPr>
              <a:t>е</a:t>
            </a:r>
            <a:r>
              <a:rPr lang="ru-RU" sz="1200" spc="10" dirty="0">
                <a:cs typeface="Calibri"/>
              </a:rPr>
              <a:t>ний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50" dirty="0">
                <a:cs typeface="Calibri"/>
              </a:rPr>
              <a:t> </a:t>
            </a:r>
            <a:r>
              <a:rPr lang="ru-RU" sz="1200" spc="-5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т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45" dirty="0">
                <a:cs typeface="Calibri"/>
              </a:rPr>
              <a:t> 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к</a:t>
            </a:r>
            <a:r>
              <a:rPr lang="ru-RU" sz="1200" dirty="0">
                <a:cs typeface="Calibri"/>
              </a:rPr>
              <a:t>ц</a:t>
            </a:r>
            <a:r>
              <a:rPr lang="ru-RU" sz="1200" spc="10" dirty="0">
                <a:cs typeface="Calibri"/>
              </a:rPr>
              <a:t>из</a:t>
            </a:r>
            <a:r>
              <a:rPr lang="ru-RU" sz="1200" spc="5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в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4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на</a:t>
            </a:r>
            <a:r>
              <a:rPr lang="ru-RU" sz="1200" spc="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не</a:t>
            </a:r>
            <a:r>
              <a:rPr lang="ru-RU" sz="1200" spc="10" dirty="0">
                <a:cs typeface="Calibri"/>
              </a:rPr>
              <a:t>ф</a:t>
            </a:r>
            <a:r>
              <a:rPr lang="ru-RU" sz="1200" spc="-5" dirty="0">
                <a:cs typeface="Calibri"/>
              </a:rPr>
              <a:t>т</a:t>
            </a:r>
            <a:r>
              <a:rPr lang="ru-RU" sz="1200" spc="15" dirty="0">
                <a:cs typeface="Calibri"/>
              </a:rPr>
              <a:t>е</a:t>
            </a:r>
            <a:r>
              <a:rPr lang="ru-RU" sz="1200" spc="5" dirty="0">
                <a:cs typeface="Calibri"/>
              </a:rPr>
              <a:t>п</a:t>
            </a:r>
            <a:r>
              <a:rPr lang="ru-RU" sz="1200" spc="15" dirty="0">
                <a:cs typeface="Calibri"/>
              </a:rPr>
              <a:t>р</a:t>
            </a:r>
            <a:r>
              <a:rPr lang="ru-RU" sz="1200" spc="-10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ду</a:t>
            </a:r>
            <a:r>
              <a:rPr lang="ru-RU" sz="1200" spc="15" dirty="0">
                <a:cs typeface="Calibri"/>
              </a:rPr>
              <a:t>к</a:t>
            </a:r>
            <a:r>
              <a:rPr lang="ru-RU" sz="1200" spc="5" dirty="0">
                <a:cs typeface="Calibri"/>
              </a:rPr>
              <a:t>т</a:t>
            </a:r>
            <a:r>
              <a:rPr lang="ru-RU" sz="1200" spc="15" dirty="0">
                <a:cs typeface="Calibri"/>
              </a:rPr>
              <a:t>ы,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1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про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spc="15" dirty="0">
                <a:cs typeface="Calibri"/>
              </a:rPr>
              <a:t>з</a:t>
            </a:r>
            <a:r>
              <a:rPr lang="ru-RU" sz="1200" spc="10" dirty="0">
                <a:cs typeface="Calibri"/>
              </a:rPr>
              <a:t>в</a:t>
            </a:r>
            <a:r>
              <a:rPr lang="ru-RU" sz="1200" spc="-15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ди</a:t>
            </a:r>
            <a:r>
              <a:rPr lang="ru-RU" sz="1200" spc="5" dirty="0">
                <a:cs typeface="Calibri"/>
              </a:rPr>
              <a:t>м</a:t>
            </a:r>
            <a:r>
              <a:rPr lang="ru-RU" sz="1200" spc="20" dirty="0">
                <a:cs typeface="Calibri"/>
              </a:rPr>
              <a:t>ые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на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15" dirty="0">
                <a:cs typeface="Calibri"/>
              </a:rPr>
              <a:t> </a:t>
            </a:r>
            <a:r>
              <a:rPr lang="ru-RU" sz="1200" spc="-5" dirty="0">
                <a:cs typeface="Calibri"/>
              </a:rPr>
              <a:t>т</a:t>
            </a:r>
            <a:r>
              <a:rPr lang="ru-RU" sz="1200" spc="15" dirty="0">
                <a:cs typeface="Calibri"/>
              </a:rPr>
              <a:t>ерри</a:t>
            </a:r>
            <a:r>
              <a:rPr lang="ru-RU" sz="1200" spc="-10" dirty="0">
                <a:cs typeface="Calibri"/>
              </a:rPr>
              <a:t>т</a:t>
            </a:r>
            <a:r>
              <a:rPr lang="ru-RU" sz="1200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рии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15" dirty="0">
                <a:cs typeface="Calibri"/>
              </a:rPr>
              <a:t> </a:t>
            </a:r>
            <a:r>
              <a:rPr lang="ru-RU" sz="1200" spc="-5" dirty="0">
                <a:cs typeface="Calibri"/>
              </a:rPr>
              <a:t>Р</a:t>
            </a:r>
            <a:r>
              <a:rPr lang="ru-RU" sz="1200" spc="15" dirty="0">
                <a:cs typeface="Calibri"/>
              </a:rPr>
              <a:t>осс</a:t>
            </a:r>
            <a:r>
              <a:rPr lang="ru-RU" sz="1200" spc="-5" dirty="0">
                <a:cs typeface="Calibri"/>
              </a:rPr>
              <a:t>и</a:t>
            </a:r>
            <a:r>
              <a:rPr lang="ru-RU" sz="1200" spc="15" dirty="0">
                <a:cs typeface="Calibri"/>
              </a:rPr>
              <a:t>йс</a:t>
            </a:r>
            <a:r>
              <a:rPr lang="ru-RU" sz="1200" spc="-5" dirty="0">
                <a:cs typeface="Calibri"/>
              </a:rPr>
              <a:t>к</a:t>
            </a:r>
            <a:r>
              <a:rPr lang="ru-RU" sz="1200" spc="15" dirty="0">
                <a:cs typeface="Calibri"/>
              </a:rPr>
              <a:t>ой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15" dirty="0">
                <a:cs typeface="Calibri"/>
              </a:rPr>
              <a:t> </a:t>
            </a:r>
            <a:r>
              <a:rPr lang="ru-RU" sz="1200" spc="20" dirty="0">
                <a:cs typeface="Calibri"/>
              </a:rPr>
              <a:t>Ф</a:t>
            </a:r>
            <a:r>
              <a:rPr lang="ru-RU" sz="1200" dirty="0">
                <a:cs typeface="Calibri"/>
              </a:rPr>
              <a:t>е</a:t>
            </a:r>
            <a:r>
              <a:rPr lang="ru-RU" sz="1200" spc="10" dirty="0">
                <a:cs typeface="Calibri"/>
              </a:rPr>
              <a:t>д</a:t>
            </a:r>
            <a:r>
              <a:rPr lang="ru-RU" sz="1200" dirty="0">
                <a:cs typeface="Calibri"/>
              </a:rPr>
              <a:t>е</a:t>
            </a:r>
            <a:r>
              <a:rPr lang="ru-RU" sz="1200" spc="15" dirty="0">
                <a:cs typeface="Calibri"/>
              </a:rPr>
              <a:t>р</a:t>
            </a:r>
            <a:r>
              <a:rPr lang="ru-RU" sz="1200" spc="10" dirty="0">
                <a:cs typeface="Calibri"/>
              </a:rPr>
              <a:t>ац</a:t>
            </a:r>
            <a:r>
              <a:rPr lang="ru-RU" sz="1200" spc="15" dirty="0">
                <a:cs typeface="Calibri"/>
              </a:rPr>
              <a:t>и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spc="5" dirty="0">
                <a:cs typeface="Calibri"/>
              </a:rPr>
              <a:t>,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1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в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1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б</a:t>
            </a:r>
            <a:r>
              <a:rPr lang="ru-RU" sz="1200" spc="-5" dirty="0">
                <a:cs typeface="Calibri"/>
              </a:rPr>
              <a:t>ю</a:t>
            </a:r>
            <a:r>
              <a:rPr lang="ru-RU" sz="1200" spc="20" dirty="0">
                <a:cs typeface="Calibri"/>
              </a:rPr>
              <a:t>д</a:t>
            </a:r>
            <a:r>
              <a:rPr lang="ru-RU" sz="1200" spc="-5" dirty="0">
                <a:cs typeface="Calibri"/>
              </a:rPr>
              <a:t>ж</a:t>
            </a:r>
            <a:r>
              <a:rPr lang="ru-RU" sz="1200" spc="15" dirty="0">
                <a:cs typeface="Calibri"/>
              </a:rPr>
              <a:t>ет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20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р</a:t>
            </a:r>
            <a:r>
              <a:rPr lang="ru-RU" sz="1200" spc="10" dirty="0">
                <a:cs typeface="Calibri"/>
              </a:rPr>
              <a:t>а</a:t>
            </a:r>
            <a:r>
              <a:rPr lang="ru-RU" sz="1200" spc="15" dirty="0">
                <a:cs typeface="Calibri"/>
              </a:rPr>
              <a:t>й</a:t>
            </a:r>
            <a:r>
              <a:rPr lang="ru-RU" sz="1200" spc="10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н</a:t>
            </a:r>
            <a:r>
              <a:rPr lang="ru-RU" sz="1200" spc="10" dirty="0">
                <a:cs typeface="Calibri"/>
              </a:rPr>
              <a:t>а</a:t>
            </a:r>
            <a:r>
              <a:rPr lang="ru-RU" sz="1200" spc="5" dirty="0">
                <a:cs typeface="Calibri"/>
              </a:rPr>
              <a:t>.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5" dirty="0">
                <a:cs typeface="Calibri"/>
              </a:rPr>
              <a:t> </a:t>
            </a:r>
            <a:r>
              <a:rPr lang="ru-RU" sz="1200" spc="20" dirty="0">
                <a:cs typeface="Calibri"/>
              </a:rPr>
              <a:t>Д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20" dirty="0">
                <a:cs typeface="Calibri"/>
              </a:rPr>
              <a:t>нный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1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в</a:t>
            </a:r>
            <a:r>
              <a:rPr lang="ru-RU" sz="1200" spc="15" dirty="0">
                <a:cs typeface="Calibri"/>
              </a:rPr>
              <a:t>ид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10" dirty="0">
                <a:cs typeface="Calibri"/>
              </a:rPr>
              <a:t> </a:t>
            </a:r>
            <a:r>
              <a:rPr lang="ru-RU" sz="1200" dirty="0">
                <a:cs typeface="Calibri"/>
              </a:rPr>
              <a:t>д</a:t>
            </a:r>
            <a:r>
              <a:rPr lang="ru-RU" sz="1200" spc="-15" dirty="0">
                <a:cs typeface="Calibri"/>
              </a:rPr>
              <a:t>о</a:t>
            </a:r>
            <a:r>
              <a:rPr lang="ru-RU" sz="1200" spc="5" dirty="0">
                <a:cs typeface="Calibri"/>
              </a:rPr>
              <a:t>х</a:t>
            </a:r>
            <a:r>
              <a:rPr lang="ru-RU" sz="1200" spc="-25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да</a:t>
            </a:r>
            <a:r>
              <a:rPr lang="ru-RU" sz="1200" spc="10" dirty="0">
                <a:cs typeface="Calibri"/>
              </a:rPr>
              <a:t> я</a:t>
            </a:r>
            <a:r>
              <a:rPr lang="ru-RU" sz="1200" spc="-5" dirty="0">
                <a:cs typeface="Calibri"/>
              </a:rPr>
              <a:t>в</a:t>
            </a:r>
            <a:r>
              <a:rPr lang="ru-RU" sz="1200" spc="15" dirty="0">
                <a:cs typeface="Calibri"/>
              </a:rPr>
              <a:t>ляе</a:t>
            </a:r>
            <a:r>
              <a:rPr lang="ru-RU" sz="1200" spc="-5" dirty="0">
                <a:cs typeface="Calibri"/>
              </a:rPr>
              <a:t>т</a:t>
            </a:r>
            <a:r>
              <a:rPr lang="ru-RU" sz="1200" spc="15" dirty="0">
                <a:cs typeface="Calibri"/>
              </a:rPr>
              <a:t>ся</a:t>
            </a:r>
            <a:r>
              <a:rPr lang="ru-RU" sz="1200" spc="8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spc="15" dirty="0">
                <a:cs typeface="Calibri"/>
              </a:rPr>
              <a:t>с</a:t>
            </a:r>
            <a:r>
              <a:rPr lang="ru-RU" sz="1200" spc="-10" dirty="0">
                <a:cs typeface="Calibri"/>
              </a:rPr>
              <a:t>т</a:t>
            </a:r>
            <a:r>
              <a:rPr lang="ru-RU" sz="1200" spc="15" dirty="0">
                <a:cs typeface="Calibri"/>
              </a:rPr>
              <a:t>о</a:t>
            </a:r>
            <a:r>
              <a:rPr lang="ru-RU" sz="1200" dirty="0">
                <a:cs typeface="Calibri"/>
              </a:rPr>
              <a:t>ч</a:t>
            </a:r>
            <a:r>
              <a:rPr lang="ru-RU" sz="1200" spc="15" dirty="0">
                <a:cs typeface="Calibri"/>
              </a:rPr>
              <a:t>ни</a:t>
            </a:r>
            <a:r>
              <a:rPr lang="ru-RU" sz="1200" spc="-5" dirty="0">
                <a:cs typeface="Calibri"/>
              </a:rPr>
              <a:t>к</a:t>
            </a:r>
            <a:r>
              <a:rPr lang="ru-RU" sz="1200" spc="20" dirty="0">
                <a:cs typeface="Calibri"/>
              </a:rPr>
              <a:t>ом</a:t>
            </a:r>
            <a:r>
              <a:rPr lang="ru-RU" sz="1200" spc="85" dirty="0">
                <a:cs typeface="Calibri"/>
              </a:rPr>
              <a:t> </a:t>
            </a:r>
            <a:r>
              <a:rPr lang="ru-RU" sz="1200" spc="20" dirty="0">
                <a:cs typeface="Calibri"/>
              </a:rPr>
              <a:t>фор</a:t>
            </a:r>
            <a:r>
              <a:rPr lang="ru-RU" sz="1200" spc="5" dirty="0">
                <a:cs typeface="Calibri"/>
              </a:rPr>
              <a:t>м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dirty="0">
                <a:cs typeface="Calibri"/>
              </a:rPr>
              <a:t>р</a:t>
            </a:r>
            <a:r>
              <a:rPr lang="ru-RU" sz="1200" spc="15" dirty="0">
                <a:cs typeface="Calibri"/>
              </a:rPr>
              <a:t>о</a:t>
            </a:r>
            <a:r>
              <a:rPr lang="ru-RU" sz="1200" spc="5" dirty="0">
                <a:cs typeface="Calibri"/>
              </a:rPr>
              <a:t>ва</a:t>
            </a:r>
            <a:r>
              <a:rPr lang="ru-RU" sz="1200" spc="15" dirty="0">
                <a:cs typeface="Calibri"/>
              </a:rPr>
              <a:t>ния</a:t>
            </a:r>
            <a:r>
              <a:rPr lang="ru-RU" sz="1200" spc="90" dirty="0">
                <a:cs typeface="Calibri"/>
              </a:rPr>
              <a:t> </a:t>
            </a:r>
            <a:r>
              <a:rPr lang="ru-RU" sz="1200" dirty="0">
                <a:cs typeface="Calibri"/>
              </a:rPr>
              <a:t>д</a:t>
            </a:r>
            <a:r>
              <a:rPr lang="ru-RU" sz="1200" spc="15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р</a:t>
            </a:r>
            <a:r>
              <a:rPr lang="ru-RU" sz="1200" spc="-15" dirty="0">
                <a:cs typeface="Calibri"/>
              </a:rPr>
              <a:t>о</a:t>
            </a:r>
            <a:r>
              <a:rPr lang="ru-RU" sz="1200" spc="20" dirty="0">
                <a:cs typeface="Calibri"/>
              </a:rPr>
              <a:t>ж</a:t>
            </a:r>
            <a:r>
              <a:rPr lang="ru-RU" sz="1200" spc="5" dirty="0">
                <a:cs typeface="Calibri"/>
              </a:rPr>
              <a:t>н</a:t>
            </a:r>
            <a:r>
              <a:rPr lang="ru-RU" sz="1200" spc="15" dirty="0">
                <a:cs typeface="Calibri"/>
              </a:rPr>
              <a:t>о</a:t>
            </a:r>
            <a:r>
              <a:rPr lang="ru-RU" sz="1200" spc="-5" dirty="0">
                <a:cs typeface="Calibri"/>
              </a:rPr>
              <a:t>г</a:t>
            </a:r>
            <a:r>
              <a:rPr lang="ru-RU" sz="1200" spc="15" dirty="0">
                <a:cs typeface="Calibri"/>
              </a:rPr>
              <a:t>о</a:t>
            </a:r>
            <a:r>
              <a:rPr lang="ru-RU" sz="1200" spc="80" dirty="0">
                <a:cs typeface="Calibri"/>
              </a:rPr>
              <a:t> </a:t>
            </a:r>
            <a:r>
              <a:rPr lang="ru-RU" sz="1200" spc="20" dirty="0">
                <a:cs typeface="Calibri"/>
              </a:rPr>
              <a:t>фо</a:t>
            </a:r>
            <a:r>
              <a:rPr lang="ru-RU" sz="1200" dirty="0">
                <a:cs typeface="Calibri"/>
              </a:rPr>
              <a:t>н</a:t>
            </a:r>
            <a:r>
              <a:rPr lang="ru-RU" sz="1200" spc="15" dirty="0">
                <a:cs typeface="Calibri"/>
              </a:rPr>
              <a:t>да</a:t>
            </a:r>
            <a:r>
              <a:rPr lang="ru-RU" sz="1200" spc="90" dirty="0">
                <a:cs typeface="Calibri"/>
              </a:rPr>
              <a:t> </a:t>
            </a:r>
            <a:r>
              <a:rPr lang="ru-RU" sz="1200" spc="20" dirty="0">
                <a:cs typeface="Calibri"/>
              </a:rPr>
              <a:t>м</a:t>
            </a:r>
            <a:r>
              <a:rPr lang="ru-RU" sz="1200" spc="10" dirty="0">
                <a:cs typeface="Calibri"/>
              </a:rPr>
              <a:t>у</a:t>
            </a:r>
            <a:r>
              <a:rPr lang="ru-RU" sz="1200" dirty="0">
                <a:cs typeface="Calibri"/>
              </a:rPr>
              <a:t>н</a:t>
            </a:r>
            <a:r>
              <a:rPr lang="ru-RU" sz="1200" spc="10" dirty="0">
                <a:cs typeface="Calibri"/>
              </a:rPr>
              <a:t>ици</a:t>
            </a:r>
            <a:r>
              <a:rPr lang="ru-RU" sz="1200" spc="15" dirty="0">
                <a:cs typeface="Calibri"/>
              </a:rPr>
              <a:t>п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dirty="0">
                <a:cs typeface="Calibri"/>
              </a:rPr>
              <a:t>л</a:t>
            </a:r>
            <a:r>
              <a:rPr lang="ru-RU" sz="1200" spc="15" dirty="0">
                <a:cs typeface="Calibri"/>
              </a:rPr>
              <a:t>ь</a:t>
            </a:r>
            <a:r>
              <a:rPr lang="ru-RU" sz="1200" dirty="0">
                <a:cs typeface="Calibri"/>
              </a:rPr>
              <a:t>н</a:t>
            </a:r>
            <a:r>
              <a:rPr lang="ru-RU" sz="1200" spc="15" dirty="0">
                <a:cs typeface="Calibri"/>
              </a:rPr>
              <a:t>о</a:t>
            </a:r>
            <a:r>
              <a:rPr lang="ru-RU" sz="1200" spc="-5" dirty="0">
                <a:cs typeface="Calibri"/>
              </a:rPr>
              <a:t>г</a:t>
            </a:r>
            <a:r>
              <a:rPr lang="ru-RU" sz="1200" spc="15" dirty="0">
                <a:cs typeface="Calibri"/>
              </a:rPr>
              <a:t>о</a:t>
            </a:r>
            <a:r>
              <a:rPr lang="ru-RU" sz="1200" spc="8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обр</a:t>
            </a:r>
            <a:r>
              <a:rPr lang="ru-RU" sz="1200" spc="10" dirty="0">
                <a:cs typeface="Calibri"/>
              </a:rPr>
              <a:t>а</a:t>
            </a:r>
            <a:r>
              <a:rPr lang="ru-RU" sz="1200" spc="15" dirty="0">
                <a:cs typeface="Calibri"/>
              </a:rPr>
              <a:t>з</a:t>
            </a:r>
            <a:r>
              <a:rPr lang="ru-RU" sz="1200" spc="10" dirty="0">
                <a:cs typeface="Calibri"/>
              </a:rPr>
              <a:t>о</a:t>
            </a:r>
            <a:r>
              <a:rPr lang="ru-RU" sz="1200" spc="5" dirty="0">
                <a:cs typeface="Calibri"/>
              </a:rPr>
              <a:t>ва</a:t>
            </a:r>
            <a:r>
              <a:rPr lang="ru-RU" sz="1200" spc="15" dirty="0">
                <a:cs typeface="Calibri"/>
              </a:rPr>
              <a:t>ния</a:t>
            </a:r>
            <a:r>
              <a:rPr lang="ru-RU" sz="1200" spc="8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Щ</a:t>
            </a:r>
            <a:r>
              <a:rPr lang="ru-RU" sz="1200" dirty="0">
                <a:cs typeface="Calibri"/>
              </a:rPr>
              <a:t>е</a:t>
            </a:r>
            <a:r>
              <a:rPr lang="ru-RU" sz="1200" spc="15" dirty="0">
                <a:cs typeface="Calibri"/>
              </a:rPr>
              <a:t>рб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dirty="0">
                <a:cs typeface="Calibri"/>
              </a:rPr>
              <a:t>н</a:t>
            </a:r>
            <a:r>
              <a:rPr lang="ru-RU" sz="1200" spc="15" dirty="0">
                <a:cs typeface="Calibri"/>
              </a:rPr>
              <a:t>о</a:t>
            </a:r>
            <a:r>
              <a:rPr lang="ru-RU" sz="1200" spc="5" dirty="0">
                <a:cs typeface="Calibri"/>
              </a:rPr>
              <a:t>в</a:t>
            </a:r>
            <a:r>
              <a:rPr lang="ru-RU" sz="1200" spc="15" dirty="0">
                <a:cs typeface="Calibri"/>
              </a:rPr>
              <a:t>с</a:t>
            </a:r>
            <a:r>
              <a:rPr lang="ru-RU" sz="1200" spc="10" dirty="0">
                <a:cs typeface="Calibri"/>
              </a:rPr>
              <a:t>ки</a:t>
            </a:r>
            <a:r>
              <a:rPr lang="ru-RU" sz="1200" spc="15" dirty="0">
                <a:cs typeface="Calibri"/>
              </a:rPr>
              <a:t>й</a:t>
            </a:r>
            <a:r>
              <a:rPr lang="ru-RU" sz="1200" spc="9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р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й</a:t>
            </a:r>
            <a:r>
              <a:rPr lang="ru-RU" sz="1200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н,</a:t>
            </a:r>
            <a:r>
              <a:rPr lang="ru-RU" sz="1200" spc="9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spc="20" dirty="0">
                <a:cs typeface="Calibri"/>
              </a:rPr>
              <a:t>м</a:t>
            </a:r>
            <a:r>
              <a:rPr lang="ru-RU" sz="1200" spc="5" dirty="0">
                <a:cs typeface="Calibri"/>
              </a:rPr>
              <a:t>е</a:t>
            </a:r>
            <a:r>
              <a:rPr lang="ru-RU" sz="1200" spc="15" dirty="0">
                <a:cs typeface="Calibri"/>
              </a:rPr>
              <a:t>ет</a:t>
            </a:r>
            <a:r>
              <a:rPr lang="ru-RU" sz="1200" spc="90" dirty="0">
                <a:cs typeface="Calibri"/>
              </a:rPr>
              <a:t> </a:t>
            </a:r>
            <a:r>
              <a:rPr lang="ru-RU" sz="1200" spc="-15" dirty="0">
                <a:cs typeface="Calibri"/>
              </a:rPr>
              <a:t>ц</a:t>
            </a:r>
            <a:r>
              <a:rPr lang="ru-RU" sz="1200" spc="-10" dirty="0">
                <a:cs typeface="Calibri"/>
              </a:rPr>
              <a:t>е</a:t>
            </a:r>
            <a:r>
              <a:rPr lang="ru-RU" sz="1200" dirty="0">
                <a:cs typeface="Calibri"/>
              </a:rPr>
              <a:t>л</a:t>
            </a:r>
            <a:r>
              <a:rPr lang="ru-RU" sz="1200" spc="15" dirty="0">
                <a:cs typeface="Calibri"/>
              </a:rPr>
              <a:t>е</a:t>
            </a:r>
            <a:r>
              <a:rPr lang="ru-RU" sz="1200" spc="10" dirty="0">
                <a:cs typeface="Calibri"/>
              </a:rPr>
              <a:t>в</a:t>
            </a:r>
            <a:r>
              <a:rPr lang="ru-RU" sz="1200" spc="15" dirty="0">
                <a:cs typeface="Calibri"/>
              </a:rPr>
              <a:t>ое</a:t>
            </a:r>
            <a:r>
              <a:rPr lang="ru-RU" sz="1200" spc="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н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зн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чение</a:t>
            </a:r>
            <a:r>
              <a:rPr lang="ru-RU" sz="1200" spc="-2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и исп</a:t>
            </a:r>
            <a:r>
              <a:rPr lang="ru-RU" sz="1200" spc="-5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л</a:t>
            </a:r>
            <a:r>
              <a:rPr lang="ru-RU" sz="1200" spc="15" dirty="0">
                <a:cs typeface="Calibri"/>
              </a:rPr>
              <a:t>ь</a:t>
            </a:r>
            <a:r>
              <a:rPr lang="ru-RU" sz="1200" spc="10" dirty="0">
                <a:cs typeface="Calibri"/>
              </a:rPr>
              <a:t>з</a:t>
            </a:r>
            <a:r>
              <a:rPr lang="ru-RU" sz="1200" spc="-10" dirty="0">
                <a:cs typeface="Calibri"/>
              </a:rPr>
              <a:t>у</a:t>
            </a:r>
            <a:r>
              <a:rPr lang="ru-RU" sz="1200" spc="10" dirty="0">
                <a:cs typeface="Calibri"/>
              </a:rPr>
              <a:t>е</a:t>
            </a:r>
            <a:r>
              <a:rPr lang="ru-RU" sz="1200" spc="-5" dirty="0">
                <a:cs typeface="Calibri"/>
              </a:rPr>
              <a:t>т</a:t>
            </a:r>
            <a:r>
              <a:rPr lang="ru-RU" sz="1200" spc="10" dirty="0">
                <a:cs typeface="Calibri"/>
              </a:rPr>
              <a:t>ся</a:t>
            </a:r>
            <a:r>
              <a:rPr lang="ru-RU" sz="1200" spc="-2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в</a:t>
            </a:r>
            <a:r>
              <a:rPr lang="ru-RU" sz="1200" spc="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со</a:t>
            </a:r>
            <a:r>
              <a:rPr lang="ru-RU" sz="1200" spc="-5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т</a:t>
            </a:r>
            <a:r>
              <a:rPr lang="ru-RU" sz="1200" dirty="0">
                <a:cs typeface="Calibri"/>
              </a:rPr>
              <a:t>в</a:t>
            </a:r>
            <a:r>
              <a:rPr lang="ru-RU" sz="1200" spc="10" dirty="0">
                <a:cs typeface="Calibri"/>
              </a:rPr>
              <a:t>е</a:t>
            </a:r>
            <a:r>
              <a:rPr lang="ru-RU" sz="1200" spc="-5" dirty="0">
                <a:cs typeface="Calibri"/>
              </a:rPr>
              <a:t>т</a:t>
            </a:r>
            <a:r>
              <a:rPr lang="ru-RU" sz="1200" spc="10" dirty="0">
                <a:cs typeface="Calibri"/>
              </a:rPr>
              <a:t>ст</a:t>
            </a:r>
            <a:r>
              <a:rPr lang="ru-RU" sz="1200" dirty="0">
                <a:cs typeface="Calibri"/>
              </a:rPr>
              <a:t>в</a:t>
            </a:r>
            <a:r>
              <a:rPr lang="ru-RU" sz="1200" spc="10" dirty="0">
                <a:cs typeface="Calibri"/>
              </a:rPr>
              <a:t>ии</a:t>
            </a:r>
            <a:r>
              <a:rPr lang="ru-RU" sz="1200" spc="1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с </a:t>
            </a:r>
            <a:r>
              <a:rPr lang="ru-RU" sz="1200" spc="5" dirty="0">
                <a:cs typeface="Calibri"/>
              </a:rPr>
              <a:t>у</a:t>
            </a:r>
            <a:r>
              <a:rPr lang="ru-RU" sz="1200" spc="10" dirty="0">
                <a:cs typeface="Calibri"/>
              </a:rPr>
              <a:t>ст</a:t>
            </a:r>
            <a:r>
              <a:rPr lang="ru-RU" sz="1200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но</a:t>
            </a:r>
            <a:r>
              <a:rPr lang="ru-RU" sz="1200" spc="-10" dirty="0">
                <a:cs typeface="Calibri"/>
              </a:rPr>
              <a:t>в</a:t>
            </a:r>
            <a:r>
              <a:rPr lang="ru-RU" sz="1200" spc="15" dirty="0">
                <a:cs typeface="Calibri"/>
              </a:rPr>
              <a:t>ленным</a:t>
            </a:r>
            <a:r>
              <a:rPr lang="ru-RU" sz="1200" spc="2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поряд</a:t>
            </a:r>
            <a:r>
              <a:rPr lang="ru-RU" sz="1200" spc="-5" dirty="0">
                <a:cs typeface="Calibri"/>
              </a:rPr>
              <a:t>к</a:t>
            </a:r>
            <a:r>
              <a:rPr lang="ru-RU" sz="1200" spc="15" dirty="0">
                <a:cs typeface="Calibri"/>
              </a:rPr>
              <a:t>ом</a:t>
            </a:r>
            <a:r>
              <a:rPr lang="ru-RU" sz="1200" spc="-1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на</a:t>
            </a:r>
            <a:r>
              <a:rPr lang="ru-RU" sz="1200" spc="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обес</a:t>
            </a:r>
            <a:r>
              <a:rPr lang="ru-RU" sz="1200" spc="15" dirty="0">
                <a:cs typeface="Calibri"/>
              </a:rPr>
              <a:t>п</a:t>
            </a:r>
            <a:r>
              <a:rPr lang="ru-RU" sz="1200" spc="10" dirty="0">
                <a:cs typeface="Calibri"/>
              </a:rPr>
              <a:t>е</a:t>
            </a:r>
            <a:r>
              <a:rPr lang="ru-RU" sz="1200" spc="15" dirty="0">
                <a:cs typeface="Calibri"/>
              </a:rPr>
              <a:t>ч</a:t>
            </a:r>
            <a:r>
              <a:rPr lang="ru-RU" sz="1200" spc="10" dirty="0">
                <a:cs typeface="Calibri"/>
              </a:rPr>
              <a:t>ение</a:t>
            </a:r>
            <a:r>
              <a:rPr lang="ru-RU" sz="1200" spc="-45" dirty="0">
                <a:cs typeface="Calibri"/>
              </a:rPr>
              <a:t> </a:t>
            </a:r>
            <a:r>
              <a:rPr lang="ru-RU" sz="1200" spc="5" dirty="0">
                <a:cs typeface="Calibri"/>
              </a:rPr>
              <a:t>д</a:t>
            </a:r>
            <a:r>
              <a:rPr lang="ru-RU" sz="1200" spc="10" dirty="0">
                <a:cs typeface="Calibri"/>
              </a:rPr>
              <a:t>ор</a:t>
            </a:r>
            <a:r>
              <a:rPr lang="ru-RU" sz="1200" spc="-5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жной</a:t>
            </a:r>
            <a:r>
              <a:rPr lang="ru-RU" sz="1200" spc="-25" dirty="0">
                <a:cs typeface="Calibri"/>
              </a:rPr>
              <a:t> </a:t>
            </a:r>
            <a:r>
              <a:rPr lang="ru-RU" sz="1200" spc="5" dirty="0">
                <a:cs typeface="Calibri"/>
              </a:rPr>
              <a:t>д</a:t>
            </a:r>
            <a:r>
              <a:rPr lang="ru-RU" sz="1200" spc="10" dirty="0">
                <a:cs typeface="Calibri"/>
              </a:rPr>
              <a:t>ея</a:t>
            </a:r>
            <a:r>
              <a:rPr lang="ru-RU" sz="1200" spc="-5" dirty="0">
                <a:cs typeface="Calibri"/>
              </a:rPr>
              <a:t>те</a:t>
            </a:r>
            <a:r>
              <a:rPr lang="ru-RU" sz="1200" spc="10" dirty="0">
                <a:cs typeface="Calibri"/>
              </a:rPr>
              <a:t>л</a:t>
            </a:r>
            <a:r>
              <a:rPr lang="ru-RU" sz="1200" spc="15" dirty="0">
                <a:cs typeface="Calibri"/>
              </a:rPr>
              <a:t>ь</a:t>
            </a:r>
            <a:r>
              <a:rPr lang="ru-RU" sz="1200" spc="10" dirty="0">
                <a:cs typeface="Calibri"/>
              </a:rPr>
              <a:t>нос</a:t>
            </a:r>
            <a:r>
              <a:rPr lang="ru-RU" sz="1200" spc="5" dirty="0">
                <a:cs typeface="Calibri"/>
              </a:rPr>
              <a:t>т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spc="5" dirty="0">
                <a:cs typeface="Calibri"/>
              </a:rPr>
              <a:t>.</a:t>
            </a:r>
            <a:endParaRPr lang="ru-RU" sz="1200" dirty="0">
              <a:cs typeface="Calibri"/>
            </a:endParaRPr>
          </a:p>
          <a:p>
            <a:pPr>
              <a:lnSpc>
                <a:spcPct val="100000"/>
              </a:lnSpc>
              <a:spcBef>
                <a:spcPts val="38"/>
              </a:spcBef>
            </a:pPr>
            <a:endParaRPr lang="ru-RU" sz="750" dirty="0">
              <a:latin typeface="Times New Roman"/>
              <a:cs typeface="Times New Roman"/>
            </a:endParaRPr>
          </a:p>
          <a:p>
            <a:pPr marL="12700" marR="5080" algn="ctr">
              <a:tabLst>
                <a:tab pos="0" algn="ctr"/>
              </a:tabLst>
            </a:pPr>
            <a:r>
              <a:rPr lang="ru-RU" sz="1600" b="1" spc="-25" dirty="0">
                <a:solidFill>
                  <a:srgbClr val="7030A0"/>
                </a:solidFill>
                <a:latin typeface="Calibri"/>
                <a:cs typeface="Calibri"/>
              </a:rPr>
              <a:t>Динамика налоговых и неналоговых доходов бюджета муниципального  образования Щербиновский район в 2018 – 2023 годах</a:t>
            </a:r>
          </a:p>
          <a:p>
            <a:pPr marR="435609" algn="r">
              <a:lnSpc>
                <a:spcPct val="100000"/>
              </a:lnSpc>
              <a:spcBef>
                <a:spcPts val="660"/>
              </a:spcBef>
            </a:pPr>
            <a:r>
              <a:rPr lang="ru-RU" sz="1000" spc="-5" dirty="0">
                <a:latin typeface="Times New Roman"/>
                <a:cs typeface="Times New Roman"/>
              </a:rPr>
              <a:t>    (</a:t>
            </a:r>
            <a:r>
              <a:rPr lang="ru-RU" sz="1000" spc="-5" dirty="0" err="1">
                <a:latin typeface="Times New Roman"/>
                <a:cs typeface="Times New Roman"/>
              </a:rPr>
              <a:t>м</a:t>
            </a:r>
            <a:r>
              <a:rPr lang="ru-RU" sz="1000" spc="-15" dirty="0" err="1">
                <a:latin typeface="Times New Roman"/>
                <a:cs typeface="Times New Roman"/>
              </a:rPr>
              <a:t>лн</a:t>
            </a:r>
            <a:r>
              <a:rPr lang="ru-RU" sz="1000" spc="-5" dirty="0" err="1">
                <a:latin typeface="Times New Roman"/>
                <a:cs typeface="Times New Roman"/>
              </a:rPr>
              <a:t>.</a:t>
            </a:r>
            <a:r>
              <a:rPr lang="ru-RU" sz="1000" dirty="0" err="1">
                <a:latin typeface="Times New Roman"/>
                <a:cs typeface="Times New Roman"/>
              </a:rPr>
              <a:t>р</a:t>
            </a:r>
            <a:r>
              <a:rPr lang="ru-RU" sz="1000" spc="-25" dirty="0" err="1">
                <a:latin typeface="Times New Roman"/>
                <a:cs typeface="Times New Roman"/>
              </a:rPr>
              <a:t>у</a:t>
            </a:r>
            <a:r>
              <a:rPr lang="ru-RU" sz="1000" spc="-5" dirty="0" err="1">
                <a:latin typeface="Times New Roman"/>
                <a:cs typeface="Times New Roman"/>
              </a:rPr>
              <a:t>б</a:t>
            </a:r>
            <a:r>
              <a:rPr lang="ru-RU" sz="1000" spc="-5" dirty="0">
                <a:latin typeface="Times New Roman"/>
                <a:cs typeface="Times New Roman"/>
              </a:rPr>
              <a:t>.)</a:t>
            </a:r>
            <a:endParaRPr lang="ru-RU" sz="1000" dirty="0">
              <a:latin typeface="Times New Roman"/>
              <a:cs typeface="Times New Roman"/>
            </a:endParaRPr>
          </a:p>
        </p:txBody>
      </p:sp>
      <p:graphicFrame>
        <p:nvGraphicFramePr>
          <p:cNvPr id="5" name="object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575032"/>
              </p:ext>
            </p:extLst>
          </p:nvPr>
        </p:nvGraphicFramePr>
        <p:xfrm>
          <a:off x="204572" y="3577831"/>
          <a:ext cx="6416674" cy="1646487"/>
        </p:xfrm>
        <a:graphic>
          <a:graphicData uri="http://schemas.openxmlformats.org/drawingml/2006/table">
            <a:tbl>
              <a:tblPr firstRow="1" lastRow="1" bandRow="1">
                <a:tableStyleId>{9DCAF9ED-07DC-4A11-8D7F-57B35C25682E}</a:tableStyleId>
              </a:tblPr>
              <a:tblGrid>
                <a:gridCol w="2144308"/>
                <a:gridCol w="720080"/>
                <a:gridCol w="720080"/>
                <a:gridCol w="720080"/>
                <a:gridCol w="720080"/>
                <a:gridCol w="720080"/>
                <a:gridCol w="671966"/>
              </a:tblGrid>
              <a:tr h="562121">
                <a:tc>
                  <a:txBody>
                    <a:bodyPr/>
                    <a:lstStyle/>
                    <a:p>
                      <a:endParaRPr sz="9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Факт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201</a:t>
                      </a:r>
                      <a:r>
                        <a:rPr lang="ru-RU" sz="1200" dirty="0" smtClean="0"/>
                        <a:t>9</a:t>
                      </a:r>
                      <a:r>
                        <a:rPr sz="1200" spc="-20" dirty="0" smtClean="0"/>
                        <a:t> </a:t>
                      </a:r>
                      <a:r>
                        <a:rPr sz="1200" spc="-30" dirty="0"/>
                        <a:t>г</a:t>
                      </a:r>
                      <a:r>
                        <a:rPr sz="1200" spc="-40" dirty="0"/>
                        <a:t>о</a:t>
                      </a:r>
                      <a:r>
                        <a:rPr sz="1200" dirty="0"/>
                        <a:t>д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Факт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20</a:t>
                      </a:r>
                      <a:r>
                        <a:rPr lang="ru-RU" sz="1200" dirty="0" smtClean="0"/>
                        <a:t>20</a:t>
                      </a:r>
                      <a:r>
                        <a:rPr sz="1200" dirty="0" smtClean="0"/>
                        <a:t> </a:t>
                      </a:r>
                      <a:r>
                        <a:rPr sz="1200" dirty="0"/>
                        <a:t>год</a:t>
                      </a:r>
                      <a:endParaRPr sz="12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Факт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2021 год</a:t>
                      </a:r>
                      <a:endParaRPr sz="12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План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2022</a:t>
                      </a:r>
                      <a:r>
                        <a:rPr sz="1200" dirty="0" smtClean="0"/>
                        <a:t> </a:t>
                      </a:r>
                      <a:r>
                        <a:rPr sz="1200" dirty="0"/>
                        <a:t>год</a:t>
                      </a:r>
                      <a:endParaRPr sz="12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План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2023 год</a:t>
                      </a:r>
                      <a:endParaRPr sz="12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План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2024 год</a:t>
                      </a:r>
                      <a:endParaRPr sz="12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 marL="30480">
                        <a:lnSpc>
                          <a:spcPct val="100000"/>
                        </a:lnSpc>
                      </a:pPr>
                      <a:r>
                        <a:rPr sz="1400" dirty="0"/>
                        <a:t>Н</a:t>
                      </a:r>
                      <a:r>
                        <a:rPr sz="1400" spc="10" dirty="0"/>
                        <a:t>а</a:t>
                      </a:r>
                      <a:r>
                        <a:rPr sz="1400" dirty="0"/>
                        <a:t>ло</a:t>
                      </a:r>
                      <a:r>
                        <a:rPr sz="1400" spc="-30" dirty="0"/>
                        <a:t>г</a:t>
                      </a:r>
                      <a:r>
                        <a:rPr sz="1400" spc="-25" dirty="0"/>
                        <a:t>о</a:t>
                      </a:r>
                      <a:r>
                        <a:rPr sz="1400" dirty="0"/>
                        <a:t>вые</a:t>
                      </a:r>
                      <a:r>
                        <a:rPr sz="1400" spc="-5" dirty="0"/>
                        <a:t> </a:t>
                      </a:r>
                      <a:r>
                        <a:rPr sz="1400" dirty="0"/>
                        <a:t>д</a:t>
                      </a:r>
                      <a:r>
                        <a:rPr sz="1400" spc="-25" dirty="0"/>
                        <a:t>о</a:t>
                      </a:r>
                      <a:r>
                        <a:rPr sz="1400" spc="-50" dirty="0"/>
                        <a:t>х</a:t>
                      </a:r>
                      <a:r>
                        <a:rPr sz="1400" spc="-40" dirty="0"/>
                        <a:t>о</a:t>
                      </a:r>
                      <a:r>
                        <a:rPr sz="1400" dirty="0"/>
                        <a:t>ды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7018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211,5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7018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211,5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268,5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243,3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234,0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232,0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02878">
                <a:tc>
                  <a:txBody>
                    <a:bodyPr/>
                    <a:lstStyle/>
                    <a:p>
                      <a:pPr marL="30480" marR="467359">
                        <a:lnSpc>
                          <a:spcPts val="1400"/>
                        </a:lnSpc>
                      </a:pPr>
                      <a:r>
                        <a:rPr sz="1400" dirty="0" err="1" smtClean="0"/>
                        <a:t>Н</a:t>
                      </a:r>
                      <a:r>
                        <a:rPr sz="1400" spc="-5" dirty="0" err="1" smtClean="0"/>
                        <a:t>е</a:t>
                      </a:r>
                      <a:r>
                        <a:rPr sz="1400" spc="5" dirty="0" err="1" smtClean="0"/>
                        <a:t>н</a:t>
                      </a:r>
                      <a:r>
                        <a:rPr sz="1400" spc="10" dirty="0" err="1" smtClean="0"/>
                        <a:t>а</a:t>
                      </a:r>
                      <a:r>
                        <a:rPr sz="1400" dirty="0" err="1" smtClean="0"/>
                        <a:t>ло</a:t>
                      </a:r>
                      <a:r>
                        <a:rPr sz="1400" spc="-30" dirty="0" err="1" smtClean="0"/>
                        <a:t>г</a:t>
                      </a:r>
                      <a:r>
                        <a:rPr lang="ru-RU" sz="1400" spc="-30" dirty="0" smtClean="0"/>
                        <a:t>о</a:t>
                      </a:r>
                      <a:r>
                        <a:rPr sz="1400" dirty="0" err="1" smtClean="0"/>
                        <a:t>вые</a:t>
                      </a:r>
                      <a:r>
                        <a:rPr sz="1400" dirty="0" smtClean="0"/>
                        <a:t> </a:t>
                      </a:r>
                      <a:r>
                        <a:rPr sz="1400" dirty="0"/>
                        <a:t>д</a:t>
                      </a:r>
                      <a:r>
                        <a:rPr sz="1400" spc="-25" dirty="0"/>
                        <a:t>о</a:t>
                      </a:r>
                      <a:r>
                        <a:rPr sz="1400" spc="-50" dirty="0"/>
                        <a:t>х</a:t>
                      </a:r>
                      <a:r>
                        <a:rPr sz="1400" spc="-40" dirty="0"/>
                        <a:t>о</a:t>
                      </a:r>
                      <a:r>
                        <a:rPr sz="1400" dirty="0"/>
                        <a:t>ды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1454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24,0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1454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32,3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161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23,2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161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19,7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161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20,2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161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20,6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934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400" dirty="0"/>
                        <a:t>Ито</a:t>
                      </a:r>
                      <a:r>
                        <a:rPr sz="1400" spc="-30" dirty="0"/>
                        <a:t>г</a:t>
                      </a:r>
                      <a:r>
                        <a:rPr sz="1400" dirty="0"/>
                        <a:t>о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7018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235,5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70180" algn="ctr">
                        <a:lnSpc>
                          <a:spcPct val="100000"/>
                        </a:lnSpc>
                      </a:pPr>
                      <a:r>
                        <a:rPr lang="ru-RU" sz="1400" dirty="0" smtClean="0"/>
                        <a:t>243,8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291,7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263,0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254,2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252,6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509799437"/>
              </p:ext>
            </p:extLst>
          </p:nvPr>
        </p:nvGraphicFramePr>
        <p:xfrm>
          <a:off x="620688" y="5508104"/>
          <a:ext cx="5836724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4416</TotalTime>
  <Words>2965</Words>
  <Application>Microsoft Office PowerPoint</Application>
  <PresentationFormat>Экран (4:3)</PresentationFormat>
  <Paragraphs>1161</Paragraphs>
  <Slides>21</Slides>
  <Notes>21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Воздушный поток</vt:lpstr>
      <vt:lpstr>Пакет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образование</dc:title>
  <dc:creator>Варуша</dc:creator>
  <cp:lastModifiedBy>Евгения Ю. Хамидулина</cp:lastModifiedBy>
  <cp:revision>350</cp:revision>
  <cp:lastPrinted>2020-05-07T11:24:17Z</cp:lastPrinted>
  <dcterms:created xsi:type="dcterms:W3CDTF">2016-06-09T14:39:43Z</dcterms:created>
  <dcterms:modified xsi:type="dcterms:W3CDTF">2022-02-09T13:06:23Z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2015-04-09T00:00:00Z</vt:filetime>
  </property>
  <property fmtid="{D5CDD505-2E9C-101B-9397-08002B2CF9AE}" pid="3" name="LastSaved">
    <vt:filetime>2016-06-09T00:00:00Z</vt:filetime>
  </property>
</Properties>
</file>