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3" r:id="rId5"/>
    <p:sldId id="267" r:id="rId6"/>
    <p:sldId id="270" r:id="rId7"/>
    <p:sldId id="272" r:id="rId8"/>
    <p:sldId id="274" r:id="rId9"/>
    <p:sldId id="278" r:id="rId10"/>
    <p:sldId id="279" r:id="rId11"/>
    <p:sldId id="276" r:id="rId12"/>
    <p:sldId id="277" r:id="rId13"/>
  </p:sldIdLst>
  <p:sldSz cx="9144000" cy="6858000" type="screen4x3"/>
  <p:notesSz cx="6735763" cy="9866313"/>
  <p:photoAlbum layout="1pic" frame="frameStyle7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680" autoAdjust="0"/>
    <p:restoredTop sz="94660"/>
  </p:normalViewPr>
  <p:slideViewPr>
    <p:cSldViewPr>
      <p:cViewPr>
        <p:scale>
          <a:sx n="89" d="100"/>
          <a:sy n="89" d="100"/>
        </p:scale>
        <p:origin x="-354" y="-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2DEC49-4D6D-4575-A599-36E17F5F080A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9CC02-BE7A-4A58-9F17-A47ADB582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550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076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731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342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736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842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404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17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467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307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2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760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A8FE8-5D72-4594-9143-0172C6D0EB07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572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057" y="0"/>
            <a:ext cx="9252520" cy="702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403648" y="764704"/>
            <a:ext cx="7105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Архивный отдел администрации муниципального образования Щербиновский район 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2150843"/>
            <a:ext cx="7105484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Виртуальная </a:t>
            </a:r>
            <a:r>
              <a:rPr lang="ru-RU" sz="2400" b="1" dirty="0" err="1" smtClean="0"/>
              <a:t>историко</a:t>
            </a:r>
            <a:r>
              <a:rPr lang="ru-RU" sz="2400" b="1" dirty="0" smtClean="0"/>
              <a:t> –документальная выставка</a:t>
            </a:r>
          </a:p>
          <a:p>
            <a:pPr algn="ctr"/>
            <a:endParaRPr lang="ru-RU" sz="1100" b="1" dirty="0" smtClean="0"/>
          </a:p>
          <a:p>
            <a:pPr algn="ctr"/>
            <a:r>
              <a:rPr lang="ru-RU" sz="4000" b="1" i="1" dirty="0" smtClean="0"/>
              <a:t>«Селу </a:t>
            </a:r>
            <a:r>
              <a:rPr lang="ru-RU" sz="4000" b="1" i="1" dirty="0" err="1" smtClean="0"/>
              <a:t>Шабельскому</a:t>
            </a:r>
            <a:r>
              <a:rPr lang="ru-RU" sz="4000" b="1" i="1" dirty="0" smtClean="0"/>
              <a:t> 240 лет»</a:t>
            </a:r>
          </a:p>
          <a:p>
            <a:pPr algn="ctr"/>
            <a:r>
              <a:rPr lang="ru-RU" sz="1600" b="1" dirty="0" smtClean="0"/>
              <a:t>к 240-летию образования села </a:t>
            </a:r>
            <a:r>
              <a:rPr lang="ru-RU" sz="1600" b="1" dirty="0" err="1" smtClean="0"/>
              <a:t>Шабельское</a:t>
            </a:r>
            <a:endParaRPr lang="ru-RU" sz="9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627784" y="5877270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с</a:t>
            </a:r>
            <a:r>
              <a:rPr lang="ru-RU" b="1" dirty="0" smtClean="0"/>
              <a:t>т. Старощербиновская</a:t>
            </a:r>
          </a:p>
          <a:p>
            <a:pPr algn="ctr"/>
            <a:r>
              <a:rPr lang="ru-RU" b="1" dirty="0" smtClean="0"/>
              <a:t>2023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0934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52520" cy="702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547156" y="-447238"/>
            <a:ext cx="75968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   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           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47156" y="3336081"/>
            <a:ext cx="717394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далось развернуть орудие. После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первого выстрела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неокопанная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пушка покатилась по полю, отец с сыном успели прыгнуть на лафет. Пушка остановилась. Павел увидел, как танк загорелся. Еще один шел на казаков. «Цель в гусеницу,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Павло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!»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И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еще один подбит. Иван и Павел покатили на лафете пушки по полю дальше. «И за снарядами бегать не надо», крикнул старший Лобода. И подкатили на лафете к своей пушке.</a:t>
            </a:r>
          </a:p>
          <a:p>
            <a:pPr algn="just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        Немцы отхлынули. Подбежал капитан. Расцеловал Лободу, обнял Павла и все повторял: «Ай, да, молодцы, ай да богатыри». Когда жали руку сыну, отец говорил: «Так то ж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мий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сын!», А когда поздравляли сына, Павел бормотал: «Так то ж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батько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всэ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            Оба за проявленный героизм были награждены орденами Отечественной войны 1 степени. В жестоких боях за Белоруссию погиб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Иван Семенович, а спустя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три месяца в боях за Венгрию погиб и сын.</a:t>
            </a:r>
          </a:p>
          <a:p>
            <a:pPr algn="just"/>
            <a:r>
              <a:rPr lang="ru-RU" sz="1600" b="1" dirty="0" smtClean="0"/>
              <a:t>	</a:t>
            </a:r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</a:t>
            </a:r>
          </a:p>
          <a:p>
            <a:pPr algn="just"/>
            <a:r>
              <a:rPr lang="ru-RU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                      10             </a:t>
            </a:r>
            <a:r>
              <a:rPr lang="ru-RU" sz="1600" b="1" i="1" dirty="0" smtClean="0">
                <a:solidFill>
                  <a:srgbClr val="0070C0"/>
                </a:solidFill>
              </a:rPr>
              <a:t>Фонд </a:t>
            </a:r>
            <a:r>
              <a:rPr lang="ru-RU" sz="1600" b="1" i="1" dirty="0">
                <a:solidFill>
                  <a:srgbClr val="0070C0"/>
                </a:solidFill>
              </a:rPr>
              <a:t>№ Р-107, оп.4, д.39, л.29</a:t>
            </a:r>
          </a:p>
          <a:p>
            <a:pPr algn="just"/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                   </a:t>
            </a:r>
          </a:p>
          <a:p>
            <a:pPr algn="just"/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10</a:t>
            </a:r>
            <a:endParaRPr lang="ru-RU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63888" y="260648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bg1">
                    <a:lumMod val="65000"/>
                  </a:schemeClr>
                </a:solidFill>
              </a:rPr>
              <a:t>«Селу </a:t>
            </a:r>
            <a:r>
              <a:rPr lang="ru-RU" sz="1600" dirty="0" err="1" smtClean="0">
                <a:solidFill>
                  <a:schemeClr val="bg1">
                    <a:lumMod val="65000"/>
                  </a:schemeClr>
                </a:solidFill>
              </a:rPr>
              <a:t>Шабельское</a:t>
            </a:r>
            <a:r>
              <a:rPr lang="ru-RU" sz="1600" dirty="0" smtClean="0">
                <a:solidFill>
                  <a:schemeClr val="bg1">
                    <a:lumMod val="65000"/>
                  </a:schemeClr>
                </a:solidFill>
              </a:rPr>
              <a:t> 240 лет»</a:t>
            </a:r>
            <a:endParaRPr lang="ru-RU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6" name="Picture 3" descr="C:\Users\Larisa\Desktop\Лобод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976778"/>
            <a:ext cx="2448272" cy="1987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355976" y="980728"/>
            <a:ext cx="436599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400" b="1" dirty="0" smtClean="0">
                <a:latin typeface="Times New Roman"/>
                <a:ea typeface="Times New Roman"/>
              </a:rPr>
              <a:t>	Жители села </a:t>
            </a:r>
            <a:r>
              <a:rPr lang="ru-RU" sz="1400" b="1" dirty="0" err="1" smtClean="0">
                <a:latin typeface="Times New Roman"/>
                <a:ea typeface="Times New Roman"/>
              </a:rPr>
              <a:t>Шабельское</a:t>
            </a:r>
            <a:r>
              <a:rPr lang="ru-RU" sz="1400" b="1" dirty="0" smtClean="0">
                <a:latin typeface="Times New Roman"/>
                <a:ea typeface="Times New Roman"/>
              </a:rPr>
              <a:t>, участники Великой Отечественной войны 1941-1945 гг. Иван </a:t>
            </a:r>
            <a:r>
              <a:rPr lang="ru-RU" sz="1400" b="1" dirty="0">
                <a:latin typeface="Times New Roman"/>
                <a:ea typeface="Times New Roman"/>
              </a:rPr>
              <a:t>и Павел Лобода из </a:t>
            </a:r>
            <a:r>
              <a:rPr lang="ru-RU" sz="1400" b="1" dirty="0" smtClean="0">
                <a:latin typeface="Times New Roman"/>
                <a:ea typeface="Times New Roman"/>
              </a:rPr>
              <a:t>  села </a:t>
            </a:r>
            <a:r>
              <a:rPr lang="ru-RU" sz="1400" b="1" dirty="0" err="1" smtClean="0">
                <a:latin typeface="Times New Roman"/>
                <a:ea typeface="Times New Roman"/>
              </a:rPr>
              <a:t>Шабельское</a:t>
            </a:r>
            <a:r>
              <a:rPr lang="ru-RU" sz="1400" b="1" dirty="0" smtClean="0">
                <a:latin typeface="Times New Roman"/>
                <a:ea typeface="Times New Roman"/>
              </a:rPr>
              <a:t>.</a:t>
            </a:r>
          </a:p>
          <a:p>
            <a:pPr algn="just">
              <a:spcAft>
                <a:spcPts val="0"/>
              </a:spcAft>
            </a:pPr>
            <a:r>
              <a:rPr lang="ru-RU" sz="1400" b="1" dirty="0" smtClean="0">
                <a:latin typeface="Times New Roman"/>
                <a:ea typeface="Times New Roman"/>
              </a:rPr>
              <a:t>	Отец </a:t>
            </a:r>
            <a:r>
              <a:rPr lang="ru-RU" sz="1400" b="1" dirty="0">
                <a:latin typeface="Times New Roman"/>
                <a:ea typeface="Times New Roman"/>
              </a:rPr>
              <a:t>и 17-летний сын. </a:t>
            </a:r>
            <a:endParaRPr lang="ru-RU" sz="1400" b="1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b="1" dirty="0" smtClean="0">
                <a:latin typeface="Times New Roman"/>
                <a:ea typeface="Times New Roman"/>
              </a:rPr>
              <a:t>	Отец - командир противотанкового </a:t>
            </a:r>
            <a:r>
              <a:rPr lang="ru-RU" sz="1400" b="1" dirty="0">
                <a:latin typeface="Times New Roman"/>
                <a:ea typeface="Times New Roman"/>
              </a:rPr>
              <a:t>орудия, сын – наводчик расчета. </a:t>
            </a:r>
            <a:r>
              <a:rPr lang="ru-RU" sz="1400" b="1" dirty="0" smtClean="0">
                <a:latin typeface="Times New Roman"/>
                <a:ea typeface="Times New Roman"/>
              </a:rPr>
              <a:t> 	Однажды </a:t>
            </a:r>
            <a:r>
              <a:rPr lang="ru-RU" sz="1400" b="1" dirty="0">
                <a:latin typeface="Times New Roman"/>
                <a:ea typeface="Times New Roman"/>
              </a:rPr>
              <a:t>их полк шел, растянувшись вдоль посадки. Вдруг из-за деревьев вырвались немецкие танки. Развернуть пушки не было времени. </a:t>
            </a:r>
            <a:r>
              <a:rPr lang="ru-RU" sz="1400" b="1" dirty="0" smtClean="0">
                <a:latin typeface="Times New Roman"/>
                <a:ea typeface="Times New Roman"/>
              </a:rPr>
              <a:t>Падали раненные осколками казаки, кони вырывали поводья.  Ивану и Павлу, ехавшим последними,</a:t>
            </a:r>
            <a:endParaRPr lang="ru-RU" sz="1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5801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3" y="-64433"/>
            <a:ext cx="9252520" cy="702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245953" y="379806"/>
            <a:ext cx="648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«Селу </a:t>
            </a:r>
            <a:r>
              <a:rPr lang="ru-RU" sz="1600" dirty="0" err="1" smtClean="0">
                <a:solidFill>
                  <a:schemeClr val="bg1">
                    <a:lumMod val="50000"/>
                  </a:schemeClr>
                </a:solidFill>
              </a:rPr>
              <a:t>Шабельское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 240 лет»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11960" y="623149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</a:t>
            </a:r>
            <a:r>
              <a:rPr lang="ru-RU" b="1" dirty="0" smtClean="0"/>
              <a:t>            </a:t>
            </a:r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10</a:t>
            </a:r>
            <a:endParaRPr lang="ru-RU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7156" y="168296"/>
            <a:ext cx="75968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   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         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88225" y="5013176"/>
            <a:ext cx="2088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 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79688" y="1569821"/>
            <a:ext cx="1452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36731" y="5228611"/>
            <a:ext cx="1440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79912" y="908720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	</a:t>
            </a:r>
            <a:endParaRPr lang="ru-RU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907704" y="722294"/>
            <a:ext cx="6552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i="1" dirty="0">
                <a:solidFill>
                  <a:srgbClr val="C00000"/>
                </a:solidFill>
              </a:rPr>
              <a:t>	</a:t>
            </a:r>
            <a:r>
              <a:rPr lang="ru-RU" sz="1400" b="1" i="1" dirty="0" smtClean="0">
                <a:solidFill>
                  <a:srgbClr val="C00000"/>
                </a:solidFill>
              </a:rPr>
              <a:t>		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07704" y="1278052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	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411760" y="876182"/>
            <a:ext cx="5688632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400" b="1" dirty="0" smtClean="0"/>
          </a:p>
          <a:p>
            <a:pPr algn="ctr"/>
            <a:r>
              <a:rPr lang="ru-RU" sz="1600" b="1" dirty="0" smtClean="0"/>
              <a:t>ЗАКЛЮЧЕНИЕ</a:t>
            </a:r>
          </a:p>
          <a:p>
            <a:pPr algn="ctr"/>
            <a:endParaRPr lang="ru-RU" sz="1600" b="1" dirty="0" smtClean="0"/>
          </a:p>
          <a:p>
            <a:pPr algn="ctr"/>
            <a:endParaRPr lang="ru-RU" sz="1600" b="1" dirty="0"/>
          </a:p>
          <a:p>
            <a:pPr algn="just"/>
            <a:r>
              <a:rPr lang="ru-RU" b="1" dirty="0" smtClean="0"/>
              <a:t>	История села </a:t>
            </a:r>
            <a:r>
              <a:rPr lang="ru-RU" b="1" dirty="0" err="1" smtClean="0"/>
              <a:t>Шабельское</a:t>
            </a:r>
            <a:r>
              <a:rPr lang="ru-RU" b="1" dirty="0" smtClean="0"/>
              <a:t> богата событиями и тесно переплетается с историей Кубани и России. </a:t>
            </a:r>
          </a:p>
          <a:p>
            <a:pPr algn="just"/>
            <a:r>
              <a:rPr lang="ru-RU" b="1" dirty="0" smtClean="0"/>
              <a:t>	</a:t>
            </a:r>
            <a:r>
              <a:rPr lang="ru-RU" b="1" dirty="0" err="1" smtClean="0"/>
              <a:t>Шабельчане</a:t>
            </a:r>
            <a:r>
              <a:rPr lang="ru-RU" b="1" dirty="0" smtClean="0"/>
              <a:t>, как и всё население нашей большой страны, жили своими заботами, растили детей, воевали, трудом добывали хлеб насущный, отмечали праздники, радовались щедрым урожаям и всегда старались сохранить для потомков самое дорогое – Родину.</a:t>
            </a:r>
            <a:endParaRPr lang="ru-RU" b="1" dirty="0"/>
          </a:p>
          <a:p>
            <a:pPr algn="just"/>
            <a:endParaRPr lang="ru-RU" sz="1600" b="1" dirty="0">
              <a:solidFill>
                <a:schemeClr val="bg1">
                  <a:lumMod val="65000"/>
                </a:schemeClr>
              </a:solidFill>
            </a:endParaRPr>
          </a:p>
          <a:p>
            <a:pPr algn="just"/>
            <a:r>
              <a:rPr lang="ru-RU" b="1" dirty="0" smtClean="0"/>
              <a:t>	</a:t>
            </a:r>
            <a:r>
              <a:rPr lang="ru-RU" b="1" dirty="0"/>
              <a:t>		</a:t>
            </a:r>
            <a:endParaRPr lang="ru-RU" sz="1400" b="1" dirty="0" smtClean="0"/>
          </a:p>
          <a:p>
            <a:pPr algn="ctr"/>
            <a:endParaRPr lang="ru-RU" sz="1400" b="1" dirty="0"/>
          </a:p>
          <a:p>
            <a:pPr algn="ctr"/>
            <a:endParaRPr lang="ru-RU" sz="1400" b="1" dirty="0" smtClean="0"/>
          </a:p>
          <a:p>
            <a:pPr algn="ctr"/>
            <a:endParaRPr lang="ru-RU" sz="1400" b="1" dirty="0"/>
          </a:p>
          <a:p>
            <a:pPr algn="ctr"/>
            <a:endParaRPr lang="ru-RU" sz="1400" b="1" dirty="0" smtClean="0"/>
          </a:p>
          <a:p>
            <a:pPr algn="ctr"/>
            <a:endParaRPr lang="ru-RU" sz="1600" b="1" dirty="0"/>
          </a:p>
          <a:p>
            <a:pPr algn="ctr"/>
            <a:endParaRPr lang="ru-RU" sz="1600" b="1" dirty="0" smtClean="0"/>
          </a:p>
          <a:p>
            <a:pPr algn="ctr"/>
            <a:r>
              <a:rPr lang="ru-RU" sz="1600" b="1" dirty="0" smtClean="0"/>
              <a:t>  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99556" y="320696"/>
            <a:ext cx="75968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   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             </a:t>
            </a:r>
          </a:p>
        </p:txBody>
      </p:sp>
    </p:spTree>
    <p:extLst>
      <p:ext uri="{BB962C8B-B14F-4D97-AF65-F5344CB8AC3E}">
        <p14:creationId xmlns:p14="http://schemas.microsoft.com/office/powerpoint/2010/main" val="308495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3" y="-64433"/>
            <a:ext cx="9252520" cy="702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208917" y="380249"/>
            <a:ext cx="648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«Селу </a:t>
            </a:r>
            <a:r>
              <a:rPr lang="ru-RU" sz="1600" dirty="0" err="1" smtClean="0">
                <a:solidFill>
                  <a:schemeClr val="bg1">
                    <a:lumMod val="50000"/>
                  </a:schemeClr>
                </a:solidFill>
              </a:rPr>
              <a:t>Шабельское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1600" smtClean="0">
                <a:solidFill>
                  <a:schemeClr val="bg1">
                    <a:lumMod val="50000"/>
                  </a:schemeClr>
                </a:solidFill>
              </a:rPr>
              <a:t>240 лет» </a:t>
            </a:r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5976" y="623149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</a:t>
            </a:r>
            <a:r>
              <a:rPr lang="ru-RU" b="1" dirty="0" smtClean="0"/>
              <a:t>       </a:t>
            </a:r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11</a:t>
            </a:r>
            <a:endParaRPr lang="ru-RU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88225" y="5013176"/>
            <a:ext cx="2088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 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79688" y="1569821"/>
            <a:ext cx="1452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36731" y="5228611"/>
            <a:ext cx="1440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7704" y="1278052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	Использованы документы архивного фонда № Р-107 «Коллекция документов по истории Щербиновского района Краснодарского края», архивного фонда № </a:t>
            </a:r>
            <a:r>
              <a:rPr lang="ru-RU" b="1" smtClean="0"/>
              <a:t>Р-102                      «ООО «Редакция</a:t>
            </a:r>
            <a:r>
              <a:rPr lang="ru-RU" b="1" dirty="0" smtClean="0"/>
              <a:t> газеты «Щербиновский курьер»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58952" y="4293095"/>
            <a:ext cx="64807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АВТОРЫ:</a:t>
            </a:r>
          </a:p>
          <a:p>
            <a:endParaRPr lang="ru-RU" b="1" dirty="0"/>
          </a:p>
          <a:p>
            <a:r>
              <a:rPr lang="ru-RU" b="1" dirty="0"/>
              <a:t>Гарнышева Мария Сергеевна – начальник архивного </a:t>
            </a:r>
            <a:r>
              <a:rPr lang="ru-RU" b="1" dirty="0" smtClean="0"/>
              <a:t>отдела,</a:t>
            </a:r>
            <a:endParaRPr lang="ru-RU" b="1" dirty="0"/>
          </a:p>
          <a:p>
            <a:r>
              <a:rPr lang="ru-RU" b="1" dirty="0"/>
              <a:t>Гончаренко Лариса Владимировна – ведущий </a:t>
            </a:r>
            <a:r>
              <a:rPr lang="ru-RU" b="1" dirty="0" smtClean="0"/>
              <a:t>специалист архивного отдела</a:t>
            </a:r>
          </a:p>
        </p:txBody>
      </p:sp>
    </p:spTree>
    <p:extLst>
      <p:ext uri="{BB962C8B-B14F-4D97-AF65-F5344CB8AC3E}">
        <p14:creationId xmlns:p14="http://schemas.microsoft.com/office/powerpoint/2010/main" val="409070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5173" y="-413466"/>
            <a:ext cx="9571142" cy="72714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858291" y="815226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ПРЕДИСЛОВИЕ</a:t>
            </a:r>
            <a:endParaRPr lang="ru-RU" sz="2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411760" y="138118"/>
            <a:ext cx="55672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«Селу </a:t>
            </a:r>
            <a:r>
              <a:rPr lang="ru-RU" sz="1600" dirty="0" err="1" smtClean="0">
                <a:solidFill>
                  <a:schemeClr val="bg1">
                    <a:lumMod val="50000"/>
                  </a:schemeClr>
                </a:solidFill>
              </a:rPr>
              <a:t>Шабельское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 240 лет»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43454" y="6246602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2</a:t>
            </a:r>
            <a:endParaRPr lang="ru-RU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2015" y="2286083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</a:p>
          <a:p>
            <a:pPr algn="just"/>
            <a:r>
              <a:rPr lang="ru-RU" b="1" dirty="0" smtClean="0"/>
              <a:t>	</a:t>
            </a:r>
            <a:r>
              <a:rPr lang="ru-RU" b="1" dirty="0"/>
              <a:t>	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1997839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	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858291" y="1276890"/>
            <a:ext cx="6674149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/>
              <a:t>	</a:t>
            </a:r>
          </a:p>
          <a:p>
            <a:pPr algn="just"/>
            <a:r>
              <a:rPr lang="ru-RU" sz="1600" b="1" dirty="0" smtClean="0"/>
              <a:t>	«…Ка</a:t>
            </a:r>
            <a:r>
              <a:rPr lang="ru-RU" b="1" dirty="0" smtClean="0"/>
              <a:t>к и у любого человека, у каждого селения есть своя судьба, своя история, пусть чем-то похожая на другие, и все же особенная в своей неповторимости.</a:t>
            </a:r>
          </a:p>
          <a:p>
            <a:pPr algn="just"/>
            <a:r>
              <a:rPr lang="ru-RU" b="1" dirty="0"/>
              <a:t>	</a:t>
            </a:r>
            <a:r>
              <a:rPr lang="ru-RU" b="1" dirty="0" smtClean="0"/>
              <a:t>Спроси у любого жителя </a:t>
            </a:r>
            <a:r>
              <a:rPr lang="ru-RU" b="1" dirty="0" err="1" smtClean="0"/>
              <a:t>Шабельского</a:t>
            </a:r>
            <a:r>
              <a:rPr lang="ru-RU" b="1" dirty="0" smtClean="0"/>
              <a:t> – шустрого школьника, с сумкой за плечами, колхозника, спешащего куда-то по своим делам, или старушку, увлеченно беседующую со своими знакомыми, что они думают о родном селе, привольно раскинувшемся на берегу Азовского моря, и каждый из них непременно ответит, что оно самое лучшее, самое красивое, нет другого такого в их районе, да и где-либо еще. А почему? Да потому, что все </a:t>
            </a:r>
            <a:r>
              <a:rPr lang="ru-RU" b="1" dirty="0" err="1" smtClean="0"/>
              <a:t>шабельчане</a:t>
            </a:r>
            <a:r>
              <a:rPr lang="ru-RU" b="1" dirty="0" smtClean="0"/>
              <a:t>, от мала до велика, влюблены в свое село, гордятся его богатой историей…»</a:t>
            </a:r>
            <a:endParaRPr lang="ru-RU" b="1" dirty="0"/>
          </a:p>
          <a:p>
            <a:pPr algn="just"/>
            <a:r>
              <a:rPr lang="ru-RU" sz="1600" b="1" dirty="0" smtClean="0"/>
              <a:t>	</a:t>
            </a:r>
          </a:p>
          <a:p>
            <a:pPr algn="just"/>
            <a:r>
              <a:rPr lang="ru-RU" sz="1600" b="1" i="1" dirty="0"/>
              <a:t>	</a:t>
            </a:r>
            <a:r>
              <a:rPr lang="ru-RU" sz="1600" b="1" i="1" dirty="0" smtClean="0">
                <a:solidFill>
                  <a:srgbClr val="0070C0"/>
                </a:solidFill>
              </a:rPr>
              <a:t>Из очерка </a:t>
            </a:r>
            <a:r>
              <a:rPr lang="ru-RU" sz="1600" b="1" i="1" dirty="0" err="1" smtClean="0">
                <a:solidFill>
                  <a:srgbClr val="0070C0"/>
                </a:solidFill>
              </a:rPr>
              <a:t>Ф.Петренко</a:t>
            </a:r>
            <a:r>
              <a:rPr lang="ru-RU" sz="1600" b="1" i="1" dirty="0" smtClean="0">
                <a:solidFill>
                  <a:srgbClr val="0070C0"/>
                </a:solidFill>
              </a:rPr>
              <a:t>, </a:t>
            </a:r>
            <a:r>
              <a:rPr lang="ru-RU" sz="1600" b="1" i="1" dirty="0" err="1" smtClean="0">
                <a:solidFill>
                  <a:srgbClr val="0070C0"/>
                </a:solidFill>
              </a:rPr>
              <a:t>Н.Васильев</a:t>
            </a:r>
            <a:r>
              <a:rPr lang="ru-RU" sz="1600" b="1" i="1" dirty="0" smtClean="0">
                <a:solidFill>
                  <a:srgbClr val="0070C0"/>
                </a:solidFill>
              </a:rPr>
              <a:t> «На берегу Азовского     </a:t>
            </a:r>
          </a:p>
          <a:p>
            <a:pPr algn="just"/>
            <a:r>
              <a:rPr lang="ru-RU" sz="1600" b="1" i="1" dirty="0">
                <a:solidFill>
                  <a:srgbClr val="0070C0"/>
                </a:solidFill>
              </a:rPr>
              <a:t> </a:t>
            </a:r>
            <a:r>
              <a:rPr lang="ru-RU" sz="1600" b="1" i="1" dirty="0" smtClean="0">
                <a:solidFill>
                  <a:srgbClr val="0070C0"/>
                </a:solidFill>
              </a:rPr>
              <a:t>                   моря», опубликованного в журнале «Кубань», 1983 г. </a:t>
            </a:r>
          </a:p>
          <a:p>
            <a:pPr algn="just"/>
            <a:r>
              <a:rPr lang="ru-RU" sz="1600" b="1" i="1" dirty="0">
                <a:solidFill>
                  <a:srgbClr val="0070C0"/>
                </a:solidFill>
              </a:rPr>
              <a:t> </a:t>
            </a:r>
            <a:r>
              <a:rPr lang="ru-RU" sz="1600" b="1" i="1" dirty="0" smtClean="0">
                <a:solidFill>
                  <a:srgbClr val="0070C0"/>
                </a:solidFill>
              </a:rPr>
              <a:t>                  (Ф. № 107, оп.1, д.10, л.1-12)</a:t>
            </a:r>
            <a:endParaRPr lang="ru-RU" sz="1600" b="1" i="1" dirty="0">
              <a:solidFill>
                <a:srgbClr val="0070C0"/>
              </a:solidFill>
            </a:endParaRPr>
          </a:p>
          <a:p>
            <a:pPr algn="just"/>
            <a:r>
              <a:rPr lang="ru-RU" b="1" i="1" dirty="0"/>
              <a:t>	</a:t>
            </a:r>
            <a:r>
              <a:rPr lang="ru-RU" b="1" i="1" dirty="0" smtClean="0"/>
              <a:t>	</a:t>
            </a:r>
            <a:endParaRPr lang="ru-RU" b="1" i="1" dirty="0"/>
          </a:p>
          <a:p>
            <a:pPr algn="just"/>
            <a:endParaRPr lang="ru-RU" sz="1600" b="1" dirty="0" smtClean="0"/>
          </a:p>
          <a:p>
            <a:pPr algn="just"/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61044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71401"/>
            <a:ext cx="9396536" cy="713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998582" y="403467"/>
            <a:ext cx="43097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«Селу </a:t>
            </a:r>
            <a:r>
              <a:rPr lang="ru-RU" sz="1600" dirty="0" err="1" smtClean="0">
                <a:solidFill>
                  <a:schemeClr val="bg1">
                    <a:lumMod val="50000"/>
                  </a:schemeClr>
                </a:solidFill>
              </a:rPr>
              <a:t>Шабельское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 240 лет»</a:t>
            </a:r>
          </a:p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6246602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>
                    <a:lumMod val="65000"/>
                  </a:schemeClr>
                </a:solidFill>
              </a:rPr>
              <a:t>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39752" y="4646164"/>
            <a:ext cx="5904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/>
              <a:t>	</a:t>
            </a:r>
            <a:endParaRPr lang="ru-RU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1547664" y="3645024"/>
            <a:ext cx="7200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/>
              <a:t>	</a:t>
            </a:r>
            <a:r>
              <a:rPr lang="ru-RU" sz="1600" b="1" dirty="0" smtClean="0"/>
              <a:t>Село </a:t>
            </a:r>
            <a:r>
              <a:rPr lang="ru-RU" sz="1600" b="1" dirty="0" err="1" smtClean="0"/>
              <a:t>Шабельское</a:t>
            </a:r>
            <a:r>
              <a:rPr lang="ru-RU" sz="1600" b="1" dirty="0" smtClean="0"/>
              <a:t> Щербиновского района основано в 1783 году у </a:t>
            </a:r>
            <a:r>
              <a:rPr lang="ru-RU" sz="1600" b="1" dirty="0" err="1" smtClean="0"/>
              <a:t>Сазальницкой</a:t>
            </a:r>
            <a:r>
              <a:rPr lang="ru-RU" sz="1600" b="1" dirty="0" smtClean="0"/>
              <a:t> косы и мыса </a:t>
            </a:r>
            <a:r>
              <a:rPr lang="ru-RU" sz="1600" b="1" dirty="0" err="1" smtClean="0"/>
              <a:t>Сазальник</a:t>
            </a:r>
            <a:r>
              <a:rPr lang="ru-RU" sz="1600" b="1" dirty="0" smtClean="0"/>
              <a:t> землевладельцем (помещиком) Дмитрием Васильевичем </a:t>
            </a:r>
            <a:r>
              <a:rPr lang="ru-RU" sz="1600" b="1" dirty="0" err="1" smtClean="0"/>
              <a:t>Змеевым</a:t>
            </a:r>
            <a:r>
              <a:rPr lang="ru-RU" sz="1600" b="1" dirty="0" smtClean="0"/>
              <a:t>, который переселил сюда семьи своих крепостных крестьян из Курской губернии.</a:t>
            </a:r>
          </a:p>
          <a:p>
            <a:pPr algn="just"/>
            <a:r>
              <a:rPr lang="ru-RU" sz="1600" b="1" dirty="0"/>
              <a:t>	</a:t>
            </a:r>
            <a:r>
              <a:rPr lang="ru-RU" sz="1600" b="1" dirty="0" smtClean="0"/>
              <a:t>С 1783 по 1797 год село имело название – </a:t>
            </a:r>
            <a:r>
              <a:rPr lang="ru-RU" sz="1600" b="1" dirty="0" err="1" smtClean="0"/>
              <a:t>Сазальник</a:t>
            </a:r>
            <a:r>
              <a:rPr lang="ru-RU" sz="1600" b="1" dirty="0" smtClean="0"/>
              <a:t>.</a:t>
            </a:r>
          </a:p>
          <a:p>
            <a:pPr algn="just"/>
            <a:r>
              <a:rPr lang="ru-RU" sz="1600" b="1" dirty="0"/>
              <a:t>	</a:t>
            </a:r>
            <a:r>
              <a:rPr lang="ru-RU" sz="1600" b="1" dirty="0" smtClean="0"/>
              <a:t>В 1797 году село было переименовано в село Николаевку (после постройки церкви, освященной в честь Николая Угодника).</a:t>
            </a:r>
          </a:p>
          <a:p>
            <a:pPr algn="just"/>
            <a:r>
              <a:rPr lang="ru-RU" sz="1600" b="1" dirty="0"/>
              <a:t>	</a:t>
            </a:r>
            <a:r>
              <a:rPr lang="ru-RU" sz="1600" b="1" dirty="0" smtClean="0"/>
              <a:t>Не ранее 1811 года село переименовано в </a:t>
            </a:r>
            <a:r>
              <a:rPr lang="ru-RU" sz="1600" b="1" dirty="0" err="1" smtClean="0"/>
              <a:t>Шабельское</a:t>
            </a:r>
            <a:r>
              <a:rPr lang="ru-RU" sz="1600" b="1" dirty="0" smtClean="0"/>
              <a:t>, в честь нового владельца помещика Павла Васильевича </a:t>
            </a:r>
            <a:r>
              <a:rPr lang="ru-RU" sz="1600" b="1" dirty="0" err="1" smtClean="0"/>
              <a:t>Шабельского</a:t>
            </a:r>
            <a:r>
              <a:rPr lang="ru-RU" sz="1600" b="1" dirty="0" smtClean="0"/>
              <a:t>.</a:t>
            </a:r>
          </a:p>
          <a:p>
            <a:pPr algn="just"/>
            <a:endParaRPr lang="ru-RU" sz="1600" b="1" dirty="0" smtClean="0"/>
          </a:p>
          <a:p>
            <a:pPr algn="just"/>
            <a:r>
              <a:rPr lang="ru-RU" sz="1600" b="1" dirty="0"/>
              <a:t> </a:t>
            </a:r>
            <a:r>
              <a:rPr lang="ru-RU" sz="1600" b="1" dirty="0" smtClean="0"/>
              <a:t>                                                                           </a:t>
            </a:r>
            <a:r>
              <a:rPr lang="ru-RU" sz="1600" b="1" i="1" dirty="0" smtClean="0">
                <a:solidFill>
                  <a:srgbClr val="0070C0"/>
                </a:solidFill>
              </a:rPr>
              <a:t>Фонд </a:t>
            </a:r>
            <a:r>
              <a:rPr lang="ru-RU" sz="1600" b="1" i="1" dirty="0">
                <a:solidFill>
                  <a:srgbClr val="0070C0"/>
                </a:solidFill>
              </a:rPr>
              <a:t>№ 107, оп.1, </a:t>
            </a:r>
            <a:r>
              <a:rPr lang="ru-RU" sz="1600" b="1" i="1" dirty="0" smtClean="0">
                <a:solidFill>
                  <a:srgbClr val="0070C0"/>
                </a:solidFill>
              </a:rPr>
              <a:t>д., л.1-12; д.18, л.1-3</a:t>
            </a:r>
            <a:endParaRPr lang="ru-RU" sz="1600" b="1" i="1" dirty="0">
              <a:solidFill>
                <a:srgbClr val="0070C0"/>
              </a:solidFill>
            </a:endParaRPr>
          </a:p>
          <a:p>
            <a:pPr algn="just"/>
            <a:endParaRPr lang="ru-RU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836712"/>
            <a:ext cx="7272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/>
              <a:t>	</a:t>
            </a:r>
            <a:endParaRPr lang="ru-RU" sz="1600" b="1" i="1" dirty="0"/>
          </a:p>
        </p:txBody>
      </p:sp>
      <p:pic>
        <p:nvPicPr>
          <p:cNvPr id="1026" name="Picture 2" descr="шаб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227" y="702674"/>
            <a:ext cx="4771657" cy="2802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405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1497"/>
            <a:ext cx="9252520" cy="702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835696" y="476672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«Селу </a:t>
            </a:r>
            <a:r>
              <a:rPr lang="ru-RU" sz="1600" dirty="0" err="1" smtClean="0">
                <a:solidFill>
                  <a:schemeClr val="bg1">
                    <a:lumMod val="50000"/>
                  </a:schemeClr>
                </a:solidFill>
              </a:rPr>
              <a:t>Шабельское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 240 лет»</a:t>
            </a:r>
          </a:p>
          <a:p>
            <a:pPr algn="ctr"/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32040" y="5535188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i="1" dirty="0" smtClean="0">
              <a:solidFill>
                <a:srgbClr val="0070C0"/>
              </a:solidFill>
            </a:endParaRPr>
          </a:p>
          <a:p>
            <a:endParaRPr lang="ru-RU" b="1" i="1" dirty="0">
              <a:solidFill>
                <a:srgbClr val="0070C0"/>
              </a:solidFill>
            </a:endParaRPr>
          </a:p>
          <a:p>
            <a:r>
              <a:rPr lang="ru-RU" b="1" i="1" dirty="0" smtClean="0">
                <a:solidFill>
                  <a:srgbClr val="0070C0"/>
                </a:solidFill>
              </a:rPr>
              <a:t>       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30939" y="6353965"/>
            <a:ext cx="511306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4                            </a:t>
            </a:r>
            <a:r>
              <a:rPr lang="ru-RU" sz="1600" b="1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Фонд № Р-107, оп. 1, д. 18, л.7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                                      л</a:t>
            </a:r>
            <a:endParaRPr lang="ru-RU" sz="14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892170"/>
            <a:ext cx="74888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b="1" i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Larisa\Desktop\Сканировать1000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99" y="892171"/>
            <a:ext cx="4392489" cy="546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295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386" y="1100"/>
            <a:ext cx="9317386" cy="702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655676" y="309660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«Селу </a:t>
            </a:r>
            <a:r>
              <a:rPr lang="ru-RU" sz="1600" dirty="0" err="1" smtClean="0">
                <a:solidFill>
                  <a:schemeClr val="bg1">
                    <a:lumMod val="50000"/>
                  </a:schemeClr>
                </a:solidFill>
              </a:rPr>
              <a:t>Шабельское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 240 лет»</a:t>
            </a:r>
          </a:p>
          <a:p>
            <a:pPr algn="ctr"/>
            <a:endParaRPr lang="ru-RU" sz="8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ru-RU" sz="1600" b="1" i="1" dirty="0" smtClean="0">
                <a:solidFill>
                  <a:srgbClr val="0070C0"/>
                </a:solidFill>
              </a:rPr>
              <a:t>Фрагмент из исторического очерка </a:t>
            </a:r>
            <a:r>
              <a:rPr lang="ru-RU" sz="1600" b="1" i="1" dirty="0" err="1" smtClean="0">
                <a:solidFill>
                  <a:srgbClr val="0070C0"/>
                </a:solidFill>
              </a:rPr>
              <a:t>Ф.Петренко</a:t>
            </a:r>
            <a:r>
              <a:rPr lang="ru-RU" sz="1600" b="1" i="1" dirty="0" smtClean="0">
                <a:solidFill>
                  <a:srgbClr val="0070C0"/>
                </a:solidFill>
              </a:rPr>
              <a:t>, Н Васильева         «На берегу Азовского моря», </a:t>
            </a:r>
          </a:p>
          <a:p>
            <a:pPr algn="ctr"/>
            <a:r>
              <a:rPr lang="ru-RU" sz="1600" b="1" i="1" dirty="0" smtClean="0">
                <a:solidFill>
                  <a:srgbClr val="0070C0"/>
                </a:solidFill>
              </a:rPr>
              <a:t>опубликованного в журнале «Кубань», 1983 г.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98767" y="6231494"/>
            <a:ext cx="6277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  5            </a:t>
            </a:r>
            <a:r>
              <a:rPr lang="ru-RU" sz="1600" b="1" i="1" dirty="0" smtClean="0">
                <a:solidFill>
                  <a:srgbClr val="0070C0"/>
                </a:solidFill>
              </a:rPr>
              <a:t>Фонд № Р- 107, оп. 1, д.10, л.1,4,12</a:t>
            </a:r>
            <a:endParaRPr lang="ru-RU" sz="1600" b="1" i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88225" y="5013176"/>
            <a:ext cx="2088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 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962727" y="1196752"/>
            <a:ext cx="7398823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	</a:t>
            </a:r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r>
              <a:rPr lang="ru-RU" sz="1400" b="1" dirty="0" smtClean="0"/>
              <a:t> 11. </a:t>
            </a:r>
            <a:endParaRPr lang="ru-RU" sz="1400" b="1" dirty="0"/>
          </a:p>
        </p:txBody>
      </p:sp>
      <p:pic>
        <p:nvPicPr>
          <p:cNvPr id="2050" name="Picture 2" descr="C:\Users\Larisa\Desktop\Сканировать100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767" y="1628800"/>
            <a:ext cx="4678363" cy="448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15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240" y="-39786"/>
            <a:ext cx="9252520" cy="702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245953" y="379806"/>
            <a:ext cx="648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«Селу </a:t>
            </a:r>
            <a:r>
              <a:rPr lang="ru-RU" sz="1600" dirty="0" err="1" smtClean="0">
                <a:solidFill>
                  <a:schemeClr val="bg1">
                    <a:lumMod val="50000"/>
                  </a:schemeClr>
                </a:solidFill>
              </a:rPr>
              <a:t>Шабельское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 240 лет»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57608" y="6237312"/>
            <a:ext cx="6102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                                             </a:t>
            </a:r>
            <a:r>
              <a:rPr lang="ru-RU" b="1" i="1" dirty="0" smtClean="0">
                <a:solidFill>
                  <a:schemeClr val="bg1">
                    <a:lumMod val="65000"/>
                  </a:schemeClr>
                </a:solidFill>
              </a:rPr>
              <a:t>6</a:t>
            </a:r>
            <a:r>
              <a:rPr lang="ru-RU" b="1" i="1" dirty="0" smtClean="0">
                <a:solidFill>
                  <a:srgbClr val="0070C0"/>
                </a:solidFill>
              </a:rPr>
              <a:t>                     </a:t>
            </a:r>
            <a:r>
              <a:rPr lang="ru-RU" sz="1600" b="1" i="1" dirty="0" smtClean="0">
                <a:solidFill>
                  <a:srgbClr val="0070C0"/>
                </a:solidFill>
              </a:rPr>
              <a:t>Фонд </a:t>
            </a:r>
            <a:r>
              <a:rPr lang="ru-RU" sz="1600" b="1" i="1" dirty="0">
                <a:solidFill>
                  <a:srgbClr val="0070C0"/>
                </a:solidFill>
              </a:rPr>
              <a:t>№ 107, оп.1, д.3, л.9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63689" y="429309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 smtClean="0">
                <a:solidFill>
                  <a:srgbClr val="FF0000"/>
                </a:solidFill>
              </a:rPr>
              <a:t> 	</a:t>
            </a:r>
            <a:endParaRPr lang="ru-RU" sz="1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179688" y="1569821"/>
            <a:ext cx="1452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9671" y="1569821"/>
            <a:ext cx="7056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560437" y="4941168"/>
            <a:ext cx="71236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14. </a:t>
            </a:r>
          </a:p>
          <a:p>
            <a:pPr algn="just"/>
            <a:r>
              <a:rPr lang="ru-RU" sz="1600" b="1" i="1" dirty="0" smtClean="0"/>
              <a:t>«На новом месте устроились кой-как, живу пока в машине. День очень холодный, мороз – 25. день прошел спокойно. Противник изрядно стреляет с артиллерии. Мы же навели орудия и так стояли целый день,»</a:t>
            </a:r>
            <a:endParaRPr lang="ru-RU" sz="1600" b="1" i="1" dirty="0"/>
          </a:p>
        </p:txBody>
      </p:sp>
      <p:pic>
        <p:nvPicPr>
          <p:cNvPr id="11" name="Picture 5" descr="C:\Users\Larisa\Desktop\Сканировать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952977"/>
            <a:ext cx="7061335" cy="504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438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45112"/>
            <a:ext cx="9252520" cy="702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245953" y="379806"/>
            <a:ext cx="648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«Селу </a:t>
            </a:r>
            <a:r>
              <a:rPr lang="ru-RU" sz="1600" dirty="0" err="1" smtClean="0">
                <a:solidFill>
                  <a:schemeClr val="bg1">
                    <a:lumMod val="50000"/>
                  </a:schemeClr>
                </a:solidFill>
              </a:rPr>
              <a:t>Шабельское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 240 лет»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92174" y="5949280"/>
            <a:ext cx="4248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                          Фонд </a:t>
            </a:r>
            <a:r>
              <a:rPr lang="ru-RU" b="1" i="1" dirty="0">
                <a:solidFill>
                  <a:srgbClr val="0070C0"/>
                </a:solidFill>
              </a:rPr>
              <a:t>№ 102, оп.1, д.61 </a:t>
            </a:r>
            <a:endParaRPr lang="ru-RU" b="1" i="1" dirty="0" smtClean="0">
              <a:solidFill>
                <a:srgbClr val="0070C0"/>
              </a:solidFill>
            </a:endParaRPr>
          </a:p>
          <a:p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ru-RU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54446" y="-158803"/>
            <a:ext cx="75968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   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         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88225" y="5013176"/>
            <a:ext cx="2088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 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79688" y="1569821"/>
            <a:ext cx="1452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09616" y="845404"/>
            <a:ext cx="4711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 	</a:t>
            </a:r>
            <a:endParaRPr lang="ru-RU" sz="1400" i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927782" y="4429274"/>
            <a:ext cx="6912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/>
              <a:t>	</a:t>
            </a:r>
            <a:endParaRPr lang="ru-RU" sz="1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75857" y="2551837"/>
            <a:ext cx="54005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1617640" y="3883358"/>
            <a:ext cx="7179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 </a:t>
            </a:r>
          </a:p>
          <a:p>
            <a:pPr algn="just"/>
            <a:endParaRPr lang="ru-RU" sz="1600" b="1" i="1" dirty="0"/>
          </a:p>
        </p:txBody>
      </p:sp>
      <p:pic>
        <p:nvPicPr>
          <p:cNvPr id="1026" name="Picture 2" descr="C:\Users\Larisa\Desktop\Сканировать100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350" y="766655"/>
            <a:ext cx="7607751" cy="5038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00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968" y="25863"/>
            <a:ext cx="9252520" cy="702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796136" y="926385"/>
            <a:ext cx="3341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/>
              <a:t> </a:t>
            </a:r>
            <a:endParaRPr lang="ru-RU" sz="1600" b="1" i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84106" y="-328080"/>
            <a:ext cx="75968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   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           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19671" y="3429000"/>
            <a:ext cx="724486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/>
              <a:t>	Мемориальный </a:t>
            </a:r>
            <a:r>
              <a:rPr lang="ru-RU" sz="1600" b="1" dirty="0"/>
              <a:t>комплекс сооружен в 1972 году для увековечивания памяти воинов села </a:t>
            </a:r>
            <a:r>
              <a:rPr lang="ru-RU" sz="1600" b="1" dirty="0" err="1"/>
              <a:t>Шабельска</a:t>
            </a:r>
            <a:r>
              <a:rPr lang="ru-RU" sz="1600" b="1" dirty="0"/>
              <a:t> и хутора </a:t>
            </a:r>
            <a:r>
              <a:rPr lang="ru-RU" sz="1600" b="1" dirty="0" err="1" smtClean="0"/>
              <a:t>Молчановка</a:t>
            </a:r>
            <a:r>
              <a:rPr lang="ru-RU" sz="1600" b="1" dirty="0" smtClean="0"/>
              <a:t>, </a:t>
            </a:r>
            <a:r>
              <a:rPr lang="ru-RU" sz="1600" b="1" dirty="0"/>
              <a:t>погибших в годы Великой Отечественной войны. </a:t>
            </a:r>
            <a:r>
              <a:rPr lang="ru-RU" sz="1600" b="1" dirty="0" smtClean="0"/>
              <a:t>На мемориальной стене слева сделана </a:t>
            </a:r>
            <a:r>
              <a:rPr lang="ru-RU" sz="1600" b="1" dirty="0"/>
              <a:t>подпись «Вы отдали жизнь за счастье людей, подвиги ваши бессмертны», а справа укреплены девять белых мраморных плит, на которых </a:t>
            </a:r>
            <a:r>
              <a:rPr lang="ru-RU" sz="1600" b="1" dirty="0" smtClean="0"/>
              <a:t>высечены </a:t>
            </a:r>
            <a:r>
              <a:rPr lang="ru-RU" sz="1600" b="1" dirty="0"/>
              <a:t>фамилии воинов Советской Армии, жителей села </a:t>
            </a:r>
            <a:r>
              <a:rPr lang="ru-RU" sz="1600" b="1" dirty="0" err="1" smtClean="0"/>
              <a:t>Шабельское</a:t>
            </a:r>
            <a:r>
              <a:rPr lang="ru-RU" sz="1600" b="1" dirty="0" smtClean="0"/>
              <a:t> </a:t>
            </a:r>
            <a:r>
              <a:rPr lang="ru-RU" sz="1600" b="1" dirty="0"/>
              <a:t>и хутора </a:t>
            </a:r>
            <a:r>
              <a:rPr lang="ru-RU" sz="1600" b="1" dirty="0" err="1" smtClean="0"/>
              <a:t>Молчановка</a:t>
            </a:r>
            <a:r>
              <a:rPr lang="ru-RU" sz="1600" b="1" dirty="0" smtClean="0"/>
              <a:t>, </a:t>
            </a:r>
            <a:r>
              <a:rPr lang="ru-RU" sz="1600" b="1" dirty="0"/>
              <a:t>погибших в Великой Отечественной войне, всего записано 345 человек. Внизу стены под плитами имеется ниша в которой установлена шкатулка с землей привезенной с Мамаева Кургана города Волгограда. Ниша закрыта плитой с надписью: «Здесь хранится земля, политая кровью воинов погибших при обороне города-героя Сталинграда</a:t>
            </a:r>
            <a:r>
              <a:rPr lang="ru-RU" sz="1600" b="1" dirty="0" smtClean="0"/>
              <a:t>».</a:t>
            </a:r>
          </a:p>
          <a:p>
            <a:pPr lvl="0" algn="just"/>
            <a:r>
              <a:rPr lang="ru-RU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                        8                       </a:t>
            </a:r>
            <a:r>
              <a:rPr lang="ru-RU" sz="1600" b="1" i="1" dirty="0" smtClean="0">
                <a:solidFill>
                  <a:srgbClr val="0070C0"/>
                </a:solidFill>
              </a:rPr>
              <a:t>Фонд </a:t>
            </a:r>
            <a:r>
              <a:rPr lang="ru-RU" sz="1600" b="1" i="1" dirty="0">
                <a:solidFill>
                  <a:srgbClr val="0070C0"/>
                </a:solidFill>
              </a:rPr>
              <a:t>№ 107, оп.12, д.15</a:t>
            </a:r>
          </a:p>
          <a:p>
            <a:pPr algn="just"/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            </a:t>
            </a:r>
            <a:endParaRPr lang="ru-RU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63888" y="260648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bg1">
                    <a:lumMod val="65000"/>
                  </a:schemeClr>
                </a:solidFill>
              </a:rPr>
              <a:t>«Селу </a:t>
            </a:r>
            <a:r>
              <a:rPr lang="ru-RU" sz="1600" dirty="0" err="1" smtClean="0">
                <a:solidFill>
                  <a:schemeClr val="bg1">
                    <a:lumMod val="65000"/>
                  </a:schemeClr>
                </a:solidFill>
              </a:rPr>
              <a:t>Шабельское</a:t>
            </a:r>
            <a:r>
              <a:rPr lang="ru-RU" sz="1600" dirty="0" smtClean="0">
                <a:solidFill>
                  <a:schemeClr val="bg1">
                    <a:lumMod val="65000"/>
                  </a:schemeClr>
                </a:solidFill>
              </a:rPr>
              <a:t> 240 лет»</a:t>
            </a:r>
            <a:endParaRPr lang="ru-RU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7194" y="926385"/>
            <a:ext cx="3417584" cy="2510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86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6518"/>
            <a:ext cx="9252520" cy="702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906515" y="869316"/>
            <a:ext cx="28083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err="1" smtClean="0"/>
              <a:t>Мануэль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Бельдо</a:t>
            </a:r>
            <a:r>
              <a:rPr lang="ru-RU" sz="1400" b="1" dirty="0" smtClean="0"/>
              <a:t> (1915-1942 гг.) командир </a:t>
            </a:r>
            <a:r>
              <a:rPr lang="ru-RU" sz="1400" b="1" dirty="0"/>
              <a:t>дивизии </a:t>
            </a:r>
            <a:r>
              <a:rPr lang="ru-RU" sz="1400" b="1" dirty="0" err="1" smtClean="0"/>
              <a:t>респуб-ликанской</a:t>
            </a:r>
            <a:r>
              <a:rPr lang="ru-RU" sz="1400" b="1" dirty="0" smtClean="0"/>
              <a:t> </a:t>
            </a:r>
            <a:r>
              <a:rPr lang="ru-RU" sz="1400" b="1" dirty="0"/>
              <a:t>армии Испании</a:t>
            </a:r>
            <a:r>
              <a:rPr lang="ru-RU" sz="1400" b="1" dirty="0" smtClean="0"/>
              <a:t>, коммунист</a:t>
            </a:r>
            <a:r>
              <a:rPr lang="ru-RU" sz="1400" b="1" dirty="0"/>
              <a:t>, </a:t>
            </a:r>
            <a:r>
              <a:rPr lang="ru-RU" sz="1400" b="1" dirty="0" smtClean="0"/>
              <a:t>участник Великой Отечественной войны, </a:t>
            </a:r>
            <a:r>
              <a:rPr lang="ru-RU" sz="1400" b="1" dirty="0"/>
              <a:t>участник </a:t>
            </a:r>
            <a:r>
              <a:rPr lang="ru-RU" sz="1400" b="1" dirty="0" smtClean="0"/>
              <a:t>«</a:t>
            </a:r>
            <a:r>
              <a:rPr lang="ru-RU" sz="1400" b="1" dirty="0"/>
              <a:t>ледовых рейдов» </a:t>
            </a:r>
            <a:r>
              <a:rPr lang="ru-RU" sz="1400" b="1" dirty="0" smtClean="0"/>
              <a:t> </a:t>
            </a:r>
            <a:r>
              <a:rPr lang="ru-RU" sz="1400" b="1" dirty="0" smtClean="0"/>
              <a:t>1942 </a:t>
            </a:r>
            <a:r>
              <a:rPr lang="ru-RU" sz="1400" b="1" dirty="0" smtClean="0"/>
              <a:t>года в </a:t>
            </a:r>
            <a:r>
              <a:rPr lang="ru-RU" sz="1400" b="1" dirty="0"/>
              <a:t>тыл врага из </a:t>
            </a:r>
            <a:r>
              <a:rPr lang="ru-RU" sz="1400" b="1" dirty="0" smtClean="0"/>
              <a:t>села </a:t>
            </a:r>
            <a:r>
              <a:rPr lang="ru-RU" sz="1400" b="1" dirty="0" err="1" smtClean="0"/>
              <a:t>Шабельского</a:t>
            </a:r>
            <a:endParaRPr lang="ru-RU" sz="1400" b="1" i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7156" y="-447238"/>
            <a:ext cx="75968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   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           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79712" y="4581128"/>
            <a:ext cx="688482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/>
              <a:t>	</a:t>
            </a:r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                         9                       </a:t>
            </a:r>
          </a:p>
          <a:p>
            <a:pPr algn="just"/>
            <a:r>
              <a:rPr lang="ru-RU" sz="1600" b="1" dirty="0" smtClean="0"/>
              <a:t>Сооружен </a:t>
            </a:r>
            <a:r>
              <a:rPr lang="ru-RU" sz="1600" b="1" dirty="0"/>
              <a:t>памятник в селе </a:t>
            </a:r>
            <a:r>
              <a:rPr lang="ru-RU" sz="1600" b="1" dirty="0" err="1"/>
              <a:t>Шабельское</a:t>
            </a:r>
            <a:r>
              <a:rPr lang="ru-RU" sz="1600" b="1" dirty="0"/>
              <a:t> в 1965 году. </a:t>
            </a:r>
            <a:r>
              <a:rPr lang="ru-RU" sz="1600" b="1" dirty="0" smtClean="0"/>
              <a:t>В </a:t>
            </a:r>
            <a:r>
              <a:rPr lang="ru-RU" sz="1600" b="1" dirty="0"/>
              <a:t>братской могиле захоронено 4 воина погибших в годы </a:t>
            </a:r>
            <a:r>
              <a:rPr lang="ru-RU" sz="1600" b="1" dirty="0" smtClean="0"/>
              <a:t>Великой Отечественной войны. На мемориальной доске указаны </a:t>
            </a:r>
            <a:r>
              <a:rPr lang="ru-RU" sz="1600" b="1" dirty="0"/>
              <a:t>фамилий захороненных </a:t>
            </a:r>
            <a:r>
              <a:rPr lang="ru-RU" sz="1600" b="1" dirty="0" smtClean="0"/>
              <a:t>воинов, среди них </a:t>
            </a:r>
            <a:r>
              <a:rPr lang="ru-RU" sz="1600" b="1" dirty="0" err="1" smtClean="0"/>
              <a:t>Мануэль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Бельдо</a:t>
            </a:r>
            <a:r>
              <a:rPr lang="ru-RU" sz="1600" b="1" dirty="0" smtClean="0"/>
              <a:t> – испанец, </a:t>
            </a:r>
            <a:r>
              <a:rPr lang="ru-RU" sz="1600" b="1" dirty="0" smtClean="0"/>
              <a:t>воин-интернационалист. </a:t>
            </a:r>
            <a:endParaRPr lang="ru-RU" sz="1600" b="1" dirty="0" smtClean="0"/>
          </a:p>
          <a:p>
            <a:pPr algn="just"/>
            <a:r>
              <a:rPr lang="ru-RU" sz="1600" b="1" i="1" dirty="0">
                <a:solidFill>
                  <a:srgbClr val="0070C0"/>
                </a:solidFill>
              </a:rPr>
              <a:t> </a:t>
            </a:r>
            <a:r>
              <a:rPr lang="ru-RU" sz="1600" b="1" i="1" dirty="0" smtClean="0">
                <a:solidFill>
                  <a:srgbClr val="0070C0"/>
                </a:solidFill>
              </a:rPr>
              <a:t>                                                                                             Фонд </a:t>
            </a:r>
            <a:r>
              <a:rPr lang="ru-RU" sz="1600" b="1" i="1" dirty="0">
                <a:solidFill>
                  <a:srgbClr val="0070C0"/>
                </a:solidFill>
              </a:rPr>
              <a:t>№ </a:t>
            </a:r>
            <a:r>
              <a:rPr lang="ru-RU" sz="1600" b="1" i="1" dirty="0" smtClean="0">
                <a:solidFill>
                  <a:srgbClr val="0070C0"/>
                </a:solidFill>
              </a:rPr>
              <a:t>Р-107</a:t>
            </a:r>
            <a:r>
              <a:rPr lang="ru-RU" sz="1600" b="1" i="1" dirty="0">
                <a:solidFill>
                  <a:srgbClr val="0070C0"/>
                </a:solidFill>
              </a:rPr>
              <a:t>, оп.12, д.15</a:t>
            </a:r>
          </a:p>
          <a:p>
            <a:pPr algn="just"/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                      9</a:t>
            </a:r>
            <a:endParaRPr lang="ru-RU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63888" y="260648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bg1">
                    <a:lumMod val="65000"/>
                  </a:schemeClr>
                </a:solidFill>
              </a:rPr>
              <a:t>«Селу </a:t>
            </a:r>
            <a:r>
              <a:rPr lang="ru-RU" sz="1600" dirty="0" err="1" smtClean="0">
                <a:solidFill>
                  <a:schemeClr val="bg1">
                    <a:lumMod val="65000"/>
                  </a:schemeClr>
                </a:solidFill>
              </a:rPr>
              <a:t>Шабельское</a:t>
            </a:r>
            <a:r>
              <a:rPr lang="ru-RU" sz="1600" dirty="0" smtClean="0">
                <a:solidFill>
                  <a:schemeClr val="bg1">
                    <a:lumMod val="65000"/>
                  </a:schemeClr>
                </a:solidFill>
              </a:rPr>
              <a:t> 240 лет»</a:t>
            </a:r>
            <a:endParaRPr lang="ru-RU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026" name="Picture 2" descr="C:\Users\Larisa\Desktop\фото шабельск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156" y="858834"/>
            <a:ext cx="2530785" cy="3180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arisa\Desktop\фото шабельск — копия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728" y="3458182"/>
            <a:ext cx="2751959" cy="1266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Larisa\Desktop\00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858834"/>
            <a:ext cx="1499446" cy="211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69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2662</TotalTime>
  <Words>479</Words>
  <Application>Microsoft Office PowerPoint</Application>
  <PresentationFormat>Экран (4:3)</PresentationFormat>
  <Paragraphs>159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Гарнышева Мария</dc:creator>
  <cp:lastModifiedBy>Лариса</cp:lastModifiedBy>
  <cp:revision>315</cp:revision>
  <cp:lastPrinted>2020-11-06T10:45:08Z</cp:lastPrinted>
  <dcterms:created xsi:type="dcterms:W3CDTF">2020-03-16T10:20:44Z</dcterms:created>
  <dcterms:modified xsi:type="dcterms:W3CDTF">2023-10-03T13:52:01Z</dcterms:modified>
</cp:coreProperties>
</file>