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89" r:id="rId4"/>
    <p:sldId id="290" r:id="rId5"/>
    <p:sldId id="278" r:id="rId6"/>
    <p:sldId id="281" r:id="rId7"/>
    <p:sldId id="292" r:id="rId8"/>
    <p:sldId id="293" r:id="rId9"/>
    <p:sldId id="294" r:id="rId10"/>
    <p:sldId id="295" r:id="rId11"/>
    <p:sldId id="276" r:id="rId12"/>
    <p:sldId id="277" r:id="rId13"/>
  </p:sldIdLst>
  <p:sldSz cx="9144000" cy="6858000" type="screen4x3"/>
  <p:notesSz cx="6735763" cy="9866313"/>
  <p:photoAlbum layout="1pic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0" autoAdjust="0"/>
    <p:restoredTop sz="94660"/>
  </p:normalViewPr>
  <p:slideViewPr>
    <p:cSldViewPr>
      <p:cViewPr>
        <p:scale>
          <a:sx n="89" d="100"/>
          <a:sy n="89" d="100"/>
        </p:scale>
        <p:origin x="-1114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EC49-4D6D-4575-A599-36E17F5F080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CC02-BE7A-4A58-9F17-A47ADB582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5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0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8FE8-5D72-4594-9143-0172C6D0EB0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7" y="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71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Архивный отдел администрации муниципального образования Щербиновский район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33802" y="2115446"/>
            <a:ext cx="710548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Электронная фотодокументальная  </a:t>
            </a:r>
            <a:r>
              <a:rPr lang="ru-RU" sz="2400" b="1" dirty="0" smtClean="0"/>
              <a:t>выставка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4000" b="1" i="1" dirty="0" smtClean="0"/>
              <a:t>«Есть такое село – </a:t>
            </a:r>
            <a:r>
              <a:rPr lang="ru-RU" sz="4000" b="1" i="1" dirty="0" err="1" smtClean="0"/>
              <a:t>Ейское</a:t>
            </a:r>
            <a:r>
              <a:rPr lang="ru-RU" sz="4000" b="1" i="1" dirty="0" smtClean="0"/>
              <a:t> Укрепление»</a:t>
            </a:r>
          </a:p>
          <a:p>
            <a:pPr algn="ctr"/>
            <a:r>
              <a:rPr lang="ru-RU" sz="1600" b="1" dirty="0" smtClean="0"/>
              <a:t>к 250-летию образования села </a:t>
            </a:r>
            <a:r>
              <a:rPr lang="ru-RU" sz="1600" b="1" dirty="0" err="1" smtClean="0"/>
              <a:t>Ейское</a:t>
            </a:r>
            <a:r>
              <a:rPr lang="ru-RU" sz="1600" b="1" dirty="0" smtClean="0"/>
              <a:t> Укрепление Щербиновского района Краснодарского края</a:t>
            </a:r>
            <a:endParaRPr lang="ru-RU" sz="9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27784" y="58772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т. Старощербиновская</a:t>
            </a:r>
          </a:p>
          <a:p>
            <a:pPr algn="ctr"/>
            <a:r>
              <a:rPr lang="ru-RU" b="1" dirty="0" smtClean="0"/>
              <a:t>2024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9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811880"/>
            <a:ext cx="69847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</a:p>
          <a:p>
            <a:pPr algn="just"/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В 2022 </a:t>
            </a:r>
            <a:r>
              <a:rPr lang="ru-RU" sz="1600" b="1" dirty="0"/>
              <a:t>году в парке культуры и отдыха им. 40-летия Победы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села </a:t>
            </a:r>
            <a:r>
              <a:rPr lang="ru-RU" sz="1600" b="1" dirty="0" err="1"/>
              <a:t>Ейское</a:t>
            </a:r>
            <a:r>
              <a:rPr lang="ru-RU" sz="1600" b="1" dirty="0"/>
              <a:t> Укрепление Щербиновского </a:t>
            </a:r>
            <a:r>
              <a:rPr lang="ru-RU" sz="1600" b="1" dirty="0" smtClean="0"/>
              <a:t>района открыт памятник </a:t>
            </a:r>
            <a:r>
              <a:rPr lang="ru-RU" sz="1600" b="1" dirty="0"/>
              <a:t>прославленному полководцу </a:t>
            </a:r>
            <a:r>
              <a:rPr lang="ru-RU" sz="1600" b="1" dirty="0" smtClean="0"/>
              <a:t>А.В. Суворову</a:t>
            </a:r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</a:t>
            </a:r>
          </a:p>
          <a:p>
            <a:pPr algn="just"/>
            <a:endParaRPr lang="ru-RU" sz="1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 материалов собственной собирательной деятельности Щербиновского районного отделения РОИА 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Larisa\Desktop\Uvpfxu8R7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06" y="1046536"/>
            <a:ext cx="7051358" cy="34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" y="-64433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5953" y="37980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231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9087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72229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</a:rPr>
              <a:t>	</a:t>
            </a:r>
            <a:r>
              <a:rPr lang="ru-RU" sz="1400" b="1" i="1" dirty="0" smtClean="0">
                <a:solidFill>
                  <a:srgbClr val="C00000"/>
                </a:solidFill>
              </a:rPr>
              <a:t>		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876182"/>
            <a:ext cx="63367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ctr"/>
            <a:r>
              <a:rPr lang="ru-RU" sz="1600" b="1" dirty="0" smtClean="0"/>
              <a:t>ЗАКЛЮЧЕНИЕ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r>
              <a:rPr lang="ru-RU" b="1" dirty="0" smtClean="0"/>
              <a:t>У каждого села, как и человека своя судьба, своя история. </a:t>
            </a:r>
            <a:r>
              <a:rPr lang="ru-RU" b="1" dirty="0"/>
              <a:t>	</a:t>
            </a:r>
            <a:endParaRPr lang="ru-RU" b="1" dirty="0" smtClean="0"/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И хотя образование населенного пункта </a:t>
            </a:r>
            <a:r>
              <a:rPr lang="ru-RU" b="1" dirty="0" err="1" smtClean="0"/>
              <a:t>Ейское</a:t>
            </a:r>
            <a:r>
              <a:rPr lang="ru-RU" b="1" dirty="0" smtClean="0"/>
              <a:t> Укрепление связано со строительством военного </a:t>
            </a:r>
            <a:r>
              <a:rPr lang="ru-RU" b="1" dirty="0" err="1" smtClean="0"/>
              <a:t>фортпоста</a:t>
            </a:r>
            <a:r>
              <a:rPr lang="ru-RU" b="1" dirty="0" smtClean="0"/>
              <a:t> 250 лет назад, эта земля помнит еще времена, когда река Ея </a:t>
            </a:r>
            <a:r>
              <a:rPr lang="ru-RU" b="1" dirty="0"/>
              <a:t>на античных картах </a:t>
            </a:r>
            <a:r>
              <a:rPr lang="ru-RU" b="1" dirty="0" smtClean="0"/>
              <a:t>обозначалась как Большой </a:t>
            </a:r>
            <a:r>
              <a:rPr lang="ru-RU" b="1" dirty="0" err="1" smtClean="0"/>
              <a:t>Ромбит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Помнит сарматов, чьи курганы до сих пор сохранились. 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Помнит янычар, совершавших набеги на </a:t>
            </a:r>
            <a:r>
              <a:rPr lang="ru-RU" b="1" smtClean="0"/>
              <a:t>русские селения, и </a:t>
            </a:r>
            <a:r>
              <a:rPr lang="ru-RU" b="1" dirty="0" smtClean="0"/>
              <a:t>угонявших пленников в рабство через Черный брод.</a:t>
            </a:r>
          </a:p>
          <a:p>
            <a:pPr algn="just"/>
            <a:r>
              <a:rPr lang="ru-RU" b="1" dirty="0" smtClean="0"/>
              <a:t>	У </a:t>
            </a:r>
            <a:r>
              <a:rPr lang="ru-RU" b="1" dirty="0" err="1"/>
              <a:t>Ейского</a:t>
            </a:r>
            <a:r>
              <a:rPr lang="ru-RU" b="1" dirty="0"/>
              <a:t> Укрепления история долгая.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 </a:t>
            </a:r>
          </a:p>
          <a:p>
            <a:pPr algn="just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4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" y="-64433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8917" y="380249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Укрепление.»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6231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Использованы документы архивного фонда № Р-107 «Коллекция документов по истории Щербиновского района Краснодарского края».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8952" y="4293095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АВТОРЫ:</a:t>
            </a:r>
          </a:p>
          <a:p>
            <a:endParaRPr lang="ru-RU" b="1" dirty="0"/>
          </a:p>
          <a:p>
            <a:r>
              <a:rPr lang="ru-RU" b="1" dirty="0"/>
              <a:t>Гарнышева Мария Сергеевна – начальник архивного </a:t>
            </a:r>
            <a:r>
              <a:rPr lang="ru-RU" b="1" dirty="0" smtClean="0"/>
              <a:t>отдела,</a:t>
            </a:r>
            <a:endParaRPr lang="ru-RU" b="1" dirty="0"/>
          </a:p>
          <a:p>
            <a:r>
              <a:rPr lang="ru-RU" b="1" dirty="0"/>
              <a:t>Гончаренко Лариса Владимировна – ведущий </a:t>
            </a:r>
            <a:r>
              <a:rPr lang="ru-RU" b="1" dirty="0" smtClean="0"/>
              <a:t>специалист архивного отдела</a:t>
            </a:r>
          </a:p>
        </p:txBody>
      </p:sp>
    </p:spTree>
    <p:extLst>
      <p:ext uri="{BB962C8B-B14F-4D97-AF65-F5344CB8AC3E}">
        <p14:creationId xmlns:p14="http://schemas.microsoft.com/office/powerpoint/2010/main" val="40907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173" y="-41346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58291" y="81522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ПРЕДИСЛОВИЕ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454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	</a:t>
            </a:r>
          </a:p>
          <a:p>
            <a:pPr algn="just"/>
            <a:r>
              <a:rPr lang="ru-RU" sz="1600" b="1" dirty="0"/>
              <a:t>	</a:t>
            </a:r>
            <a:r>
              <a:rPr lang="ru-RU" sz="1600" b="1" dirty="0" smtClean="0"/>
              <a:t>Село </a:t>
            </a:r>
            <a:r>
              <a:rPr lang="ru-RU" sz="1600" b="1" dirty="0" err="1" smtClean="0"/>
              <a:t>Ейское</a:t>
            </a:r>
            <a:r>
              <a:rPr lang="ru-RU" sz="1600" b="1" dirty="0" smtClean="0"/>
              <a:t> Укрепление построено </a:t>
            </a:r>
            <a:r>
              <a:rPr lang="ru-RU" sz="1600" b="1" dirty="0"/>
              <a:t>в устье реки </a:t>
            </a:r>
            <a:r>
              <a:rPr lang="ru-RU" sz="1600" b="1" dirty="0" smtClean="0"/>
              <a:t>Ея русской армией, как опорный пункт, в борьбе с Османской Турцией. Это был </a:t>
            </a:r>
            <a:r>
              <a:rPr lang="ru-RU" sz="1600" b="1" dirty="0" err="1" smtClean="0"/>
              <a:t>фортпост</a:t>
            </a:r>
            <a:r>
              <a:rPr lang="ru-RU" sz="1600" b="1" dirty="0" smtClean="0"/>
              <a:t> русской границы. </a:t>
            </a: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/>
              <a:t>В 70-х годах </a:t>
            </a:r>
            <a:r>
              <a:rPr lang="en-US" sz="1600" b="1" dirty="0" smtClean="0"/>
              <a:t>XVIII </a:t>
            </a:r>
            <a:r>
              <a:rPr lang="ru-RU" sz="1600" b="1" dirty="0" smtClean="0"/>
              <a:t>века русское правительство направило в Приазовье казачий отряд под командой подполковника Стремоухова для оказания помощи союзным ногайцам. Отряд установил свой зимний лагерь в старинной </a:t>
            </a:r>
            <a:r>
              <a:rPr lang="ru-RU" sz="1600" b="1" dirty="0" err="1" smtClean="0"/>
              <a:t>паланке</a:t>
            </a:r>
            <a:r>
              <a:rPr lang="ru-RU" sz="1600" b="1" dirty="0" smtClean="0"/>
              <a:t> – земляном укреплении, построенном правее устья Большой Еи.</a:t>
            </a: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/>
              <a:t>В 1774 году незадолго до заключения </a:t>
            </a:r>
            <a:r>
              <a:rPr lang="ru-RU" sz="1600" b="1" dirty="0" err="1" smtClean="0"/>
              <a:t>Кючух-Кайнарджикского</a:t>
            </a:r>
            <a:r>
              <a:rPr lang="ru-RU" sz="1600" b="1" dirty="0" smtClean="0"/>
              <a:t> мирного договора, в лагерь прибыл только что сформированный Кубанский корпус под командой бригадира </a:t>
            </a:r>
            <a:r>
              <a:rPr lang="ru-RU" sz="1600" b="1" dirty="0" err="1" smtClean="0"/>
              <a:t>И.Ф.Бринка</a:t>
            </a:r>
            <a:r>
              <a:rPr lang="ru-RU" sz="1600" b="1" dirty="0" smtClean="0"/>
              <a:t>. Бывшая </a:t>
            </a:r>
            <a:r>
              <a:rPr lang="ru-RU" sz="1600" b="1" dirty="0" err="1" smtClean="0"/>
              <a:t>паланка</a:t>
            </a:r>
            <a:r>
              <a:rPr lang="ru-RU" sz="1600" b="1" dirty="0" smtClean="0"/>
              <a:t> была укреплена глубокими рвами и высокими валами. </a:t>
            </a:r>
          </a:p>
          <a:p>
            <a:pPr indent="449580" algn="just">
              <a:spcAft>
                <a:spcPts val="0"/>
              </a:spcAft>
            </a:pPr>
            <a:r>
              <a:rPr lang="ru-RU" sz="1600" b="1" dirty="0" smtClean="0"/>
              <a:t>С 1774 года она вошла в историю как крепость Ея.</a:t>
            </a:r>
          </a:p>
          <a:p>
            <a:pPr lvl="0" algn="just"/>
            <a:r>
              <a:rPr lang="ru-RU" sz="1600" b="1" dirty="0"/>
              <a:t> </a:t>
            </a:r>
            <a:r>
              <a:rPr lang="ru-RU" sz="1600" b="1" dirty="0" smtClean="0"/>
              <a:t>         </a:t>
            </a:r>
            <a:r>
              <a:rPr lang="ru-RU" sz="1600" b="1" dirty="0" smtClean="0">
                <a:solidFill>
                  <a:prstClr val="black"/>
                </a:solidFill>
              </a:rPr>
              <a:t>История </a:t>
            </a:r>
            <a:r>
              <a:rPr lang="ru-RU" sz="1600" b="1" dirty="0">
                <a:solidFill>
                  <a:prstClr val="black"/>
                </a:solidFill>
              </a:rPr>
              <a:t>села неразрывно связана с именем великого русского полководца Александра Васильевича Суворова, который много сделал для укрепления границ России и определенное время жил в Ейском Укреплении.</a:t>
            </a:r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10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1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19955" y="4800052"/>
            <a:ext cx="6528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                                            </a:t>
            </a:r>
          </a:p>
          <a:p>
            <a:pPr algn="just"/>
            <a:endParaRPr lang="ru-RU" sz="1600" b="1" i="1" dirty="0">
              <a:solidFill>
                <a:srgbClr val="0070C0"/>
              </a:solidFill>
            </a:endParaRPr>
          </a:p>
          <a:p>
            <a:pPr algn="just"/>
            <a:endParaRPr lang="ru-RU" sz="16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                                                Фонд </a:t>
            </a:r>
            <a:r>
              <a:rPr lang="ru-RU" sz="1600" b="1" i="1" dirty="0">
                <a:solidFill>
                  <a:srgbClr val="0070C0"/>
                </a:solidFill>
              </a:rPr>
              <a:t>№ 107, </a:t>
            </a:r>
            <a:r>
              <a:rPr lang="ru-RU" sz="1600" b="1" i="1" dirty="0" smtClean="0">
                <a:solidFill>
                  <a:srgbClr val="0070C0"/>
                </a:solidFill>
              </a:rPr>
              <a:t>оп.1, д.2, л.14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836712"/>
            <a:ext cx="7272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	</a:t>
            </a:r>
            <a:r>
              <a:rPr lang="ru-RU" sz="1600" b="1" i="1" dirty="0" smtClean="0">
                <a:solidFill>
                  <a:srgbClr val="FF0000"/>
                </a:solidFill>
              </a:rPr>
              <a:t>Из статьи историка-краеведа, члена совета фонда культуры кубанского казачества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В.Соловьева</a:t>
            </a:r>
            <a:r>
              <a:rPr lang="ru-RU" sz="1600" b="1" i="1" dirty="0" smtClean="0">
                <a:solidFill>
                  <a:srgbClr val="FF0000"/>
                </a:solidFill>
              </a:rPr>
              <a:t> «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Ейское</a:t>
            </a:r>
            <a:r>
              <a:rPr lang="ru-RU" sz="1600" b="1" i="1" dirty="0" smtClean="0">
                <a:solidFill>
                  <a:srgbClr val="FF0000"/>
                </a:solidFill>
              </a:rPr>
              <a:t> укрепление», 2004 г.:</a:t>
            </a:r>
          </a:p>
          <a:p>
            <a:endParaRPr lang="ru-RU" sz="16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/>
              <a:t>	«…Сменивший Стремоухова в должности пристава подполковник И.Ф. </a:t>
            </a:r>
            <a:r>
              <a:rPr lang="ru-RU" sz="1600" b="1" dirty="0" err="1" smtClean="0"/>
              <a:t>Лешкевич</a:t>
            </a:r>
            <a:r>
              <a:rPr lang="ru-RU" sz="1600" b="1" dirty="0" smtClean="0"/>
              <a:t> построил в крепости в ее южной части лавки для купцов и маркитантов с целью организовать торговлю с местными народами… Прошло некоторое время, и крепость Ея стала средоточием торговли не только Кубани, а всего Северо-Западного Кавказа… В конце зимы 1776 года в крепость Ея в сопровождении Ахтырского гусарского полка прибыл 25-летний </a:t>
            </a:r>
            <a:r>
              <a:rPr lang="ru-RU" sz="1600" b="1" dirty="0" err="1" smtClean="0"/>
              <a:t>калга</a:t>
            </a:r>
            <a:r>
              <a:rPr lang="ru-RU" sz="1600" b="1" dirty="0" smtClean="0"/>
              <a:t>-султан Шагин-Гирей… который планировал с помощью России стать </a:t>
            </a:r>
            <a:r>
              <a:rPr lang="ru-RU" sz="1600" b="1" dirty="0" err="1" smtClean="0"/>
              <a:t>преобразова-телем</a:t>
            </a:r>
            <a:r>
              <a:rPr lang="ru-RU" sz="1600" b="1" dirty="0" smtClean="0"/>
              <a:t> Крыма, </a:t>
            </a:r>
            <a:r>
              <a:rPr lang="ru-RU" sz="1600" b="1" dirty="0" smtClean="0"/>
              <a:t>возвратив </a:t>
            </a:r>
            <a:r>
              <a:rPr lang="ru-RU" sz="1600" b="1" dirty="0" smtClean="0"/>
              <a:t>ему былое могущество… Бригадир </a:t>
            </a:r>
            <a:r>
              <a:rPr lang="ru-RU" sz="1600" b="1" dirty="0" err="1" smtClean="0"/>
              <a:t>И.Ф.Бринк</a:t>
            </a:r>
            <a:r>
              <a:rPr lang="ru-RU" sz="1600" b="1" dirty="0" smtClean="0"/>
              <a:t> принял Шагин-</a:t>
            </a:r>
            <a:r>
              <a:rPr lang="ru-RU" sz="1600" b="1" dirty="0" err="1" smtClean="0"/>
              <a:t>Гирея</a:t>
            </a:r>
            <a:r>
              <a:rPr lang="ru-RU" sz="1600" b="1" dirty="0" smtClean="0"/>
              <a:t> с должными почестями и сразу же севернее крепости начал строительство земляного редута, который при заложении получил название </a:t>
            </a:r>
            <a:r>
              <a:rPr lang="ru-RU" sz="1600" b="1" dirty="0" err="1" smtClean="0"/>
              <a:t>Ейский</a:t>
            </a:r>
            <a:r>
              <a:rPr lang="ru-RU" sz="1600" b="1" dirty="0" smtClean="0"/>
              <a:t> городок. Редут предназначался для Шагин-</a:t>
            </a:r>
            <a:r>
              <a:rPr lang="ru-RU" sz="1600" b="1" dirty="0" err="1" smtClean="0"/>
              <a:t>Гирея</a:t>
            </a:r>
            <a:r>
              <a:rPr lang="ru-RU" sz="1600" b="1" dirty="0" smtClean="0"/>
              <a:t> как его резиденции, для чего в городке был </a:t>
            </a:r>
            <a:r>
              <a:rPr lang="ru-RU" sz="1600" b="1" dirty="0" smtClean="0"/>
              <a:t>построен </a:t>
            </a:r>
            <a:r>
              <a:rPr lang="ru-RU" sz="1600" b="1" dirty="0" smtClean="0"/>
              <a:t>русскими </a:t>
            </a:r>
            <a:r>
              <a:rPr lang="ru-RU" sz="1600" b="1" dirty="0" smtClean="0"/>
              <a:t>солдатами </a:t>
            </a:r>
            <a:r>
              <a:rPr lang="ru-RU" sz="1600" b="1" dirty="0" smtClean="0"/>
              <a:t>большой деревянный дворец… А для того, чтобы Шагин-Гирею было проще набирать </a:t>
            </a:r>
            <a:r>
              <a:rPr lang="ru-RU" sz="1600" b="1" dirty="0"/>
              <a:t>войско </a:t>
            </a:r>
            <a:r>
              <a:rPr lang="ru-RU" sz="1600" b="1" dirty="0" smtClean="0"/>
              <a:t>из ногайцев</a:t>
            </a:r>
            <a:r>
              <a:rPr lang="ru-RU" sz="1600" b="1" dirty="0"/>
              <a:t>, с которыми он должен был идти на Тамань и далее в Крым, южная часть крепости Ея была перестроена в базар, где </a:t>
            </a:r>
            <a:r>
              <a:rPr lang="ru-RU" sz="1600" b="1" dirty="0" err="1"/>
              <a:t>калга</a:t>
            </a:r>
            <a:r>
              <a:rPr lang="ru-RU" sz="1600" b="1" dirty="0"/>
              <a:t>-султан и встречался с нужными ему людьми. Прошло время, и </a:t>
            </a:r>
            <a:r>
              <a:rPr lang="ru-RU" sz="1600" b="1" dirty="0" smtClean="0"/>
              <a:t>видный историк России П.Г. Бутков записал: «Крепость Ея называема была и Шагин-</a:t>
            </a:r>
            <a:r>
              <a:rPr lang="ru-RU" sz="1600" b="1" dirty="0" err="1" smtClean="0"/>
              <a:t>Гирейским</a:t>
            </a:r>
            <a:r>
              <a:rPr lang="ru-RU" sz="1600" b="1" dirty="0" smtClean="0"/>
              <a:t> базаром»…</a:t>
            </a:r>
            <a:endParaRPr lang="ru-RU" sz="16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678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46" y="-131763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403467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prstClr val="white">
                    <a:lumMod val="50000"/>
                  </a:prstClr>
                </a:solidFill>
              </a:rPr>
              <a:t>Ейское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 Укрепление» </a:t>
            </a:r>
          </a:p>
          <a:p>
            <a:pPr lvl="0"/>
            <a:endParaRPr lang="ru-RU" sz="1600" b="1" i="1" dirty="0" smtClean="0">
              <a:solidFill>
                <a:srgbClr val="FF0000"/>
              </a:solidFill>
            </a:endParaRPr>
          </a:p>
          <a:p>
            <a:pPr lvl="0"/>
            <a:r>
              <a:rPr lang="ru-RU" sz="1600" b="1" i="1" dirty="0" smtClean="0">
                <a:solidFill>
                  <a:srgbClr val="FF0000"/>
                </a:solidFill>
              </a:rPr>
              <a:t>Из </a:t>
            </a:r>
            <a:r>
              <a:rPr lang="ru-RU" sz="1600" b="1" i="1" dirty="0">
                <a:solidFill>
                  <a:srgbClr val="FF0000"/>
                </a:solidFill>
              </a:rPr>
              <a:t>статьи историка-краеведа, члена совета фонда культуры кубанского казачества </a:t>
            </a:r>
            <a:r>
              <a:rPr lang="ru-RU" sz="1600" b="1" i="1" dirty="0" err="1">
                <a:solidFill>
                  <a:srgbClr val="FF0000"/>
                </a:solidFill>
              </a:rPr>
              <a:t>В.Соловьева</a:t>
            </a:r>
            <a:r>
              <a:rPr lang="ru-RU" sz="1600" b="1" i="1" dirty="0">
                <a:solidFill>
                  <a:srgbClr val="FF0000"/>
                </a:solidFill>
              </a:rPr>
              <a:t> «</a:t>
            </a:r>
            <a:r>
              <a:rPr lang="ru-RU" sz="1600" b="1" i="1" dirty="0" err="1">
                <a:solidFill>
                  <a:srgbClr val="FF0000"/>
                </a:solidFill>
              </a:rPr>
              <a:t>Ейское</a:t>
            </a:r>
            <a:r>
              <a:rPr lang="ru-RU" sz="1600" b="1" i="1" dirty="0">
                <a:solidFill>
                  <a:srgbClr val="FF0000"/>
                </a:solidFill>
              </a:rPr>
              <a:t> укрепление</a:t>
            </a:r>
            <a:r>
              <a:rPr lang="ru-RU" sz="1600" b="1" i="1" dirty="0" smtClean="0">
                <a:solidFill>
                  <a:srgbClr val="FF0000"/>
                </a:solidFill>
              </a:rPr>
              <a:t>», 2004 г.: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ctr"/>
            <a:endParaRPr lang="ru-RU" sz="16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0666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>
                    <a:lumMod val="65000"/>
                  </a:prstClr>
                </a:solidFill>
              </a:rPr>
              <a:t>4</a:t>
            </a:r>
            <a:endParaRPr lang="ru-RU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	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543482"/>
            <a:ext cx="72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	</a:t>
            </a:r>
            <a:r>
              <a:rPr lang="ru-RU" sz="1400" b="1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                                                      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</a:t>
            </a:r>
          </a:p>
          <a:p>
            <a:pPr algn="just"/>
            <a:endParaRPr lang="ru-RU" sz="1600" b="1" i="1" dirty="0" smtClean="0">
              <a:solidFill>
                <a:srgbClr val="0070C0"/>
              </a:solidFill>
            </a:endParaRPr>
          </a:p>
          <a:p>
            <a:pPr algn="just"/>
            <a:endParaRPr lang="ru-RU" sz="1600" b="1" i="1" dirty="0">
              <a:solidFill>
                <a:srgbClr val="0070C0"/>
              </a:solidFill>
            </a:endParaRPr>
          </a:p>
          <a:p>
            <a:pPr algn="just"/>
            <a:endParaRPr lang="ru-RU" sz="16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70C0"/>
                </a:solidFill>
              </a:rPr>
              <a:t>    Фонд </a:t>
            </a:r>
            <a:r>
              <a:rPr lang="ru-RU" sz="1600" b="1" i="1" dirty="0">
                <a:solidFill>
                  <a:srgbClr val="0070C0"/>
                </a:solidFill>
              </a:rPr>
              <a:t>№ 107, </a:t>
            </a:r>
            <a:r>
              <a:rPr lang="ru-RU" sz="1600" b="1" i="1" dirty="0" smtClean="0">
                <a:solidFill>
                  <a:srgbClr val="0070C0"/>
                </a:solidFill>
              </a:rPr>
              <a:t>оп.1, д.2, л.14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7494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</a:endParaRPr>
          </a:p>
          <a:p>
            <a:pPr indent="449580" algn="just">
              <a:lnSpc>
                <a:spcPct val="115000"/>
              </a:lnSpc>
            </a:pPr>
            <a:endParaRPr lang="ru-RU" sz="1600" b="1" dirty="0" smtClean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0685"/>
            <a:ext cx="74468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6" y="-114371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403467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473364" y="451663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  Последний крымский хан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  Шагин – Гирей </a:t>
            </a:r>
            <a:r>
              <a:rPr lang="ru-RU" sz="1600" b="1" i="1" dirty="0" smtClean="0">
                <a:solidFill>
                  <a:srgbClr val="FF0000"/>
                </a:solidFill>
              </a:rPr>
              <a:t>(1745-1787)  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</a:rPr>
              <a:t>Фото из открытых источников             </a:t>
            </a:r>
          </a:p>
          <a:p>
            <a:pPr algn="just"/>
            <a:endParaRPr lang="ru-RU" sz="1400" i="1" dirty="0">
              <a:solidFill>
                <a:srgbClr val="FF0000"/>
              </a:solidFill>
            </a:endParaRPr>
          </a:p>
          <a:p>
            <a:pPr algn="just"/>
            <a:endParaRPr lang="ru-RU" sz="16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</a:rPr>
              <a:t>                                                                                         </a:t>
            </a:r>
            <a:r>
              <a:rPr lang="ru-RU" sz="1600" b="1" i="1" dirty="0" smtClean="0">
                <a:solidFill>
                  <a:srgbClr val="0070C0"/>
                </a:solidFill>
              </a:rPr>
              <a:t>Фонд </a:t>
            </a:r>
            <a:r>
              <a:rPr lang="ru-RU" sz="1600" b="1" i="1" dirty="0">
                <a:solidFill>
                  <a:srgbClr val="0070C0"/>
                </a:solidFill>
              </a:rPr>
              <a:t>№ 107, </a:t>
            </a:r>
            <a:r>
              <a:rPr lang="ru-RU" sz="1600" b="1" i="1" dirty="0" smtClean="0">
                <a:solidFill>
                  <a:srgbClr val="0070C0"/>
                </a:solidFill>
              </a:rPr>
              <a:t>оп.1, д.2, л.14</a:t>
            </a:r>
            <a:endParaRPr lang="ru-RU" sz="1600" b="1" dirty="0"/>
          </a:p>
        </p:txBody>
      </p:sp>
      <p:pic>
        <p:nvPicPr>
          <p:cNvPr id="4098" name="Picture 2" descr="C:\Users\Larisa\Desktop\Şahin_Gi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7" y="977219"/>
            <a:ext cx="266293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977220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	Из </a:t>
            </a:r>
            <a:r>
              <a:rPr lang="ru-RU" b="1" i="1" dirty="0">
                <a:solidFill>
                  <a:srgbClr val="FF0000"/>
                </a:solidFill>
              </a:rPr>
              <a:t>статьи историка-краеведа, члена совета фонда культуры кубанского казачества </a:t>
            </a:r>
            <a:r>
              <a:rPr lang="ru-RU" b="1" i="1" dirty="0" err="1">
                <a:solidFill>
                  <a:srgbClr val="FF0000"/>
                </a:solidFill>
              </a:rPr>
              <a:t>В.Соловьева</a:t>
            </a:r>
            <a:r>
              <a:rPr lang="ru-RU" b="1" i="1" dirty="0">
                <a:solidFill>
                  <a:srgbClr val="FF0000"/>
                </a:solidFill>
              </a:rPr>
              <a:t> «</a:t>
            </a:r>
            <a:r>
              <a:rPr lang="ru-RU" b="1" i="1" dirty="0" err="1">
                <a:solidFill>
                  <a:srgbClr val="FF0000"/>
                </a:solidFill>
              </a:rPr>
              <a:t>Ейское</a:t>
            </a:r>
            <a:r>
              <a:rPr lang="ru-RU" b="1" i="1" dirty="0">
                <a:solidFill>
                  <a:srgbClr val="FF0000"/>
                </a:solidFill>
              </a:rPr>
              <a:t> укрепление</a:t>
            </a:r>
            <a:r>
              <a:rPr lang="ru-RU" b="1" i="1" dirty="0" smtClean="0">
                <a:solidFill>
                  <a:srgbClr val="FF0000"/>
                </a:solidFill>
              </a:rPr>
              <a:t>», 2004 г.: </a:t>
            </a:r>
          </a:p>
          <a:p>
            <a:pPr lvl="0"/>
            <a:r>
              <a:rPr lang="ru-RU" b="1" i="1" dirty="0">
                <a:solidFill>
                  <a:srgbClr val="FF0000"/>
                </a:solidFill>
              </a:rPr>
              <a:t>	</a:t>
            </a:r>
            <a:r>
              <a:rPr lang="ru-RU" b="1" i="1" dirty="0" smtClean="0"/>
              <a:t>«…В 1777 году, собрав из мирных ногайцев войско в 2000 воинов, Шагин-Гирей с помощью казаков и полков Кубанского корпуса вытеснил татар и турок с Тамани, а затем на русском военном корабле переправился в Крым. Здесь у старинной турецкой крепости </a:t>
            </a:r>
            <a:r>
              <a:rPr lang="ru-RU" b="1" i="1" dirty="0" err="1" smtClean="0"/>
              <a:t>Еникале</a:t>
            </a:r>
            <a:r>
              <a:rPr lang="ru-RU" b="1" i="1" dirty="0" smtClean="0"/>
              <a:t> он был встречен генерал-поручиком А.В</a:t>
            </a:r>
            <a:r>
              <a:rPr lang="ru-RU" b="1" i="1" dirty="0" smtClean="0"/>
              <a:t>. Суворовым </a:t>
            </a:r>
            <a:r>
              <a:rPr lang="ru-RU" b="1" i="1" dirty="0" smtClean="0"/>
              <a:t>с полками, который тут же после быстрого марша посадил его в Бахчисарае на ханский трон Крыма…»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556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1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908720"/>
            <a:ext cx="69847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	Из </a:t>
            </a:r>
            <a:r>
              <a:rPr lang="ru-RU" sz="1600" b="1" i="1" dirty="0">
                <a:solidFill>
                  <a:srgbClr val="FF0000"/>
                </a:solidFill>
              </a:rPr>
              <a:t>статьи историка-краеведа, члена совета фонда культуры кубанского казачества </a:t>
            </a:r>
            <a:r>
              <a:rPr lang="ru-RU" sz="1600" b="1" i="1" dirty="0" err="1">
                <a:solidFill>
                  <a:srgbClr val="FF0000"/>
                </a:solidFill>
              </a:rPr>
              <a:t>В.Соловьева</a:t>
            </a:r>
            <a:r>
              <a:rPr lang="ru-RU" sz="1600" b="1" i="1" dirty="0">
                <a:solidFill>
                  <a:srgbClr val="FF0000"/>
                </a:solidFill>
              </a:rPr>
              <a:t> «</a:t>
            </a:r>
            <a:r>
              <a:rPr lang="ru-RU" sz="1600" b="1" i="1" dirty="0" err="1">
                <a:solidFill>
                  <a:srgbClr val="FF0000"/>
                </a:solidFill>
              </a:rPr>
              <a:t>Ейское</a:t>
            </a:r>
            <a:r>
              <a:rPr lang="ru-RU" sz="1600" b="1" i="1" dirty="0">
                <a:solidFill>
                  <a:srgbClr val="FF0000"/>
                </a:solidFill>
              </a:rPr>
              <a:t> укрепление</a:t>
            </a:r>
            <a:r>
              <a:rPr lang="ru-RU" sz="1600" b="1" i="1" dirty="0" smtClean="0">
                <a:solidFill>
                  <a:srgbClr val="FF0000"/>
                </a:solidFill>
              </a:rPr>
              <a:t>», 2004 г.: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just"/>
            <a:r>
              <a:rPr lang="ru-RU" sz="1600" b="1" i="1" dirty="0">
                <a:solidFill>
                  <a:srgbClr val="FF0000"/>
                </a:solidFill>
              </a:rPr>
              <a:t>	</a:t>
            </a:r>
            <a:r>
              <a:rPr lang="ru-RU" sz="1600" b="1" i="1" dirty="0" smtClean="0"/>
              <a:t>«…  После вступления А.В. </a:t>
            </a:r>
            <a:r>
              <a:rPr lang="ru-RU" sz="1600" b="1" i="1" dirty="0"/>
              <a:t>Суворова в </a:t>
            </a:r>
            <a:endParaRPr lang="ru-RU" sz="1600" b="1" i="1" dirty="0" smtClean="0"/>
          </a:p>
          <a:p>
            <a:pPr algn="just"/>
            <a:r>
              <a:rPr lang="ru-RU" sz="1600" b="1" i="1" dirty="0" smtClean="0"/>
              <a:t>начале 1778 года в командование Кубанским </a:t>
            </a:r>
          </a:p>
          <a:p>
            <a:pPr algn="just"/>
            <a:r>
              <a:rPr lang="ru-RU" sz="1600" b="1" i="1" dirty="0" smtClean="0"/>
              <a:t>Корпусом </a:t>
            </a:r>
            <a:r>
              <a:rPr lang="ru-RU" sz="1600" b="1" i="1" dirty="0" err="1" smtClean="0"/>
              <a:t>Ейский</a:t>
            </a:r>
            <a:r>
              <a:rPr lang="ru-RU" sz="1600" b="1" i="1" dirty="0" smtClean="0"/>
              <a:t> городок и </a:t>
            </a:r>
            <a:r>
              <a:rPr lang="ru-RU" sz="1600" b="1" i="1" dirty="0" err="1" smtClean="0"/>
              <a:t>Шахин-Гирейский</a:t>
            </a:r>
            <a:r>
              <a:rPr lang="ru-RU" sz="1600" b="1" i="1" dirty="0" smtClean="0"/>
              <a:t> </a:t>
            </a:r>
          </a:p>
          <a:p>
            <a:pPr algn="just"/>
            <a:r>
              <a:rPr lang="ru-RU" sz="1600" b="1" i="1" dirty="0" smtClean="0"/>
              <a:t>базар были перестроены в единое </a:t>
            </a:r>
            <a:r>
              <a:rPr lang="ru-RU" sz="1600" b="1" i="1" dirty="0" err="1" smtClean="0"/>
              <a:t>Ейское</a:t>
            </a:r>
            <a:r>
              <a:rPr lang="ru-RU" sz="1600" b="1" i="1" dirty="0" smtClean="0"/>
              <a:t> </a:t>
            </a:r>
          </a:p>
          <a:p>
            <a:pPr algn="just"/>
            <a:r>
              <a:rPr lang="ru-RU" sz="1600" b="1" i="1" dirty="0" smtClean="0"/>
              <a:t>укрепление…</a:t>
            </a:r>
          </a:p>
          <a:p>
            <a:pPr algn="just"/>
            <a:r>
              <a:rPr lang="ru-RU" sz="1600" b="1" i="1" dirty="0" smtClean="0"/>
              <a:t>   …В том же году А.В. Суворов, будучи человеком </a:t>
            </a:r>
          </a:p>
          <a:p>
            <a:pPr algn="just"/>
            <a:r>
              <a:rPr lang="ru-RU" sz="1600" b="1" i="1" dirty="0" smtClean="0"/>
              <a:t>очень верующим, приказал построить в Ейском</a:t>
            </a:r>
          </a:p>
          <a:p>
            <a:pPr algn="just"/>
            <a:r>
              <a:rPr lang="ru-RU" sz="1600" b="1" i="1" dirty="0" smtClean="0"/>
              <a:t>Укреплении церковь во имя Святой Троицы.</a:t>
            </a:r>
          </a:p>
          <a:p>
            <a:pPr algn="just"/>
            <a:r>
              <a:rPr lang="ru-RU" sz="1600" b="1" i="1" dirty="0" smtClean="0"/>
              <a:t>Не имея ни камня, ни леса, солдаты построили</a:t>
            </a:r>
          </a:p>
          <a:p>
            <a:pPr algn="just"/>
            <a:r>
              <a:rPr lang="ru-RU" sz="1600" b="1" i="1" dirty="0"/>
              <a:t>е</a:t>
            </a:r>
            <a:r>
              <a:rPr lang="ru-RU" sz="1600" b="1" i="1" dirty="0" smtClean="0"/>
              <a:t>е из дерна и камыша… В этой церкви 28 июля </a:t>
            </a:r>
          </a:p>
          <a:p>
            <a:pPr algn="just"/>
            <a:r>
              <a:rPr lang="ru-RU" sz="1600" b="1" i="1" dirty="0" smtClean="0"/>
              <a:t>1783 года А.В. Суворов провел молебен </a:t>
            </a:r>
          </a:p>
          <a:p>
            <a:pPr algn="just"/>
            <a:r>
              <a:rPr lang="ru-RU" sz="1600" b="1" i="1" dirty="0" smtClean="0"/>
              <a:t>добровольного присоединения народов право-</a:t>
            </a:r>
          </a:p>
          <a:p>
            <a:pPr algn="just"/>
            <a:r>
              <a:rPr lang="ru-RU" sz="1600" b="1" i="1" dirty="0" err="1" smtClean="0"/>
              <a:t>бережья</a:t>
            </a:r>
            <a:r>
              <a:rPr lang="ru-RU" sz="1600" b="1" i="1" dirty="0" smtClean="0"/>
              <a:t> Кубани к России…</a:t>
            </a:r>
          </a:p>
          <a:p>
            <a:pPr lvl="0" algn="just"/>
            <a:r>
              <a:rPr lang="ru-RU" sz="1600" b="1" i="1" dirty="0" smtClean="0"/>
              <a:t>…после того, как </a:t>
            </a:r>
            <a:r>
              <a:rPr lang="ru-RU" sz="1600" b="1" i="1" dirty="0" err="1" smtClean="0"/>
              <a:t>Ейское</a:t>
            </a:r>
            <a:r>
              <a:rPr lang="ru-RU" sz="1600" b="1" i="1" dirty="0" smtClean="0"/>
              <a:t> </a:t>
            </a:r>
            <a:r>
              <a:rPr lang="ru-RU" sz="1600" b="1" i="1" dirty="0"/>
              <a:t>укрепление </a:t>
            </a:r>
            <a:r>
              <a:rPr lang="ru-RU" sz="1600" b="1" i="1" dirty="0" smtClean="0"/>
              <a:t>потеряло              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>Суворов</a:t>
            </a:r>
            <a:endParaRPr lang="ru-RU" sz="1600" b="1" i="1" dirty="0">
              <a:solidFill>
                <a:srgbClr val="FF0000"/>
              </a:solidFill>
            </a:endParaRPr>
          </a:p>
          <a:p>
            <a:pPr lvl="0" algn="just"/>
            <a:r>
              <a:rPr lang="ru-RU" sz="1600" b="1" i="1" dirty="0" smtClean="0"/>
              <a:t>назначение форпоста…оно </a:t>
            </a:r>
            <a:r>
              <a:rPr lang="ru-RU" sz="1600" b="1" i="1" dirty="0"/>
              <a:t>было разоружено           </a:t>
            </a:r>
            <a:r>
              <a:rPr lang="ru-RU" sz="1600" b="1" i="1" dirty="0">
                <a:solidFill>
                  <a:srgbClr val="FF0000"/>
                </a:solidFill>
              </a:rPr>
              <a:t>Александр Васильевич</a:t>
            </a:r>
          </a:p>
          <a:p>
            <a:pPr lvl="0" algn="just"/>
            <a:r>
              <a:rPr lang="ru-RU" sz="1600" b="1" i="1" dirty="0" smtClean="0"/>
              <a:t>и возникший  у ее валов неизвестно с какого </a:t>
            </a:r>
            <a:r>
              <a:rPr lang="ru-RU" sz="1600" b="1" i="1" dirty="0"/>
              <a:t>года            </a:t>
            </a:r>
            <a:r>
              <a:rPr lang="ru-RU" sz="1600" b="1" i="1" dirty="0">
                <a:solidFill>
                  <a:srgbClr val="FF0000"/>
                </a:solidFill>
              </a:rPr>
              <a:t>(1730 – 1800 гг.)</a:t>
            </a:r>
          </a:p>
          <a:p>
            <a:pPr lvl="0" algn="just"/>
            <a:r>
              <a:rPr lang="ru-RU" sz="1600" b="1" i="1" dirty="0" smtClean="0"/>
              <a:t>Фурштат превращен в слободку, а затем </a:t>
            </a:r>
            <a:r>
              <a:rPr lang="ru-RU" sz="1600" b="1" i="1" dirty="0"/>
              <a:t>и в                      </a:t>
            </a:r>
            <a:r>
              <a:rPr lang="ru-RU" sz="1600" b="1" i="1" dirty="0">
                <a:solidFill>
                  <a:srgbClr val="FF0000"/>
                </a:solidFill>
              </a:rPr>
              <a:t>полководец</a:t>
            </a:r>
          </a:p>
          <a:p>
            <a:pPr lvl="0" algn="just"/>
            <a:r>
              <a:rPr lang="ru-RU" sz="1600" b="1" i="1" dirty="0" smtClean="0"/>
              <a:t>местечко Ростовского </a:t>
            </a:r>
            <a:r>
              <a:rPr lang="ru-RU" sz="1600" b="1" i="1" dirty="0"/>
              <a:t>округа </a:t>
            </a:r>
            <a:r>
              <a:rPr lang="ru-RU" sz="1600" b="1" i="1" dirty="0" smtClean="0"/>
              <a:t>области                     </a:t>
            </a:r>
            <a:r>
              <a:rPr lang="ru-RU" sz="1200" b="1" i="1" dirty="0" smtClean="0">
                <a:solidFill>
                  <a:srgbClr val="FF0000"/>
                </a:solidFill>
              </a:rPr>
              <a:t>Фото </a:t>
            </a:r>
            <a:r>
              <a:rPr lang="ru-RU" sz="1200" b="1" i="1" dirty="0">
                <a:solidFill>
                  <a:srgbClr val="FF0000"/>
                </a:solidFill>
              </a:rPr>
              <a:t>из открытых источников</a:t>
            </a:r>
          </a:p>
          <a:p>
            <a:pPr lvl="0" algn="just"/>
            <a:r>
              <a:rPr lang="ru-RU" sz="1600" b="1" i="1" dirty="0" smtClean="0"/>
              <a:t> войска Донского…»</a:t>
            </a:r>
          </a:p>
          <a:p>
            <a:pPr algn="just"/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Фонд № 107, оп.1, д.2 , л.7 </a:t>
            </a:r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ru-RU" sz="1600" b="1" i="1" dirty="0" smtClean="0">
                <a:solidFill>
                  <a:srgbClr val="0070C0"/>
                </a:solidFill>
              </a:rPr>
              <a:t>      </a:t>
            </a:r>
            <a:endParaRPr lang="ru-RU" sz="1600" b="1" dirty="0"/>
          </a:p>
        </p:txBody>
      </p:sp>
      <p:pic>
        <p:nvPicPr>
          <p:cNvPr id="1026" name="Picture 2" descr="C:\Users\Larisa\Desktop\Русский_полководец_Суворов_Александр_Васильевич._Лит.Уткин.1818г_ГИМ_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38" y="1501185"/>
            <a:ext cx="2463955" cy="30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787745"/>
            <a:ext cx="698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	Из книги историка-краеведа</a:t>
            </a:r>
            <a:r>
              <a:rPr lang="ru-RU" sz="1600" b="1" i="1" dirty="0">
                <a:solidFill>
                  <a:srgbClr val="FF0000"/>
                </a:solidFill>
              </a:rPr>
              <a:t>, члена совета фонда культуры кубанского казачества </a:t>
            </a:r>
            <a:r>
              <a:rPr lang="ru-RU" sz="1600" b="1" i="1" dirty="0" err="1">
                <a:solidFill>
                  <a:srgbClr val="FF0000"/>
                </a:solidFill>
              </a:rPr>
              <a:t>В.Соловьева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«По следам Суворова», 1995 г.: </a:t>
            </a:r>
          </a:p>
          <a:p>
            <a:pPr algn="just"/>
            <a:r>
              <a:rPr lang="ru-RU" sz="1600" b="1" i="1" dirty="0" smtClean="0"/>
              <a:t>«…  А что же село? Шли годы, и оно стало потихоньку расти в сторону бывшего </a:t>
            </a:r>
            <a:r>
              <a:rPr lang="ru-RU" sz="1600" b="1" i="1" dirty="0" err="1" smtClean="0"/>
              <a:t>Ейского</a:t>
            </a:r>
            <a:r>
              <a:rPr lang="ru-RU" sz="1600" b="1" i="1" dirty="0" smtClean="0"/>
              <a:t> укрепления, затем перехлестнуло его, что вызвало скрытие валов и некогда грозных бастионов. Вместо суворовской церкви из-за ее ветхости была построена деревянная, а в конце </a:t>
            </a:r>
            <a:r>
              <a:rPr lang="en-US" sz="1600" b="1" i="1" dirty="0" smtClean="0"/>
              <a:t>XIX</a:t>
            </a:r>
            <a:r>
              <a:rPr lang="ru-RU" sz="1600" b="1" i="1" dirty="0" smtClean="0"/>
              <a:t> века – кирпичная. Основание города Ейска ускорило рост села, но особенно бурный наплыв сюда переселенцев начался после отмены крепостного права и окончания кавказской </a:t>
            </a:r>
            <a:r>
              <a:rPr lang="ru-RU" sz="1600" b="1" i="1" dirty="0"/>
              <a:t>войны…» </a:t>
            </a:r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Фонд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№ 107, оп.1, д.2 , л.7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</a:t>
            </a: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</a:t>
            </a:r>
            <a:r>
              <a:rPr lang="ru-RU" sz="1600" b="1" i="1" dirty="0">
                <a:solidFill>
                  <a:srgbClr val="FF0000"/>
                </a:solidFill>
              </a:rPr>
              <a:t>Фото из </a:t>
            </a:r>
            <a:r>
              <a:rPr lang="ru-RU" sz="1600" b="1" i="1" dirty="0" smtClean="0">
                <a:solidFill>
                  <a:srgbClr val="FF0000"/>
                </a:solidFill>
              </a:rPr>
              <a:t>открытых</a:t>
            </a:r>
          </a:p>
          <a:p>
            <a:pPr algn="just"/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источников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just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</a:t>
            </a:r>
          </a:p>
        </p:txBody>
      </p:sp>
      <p:pic>
        <p:nvPicPr>
          <p:cNvPr id="9" name="Picture 2" descr="C:\Users\Larisa\Desktop\eyskoe-ukreplenie-515997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9668"/>
            <a:ext cx="2753774" cy="30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787745"/>
            <a:ext cx="6984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Свято-Троицкая церковь села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Ейское</a:t>
            </a:r>
            <a:r>
              <a:rPr lang="ru-RU" sz="1600" b="1" i="1" dirty="0" smtClean="0">
                <a:solidFill>
                  <a:srgbClr val="FF0000"/>
                </a:solidFill>
              </a:rPr>
              <a:t> Укрепление.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Построена в 1895 году. Разрушена в 30-е годы ХХ века</a:t>
            </a:r>
            <a:endParaRPr lang="ru-RU" sz="1600" b="1" i="1" dirty="0">
              <a:solidFill>
                <a:srgbClr val="FF0000"/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Фонд № 107, оп.11, д.4, л.1.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787745"/>
            <a:ext cx="6242111" cy="447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2"/>
            <a:ext cx="9396536" cy="7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98582" y="403467"/>
            <a:ext cx="5029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«Есть такое село –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Ейское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Укрепление» 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64616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787745"/>
            <a:ext cx="698477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	Из </a:t>
            </a:r>
            <a:r>
              <a:rPr lang="ru-RU" sz="1400" b="1" i="1" dirty="0">
                <a:solidFill>
                  <a:srgbClr val="FF0000"/>
                </a:solidFill>
              </a:rPr>
              <a:t>книги историка-краеведа, члена совета фонда культуры кубанского казачества В</a:t>
            </a:r>
            <a:r>
              <a:rPr lang="ru-RU" sz="1400" b="1" i="1" dirty="0" smtClean="0">
                <a:solidFill>
                  <a:srgbClr val="FF0000"/>
                </a:solidFill>
              </a:rPr>
              <a:t>. Соловьева </a:t>
            </a:r>
            <a:r>
              <a:rPr lang="ru-RU" sz="1400" b="1" i="1" dirty="0">
                <a:solidFill>
                  <a:srgbClr val="FF0000"/>
                </a:solidFill>
              </a:rPr>
              <a:t>«По следам Суворова», 1995 г.: 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/>
              <a:t>	</a:t>
            </a:r>
            <a:r>
              <a:rPr lang="ru-RU" sz="1400" b="1" i="1" dirty="0" smtClean="0"/>
              <a:t>«…Что же касается улиц села, то каждая из них – это история. Пройдите по улице </a:t>
            </a:r>
            <a:r>
              <a:rPr lang="ru-RU" sz="1400" b="1" i="1" dirty="0" err="1" smtClean="0"/>
              <a:t>Гайдукова</a:t>
            </a:r>
            <a:r>
              <a:rPr lang="ru-RU" sz="1400" b="1" i="1" dirty="0" smtClean="0"/>
              <a:t> на восток, где от нее отходит улица Садовая. На этом месте была центральная часть суворовского </a:t>
            </a:r>
            <a:r>
              <a:rPr lang="ru-RU" sz="1400" b="1" i="1" dirty="0" err="1" smtClean="0"/>
              <a:t>Ейского</a:t>
            </a:r>
            <a:r>
              <a:rPr lang="ru-RU" sz="1400" b="1" i="1" dirty="0" smtClean="0"/>
              <a:t> укрепления. Ранее же до перестройки здесь стояли </a:t>
            </a:r>
            <a:r>
              <a:rPr lang="ru-RU" sz="1400" b="1" i="1" dirty="0" err="1" smtClean="0"/>
              <a:t>Чубурские</a:t>
            </a:r>
            <a:r>
              <a:rPr lang="ru-RU" sz="1400" b="1" i="1" dirty="0" smtClean="0"/>
              <a:t> ворота. Путники, пройдя через них в базар, видели слева улицу лавок и землянок армянских купцов, а справа греческих…</a:t>
            </a:r>
          </a:p>
          <a:p>
            <a:pPr algn="just"/>
            <a:r>
              <a:rPr lang="ru-RU" sz="1400" b="1" i="1" dirty="0"/>
              <a:t>	</a:t>
            </a:r>
            <a:r>
              <a:rPr lang="ru-RU" sz="1400" b="1" i="1" dirty="0" smtClean="0"/>
              <a:t>…Направляясь далее по улице Садовой на север, обратите внимание на подворье с правой стороны, где с весны 1783 года стоял «генеральский домик» и проживала семья А.В. Суворова.</a:t>
            </a:r>
          </a:p>
          <a:p>
            <a:pPr algn="just"/>
            <a:r>
              <a:rPr lang="ru-RU" sz="1400" b="1" i="1" dirty="0"/>
              <a:t>	</a:t>
            </a:r>
            <a:r>
              <a:rPr lang="ru-RU" sz="1400" b="1" i="1" dirty="0" smtClean="0"/>
              <a:t>Саженях в тридцати на юго-восток от суворовского домика стояла гарнизонная православная церковь Во имя Святой Троицы. Там, где ныне территория школы и подворья восточнее нее, по улице Первомайской, еще на памяти старожилов видны оплывшие валы суворовской цитадели, которая в плане была правильным </a:t>
            </a:r>
            <a:r>
              <a:rPr lang="ru-RU" sz="1400" b="1" i="1" dirty="0" err="1" smtClean="0"/>
              <a:t>четырехбастионным</a:t>
            </a:r>
            <a:r>
              <a:rPr lang="ru-RU" sz="1400" b="1" i="1" dirty="0" smtClean="0"/>
              <a:t> редутом с фасами в 70 саженей…</a:t>
            </a:r>
          </a:p>
          <a:p>
            <a:pPr algn="just"/>
            <a:r>
              <a:rPr lang="ru-RU" sz="1400" b="1" i="1" dirty="0"/>
              <a:t>	</a:t>
            </a:r>
            <a:r>
              <a:rPr lang="ru-RU" sz="1400" b="1" i="1" dirty="0" smtClean="0"/>
              <a:t>…Пройдите от школы на восток к улице Первомайской, где от нее отходит улица Суворова, и осмотрите это ныне ничем непримечательное место. Здесь были Азовские ворота </a:t>
            </a:r>
            <a:r>
              <a:rPr lang="ru-RU" sz="1400" b="1" i="1" dirty="0" err="1" smtClean="0"/>
              <a:t>Ейского</a:t>
            </a:r>
            <a:r>
              <a:rPr lang="ru-RU" sz="1400" b="1" i="1" dirty="0" smtClean="0"/>
              <a:t> укрепления, у которых осенью 1782 года и в октябре 1783 года встречал Суворов гарнизон укрепления пушечной пальбой и выставлением почетного караула.</a:t>
            </a:r>
          </a:p>
          <a:p>
            <a:pPr algn="just"/>
            <a:r>
              <a:rPr lang="ru-RU" sz="1400" b="1" i="1" dirty="0"/>
              <a:t>	</a:t>
            </a:r>
            <a:r>
              <a:rPr lang="ru-RU" sz="1400" b="1" i="1" dirty="0" smtClean="0"/>
              <a:t>Далее на востоке, куда уходит улица Суворова, где ныне окраина села, было поле, на котором </a:t>
            </a:r>
            <a:r>
              <a:rPr lang="ru-RU" sz="1400" b="1" i="1" dirty="0"/>
              <a:t>С</a:t>
            </a:r>
            <a:r>
              <a:rPr lang="ru-RU" sz="1400" b="1" i="1" dirty="0" smtClean="0"/>
              <a:t>уворов проводил тактические учения с войсками.</a:t>
            </a:r>
          </a:p>
          <a:p>
            <a:pPr algn="just"/>
            <a:r>
              <a:rPr lang="ru-RU" sz="1400" b="1" i="1" dirty="0"/>
              <a:t>	</a:t>
            </a:r>
            <a:r>
              <a:rPr lang="ru-RU" sz="1400" b="1" i="1" dirty="0" smtClean="0"/>
              <a:t>Здесь же был курган, у которого 28 июня 1783 года Суворов организовал торжественную церемонию добровольного присоединения народов правобережья Кубани к России… Думаю, что не совершу большой ошибки, если выскажу мысль о том, что на этом поле родилась наша Кубань…»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</a:t>
            </a:r>
          </a:p>
          <a:p>
            <a:pPr algn="just"/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Фонд № 107, оп.1, д.2, л.7 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3719</TotalTime>
  <Words>291</Words>
  <Application>Microsoft Office PowerPoint</Application>
  <PresentationFormat>Экран (4:3)</PresentationFormat>
  <Paragraphs>205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Гарнышева Мария</dc:creator>
  <cp:lastModifiedBy>Гарнышева Мария</cp:lastModifiedBy>
  <cp:revision>396</cp:revision>
  <cp:lastPrinted>2020-11-06T10:45:08Z</cp:lastPrinted>
  <dcterms:created xsi:type="dcterms:W3CDTF">2020-03-16T10:20:44Z</dcterms:created>
  <dcterms:modified xsi:type="dcterms:W3CDTF">2024-04-19T07:34:41Z</dcterms:modified>
</cp:coreProperties>
</file>