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310" r:id="rId4"/>
    <p:sldId id="306" r:id="rId5"/>
    <p:sldId id="308" r:id="rId6"/>
    <p:sldId id="309" r:id="rId7"/>
    <p:sldId id="302" r:id="rId8"/>
    <p:sldId id="295" r:id="rId9"/>
    <p:sldId id="296" r:id="rId10"/>
    <p:sldId id="297" r:id="rId11"/>
    <p:sldId id="303" r:id="rId12"/>
    <p:sldId id="276" r:id="rId13"/>
    <p:sldId id="277" r:id="rId14"/>
  </p:sldIdLst>
  <p:sldSz cx="9144000" cy="6858000" type="screen4x3"/>
  <p:notesSz cx="6735763" cy="9866313"/>
  <p:photoAlbum layout="1pic" frame="frameStyle7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80" autoAdjust="0"/>
    <p:restoredTop sz="94660"/>
  </p:normalViewPr>
  <p:slideViewPr>
    <p:cSldViewPr>
      <p:cViewPr>
        <p:scale>
          <a:sx n="89" d="100"/>
          <a:sy n="89" d="100"/>
        </p:scale>
        <p:origin x="-1114" y="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EC49-4D6D-4575-A599-36E17F5F080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CC02-BE7A-4A58-9F17-A47ADB582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5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7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3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4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3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4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7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6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0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6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A8FE8-5D72-4594-9143-0172C6D0EB07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7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7" y="0"/>
            <a:ext cx="925252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71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Архивный отдел администрации муниципального образования Щербиновский район 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150843"/>
            <a:ext cx="710548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Электронная фотодокументальная выставка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sz="4000" b="1" i="1" dirty="0" smtClean="0"/>
              <a:t>«Комсомольское время»</a:t>
            </a:r>
          </a:p>
          <a:p>
            <a:pPr algn="ctr"/>
            <a:r>
              <a:rPr lang="ru-RU" sz="1600" b="1" dirty="0" smtClean="0"/>
              <a:t>к 105-летию комсомола Кубани</a:t>
            </a:r>
            <a:endParaRPr lang="ru-RU" sz="9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27784" y="587727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т. Старощербиновская</a:t>
            </a:r>
          </a:p>
          <a:p>
            <a:pPr algn="ctr"/>
            <a:r>
              <a:rPr lang="ru-RU" b="1" dirty="0" smtClean="0"/>
              <a:t>2025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93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3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75656" y="508818"/>
            <a:ext cx="740177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«Комсомольское время»</a:t>
            </a: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r>
              <a:rPr lang="ru-RU" sz="1400" b="1" i="1" smtClean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Ф</a:t>
            </a:r>
            <a:r>
              <a:rPr lang="ru-RU" sz="1400" b="1" i="1" dirty="0">
                <a:solidFill>
                  <a:srgbClr val="0070C0"/>
                </a:solidFill>
              </a:rPr>
              <a:t>. Р-107, оп. </a:t>
            </a:r>
            <a:r>
              <a:rPr lang="ru-RU" sz="1400" b="1" i="1" dirty="0" smtClean="0">
                <a:solidFill>
                  <a:srgbClr val="0070C0"/>
                </a:solidFill>
              </a:rPr>
              <a:t>14</a:t>
            </a:r>
            <a:r>
              <a:rPr lang="ru-RU" sz="1400" b="1" i="1" dirty="0">
                <a:solidFill>
                  <a:srgbClr val="0070C0"/>
                </a:solidFill>
              </a:rPr>
              <a:t>, </a:t>
            </a:r>
            <a:r>
              <a:rPr lang="ru-RU" sz="1400" b="1" i="1" dirty="0" smtClean="0">
                <a:solidFill>
                  <a:srgbClr val="0070C0"/>
                </a:solidFill>
              </a:rPr>
              <a:t>д.6</a:t>
            </a:r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pPr algn="just"/>
            <a:endParaRPr lang="ru-RU" sz="1400" i="1" dirty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6229137"/>
            <a:ext cx="663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ru-RU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 descr="C:\Users\Larisa\Downloads\IMG_71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7257760" cy="36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3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75856" y="260650"/>
            <a:ext cx="56166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«Комсомольское время»</a:t>
            </a: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400" b="1" dirty="0" smtClean="0"/>
              <a:t>	</a:t>
            </a:r>
          </a:p>
          <a:p>
            <a:pPr algn="just"/>
            <a:r>
              <a:rPr lang="ru-RU" sz="1400" b="1" dirty="0" smtClean="0"/>
              <a:t>	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b="1" dirty="0" smtClean="0"/>
              <a:t>	</a:t>
            </a:r>
            <a:endParaRPr lang="ru-RU" sz="16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                                     </a:t>
            </a:r>
          </a:p>
          <a:p>
            <a:pPr algn="ctr"/>
            <a:endParaRPr lang="ru-RU" sz="1600" b="1" i="1" dirty="0">
              <a:solidFill>
                <a:srgbClr val="0070C0"/>
              </a:solidFill>
            </a:endParaRPr>
          </a:p>
          <a:p>
            <a:pPr algn="ctr"/>
            <a:endParaRPr lang="ru-RU" sz="1600" b="1" i="1" dirty="0" smtClean="0">
              <a:solidFill>
                <a:srgbClr val="0070C0"/>
              </a:solidFill>
            </a:endParaRPr>
          </a:p>
          <a:p>
            <a:r>
              <a:rPr lang="ru-RU" sz="1600" b="1" i="1" dirty="0" err="1" smtClean="0">
                <a:solidFill>
                  <a:srgbClr val="FF0000"/>
                </a:solidFill>
              </a:rPr>
              <a:t>Синянский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>
                <a:solidFill>
                  <a:srgbClr val="FF0000"/>
                </a:solidFill>
              </a:rPr>
              <a:t>И</a:t>
            </a:r>
            <a:r>
              <a:rPr lang="ru-RU" sz="1600" b="1" i="1" dirty="0" smtClean="0">
                <a:solidFill>
                  <a:srgbClr val="FF0000"/>
                </a:solidFill>
              </a:rPr>
              <a:t>ван Иванович  (1925-2015),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ветеран Великой Отечественной войны 1941-1945 гг., ветеран труда, член Щербиновского районного отделения РОИА</a:t>
            </a:r>
            <a:endParaRPr lang="ru-RU" sz="1600" b="1" i="1" dirty="0">
              <a:solidFill>
                <a:srgbClr val="FF0000"/>
              </a:solidFill>
            </a:endParaRPr>
          </a:p>
          <a:p>
            <a:pPr algn="ctr"/>
            <a:endParaRPr lang="ru-RU" sz="1600" b="1" i="1" dirty="0" smtClean="0">
              <a:solidFill>
                <a:srgbClr val="0070C0"/>
              </a:solidFill>
            </a:endParaRPr>
          </a:p>
          <a:p>
            <a:pPr algn="ctr"/>
            <a:endParaRPr lang="ru-RU" sz="1600" b="1" i="1" dirty="0">
              <a:solidFill>
                <a:srgbClr val="0070C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</a:rPr>
              <a:t>                                                                             </a:t>
            </a:r>
            <a:r>
              <a:rPr lang="ru-RU" sz="1400" b="1" dirty="0" smtClean="0">
                <a:solidFill>
                  <a:srgbClr val="0070C0"/>
                </a:solidFill>
              </a:rPr>
              <a:t>Ф. Р-107, оп.14, д. 5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6229137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ru-RU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 descr="E:\disk_d\исторические материалы\ВОВ\СИНЯНСКИЙ\P5090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717032"/>
            <a:ext cx="1705041" cy="22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risa\Desktop\КОМСОМОЛ\IMG_71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6229350" cy="3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5" y="-304926"/>
            <a:ext cx="925252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45953" y="379806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«Комсомольское время»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59794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5" y="5013176"/>
            <a:ext cx="20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9688" y="1569821"/>
            <a:ext cx="145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731" y="5228611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9087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	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722294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srgbClr val="C00000"/>
                </a:solidFill>
              </a:rPr>
              <a:t>	</a:t>
            </a:r>
            <a:r>
              <a:rPr lang="ru-RU" sz="1400" b="1" i="1" dirty="0" smtClean="0">
                <a:solidFill>
                  <a:srgbClr val="C00000"/>
                </a:solidFill>
              </a:rPr>
              <a:t>		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127805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839894"/>
            <a:ext cx="66247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dirty="0" smtClean="0"/>
          </a:p>
          <a:p>
            <a:pPr algn="ctr"/>
            <a:r>
              <a:rPr lang="ru-RU" sz="1600" b="1" dirty="0" smtClean="0"/>
              <a:t>ЗАКЛЮЧЕНИЕ</a:t>
            </a:r>
          </a:p>
          <a:p>
            <a:pPr algn="ctr"/>
            <a:endParaRPr lang="ru-RU" sz="1600" b="1" dirty="0" smtClean="0"/>
          </a:p>
          <a:p>
            <a:pPr algn="just"/>
            <a:r>
              <a:rPr lang="ru-RU" sz="1600" b="1" dirty="0" smtClean="0"/>
              <a:t>	</a:t>
            </a:r>
            <a:r>
              <a:rPr lang="ru-RU" sz="1600" b="1" dirty="0"/>
              <a:t> Членами </a:t>
            </a:r>
            <a:r>
              <a:rPr lang="ru-RU" sz="1600" b="1" dirty="0" smtClean="0"/>
              <a:t>комсомольской организации было </a:t>
            </a:r>
            <a:r>
              <a:rPr lang="ru-RU" sz="1600" b="1" dirty="0"/>
              <a:t>подавляющее большинство советской </a:t>
            </a:r>
            <a:r>
              <a:rPr lang="ru-RU" sz="1600" b="1" dirty="0" smtClean="0"/>
              <a:t>молодежи.</a:t>
            </a:r>
          </a:p>
          <a:p>
            <a:pPr algn="just"/>
            <a:r>
              <a:rPr lang="ru-RU" sz="1600" b="1" dirty="0" smtClean="0"/>
              <a:t>	Комсомол </a:t>
            </a:r>
            <a:r>
              <a:rPr lang="ru-RU" sz="1600" b="1" dirty="0"/>
              <a:t>был хорошей школой </a:t>
            </a:r>
            <a:r>
              <a:rPr lang="ru-RU" sz="1600" b="1" dirty="0" smtClean="0"/>
              <a:t>жизни:  это  приобретение организационных </a:t>
            </a:r>
            <a:r>
              <a:rPr lang="ru-RU" sz="1600" b="1" dirty="0"/>
              <a:t>качеств, </a:t>
            </a:r>
            <a:r>
              <a:rPr lang="ru-RU" sz="1600" b="1" dirty="0" smtClean="0">
                <a:solidFill>
                  <a:prstClr val="black"/>
                </a:solidFill>
              </a:rPr>
              <a:t>дисциплинированности, активной жизненной позиции, чувства долга и стремления </a:t>
            </a:r>
            <a:r>
              <a:rPr lang="ru-RU" sz="1600" b="1" dirty="0">
                <a:solidFill>
                  <a:prstClr val="black"/>
                </a:solidFill>
              </a:rPr>
              <a:t>к </a:t>
            </a:r>
            <a:r>
              <a:rPr lang="ru-RU" sz="1600" b="1" dirty="0" smtClean="0">
                <a:solidFill>
                  <a:prstClr val="black"/>
                </a:solidFill>
              </a:rPr>
              <a:t>победе.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</a:rPr>
              <a:t>	</a:t>
            </a:r>
            <a:r>
              <a:rPr lang="ru-RU" sz="1600" b="1" dirty="0" smtClean="0"/>
              <a:t>Старшее </a:t>
            </a:r>
            <a:r>
              <a:rPr lang="ru-RU" sz="1600" b="1" dirty="0"/>
              <a:t>поколение </a:t>
            </a:r>
            <a:r>
              <a:rPr lang="ru-RU" sz="1600" b="1" dirty="0" smtClean="0"/>
              <a:t>слово «комсомол» произносит с </a:t>
            </a:r>
            <a:r>
              <a:rPr lang="ru-RU" sz="1600" b="1" dirty="0"/>
              <a:t>особой теплотой, вспоминая свои студенческие годы, встречи у костра, </a:t>
            </a:r>
            <a:r>
              <a:rPr lang="ru-RU" sz="1600" b="1" dirty="0" smtClean="0"/>
              <a:t>песни </a:t>
            </a:r>
            <a:r>
              <a:rPr lang="ru-RU" sz="1600" b="1" dirty="0"/>
              <a:t>под </a:t>
            </a:r>
            <a:r>
              <a:rPr lang="ru-RU" sz="1600" b="1" dirty="0" smtClean="0"/>
              <a:t>гитару и </a:t>
            </a:r>
            <a:r>
              <a:rPr lang="ru-RU" sz="1600" b="1" dirty="0"/>
              <a:t>желание двигаться только </a:t>
            </a:r>
            <a:r>
              <a:rPr lang="ru-RU" sz="1600" b="1" dirty="0" smtClean="0"/>
              <a:t>вперед. 	</a:t>
            </a:r>
          </a:p>
          <a:p>
            <a:pPr algn="just"/>
            <a:endParaRPr lang="ru-RU" sz="1600" b="1" dirty="0" smtClean="0"/>
          </a:p>
          <a:p>
            <a:pPr lvl="0" algn="just"/>
            <a:r>
              <a:rPr lang="ru-RU" sz="1600" dirty="0" smtClean="0"/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309915" y="28404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" y="-64433"/>
            <a:ext cx="925252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8917" y="380249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«Селу Николаевка 205 лет»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623149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5" y="5013176"/>
            <a:ext cx="20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9688" y="1569821"/>
            <a:ext cx="145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731" y="5228611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1278052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Использованы документы архивных фондов № Р-107 «Коллекция документов по истории Щербиновского района Краснодарского края» и № Р-102 «Редакция газеты «Щербиновский курьер», документы собственной собирательной деятельности Щербиновского районного отделения Российского общества историков-архивистов .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58952" y="4293095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АВТОРЫ:</a:t>
            </a:r>
          </a:p>
          <a:p>
            <a:endParaRPr lang="ru-RU" b="1" dirty="0"/>
          </a:p>
          <a:p>
            <a:r>
              <a:rPr lang="ru-RU" b="1" dirty="0"/>
              <a:t>Гарнышева Мария Сергеевна – начальник архивного </a:t>
            </a:r>
            <a:r>
              <a:rPr lang="ru-RU" b="1" dirty="0" smtClean="0"/>
              <a:t>отдела,</a:t>
            </a:r>
            <a:endParaRPr lang="ru-RU" b="1" dirty="0"/>
          </a:p>
          <a:p>
            <a:r>
              <a:rPr lang="ru-RU" b="1" dirty="0"/>
              <a:t>Гончаренко Лариса Владимировна – ведущий </a:t>
            </a:r>
            <a:r>
              <a:rPr lang="ru-RU" b="1" dirty="0" smtClean="0"/>
              <a:t>специалист архивного отдела</a:t>
            </a:r>
          </a:p>
        </p:txBody>
      </p:sp>
    </p:spTree>
    <p:extLst>
      <p:ext uri="{BB962C8B-B14F-4D97-AF65-F5344CB8AC3E}">
        <p14:creationId xmlns:p14="http://schemas.microsoft.com/office/powerpoint/2010/main" val="40907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156" y="-415096"/>
            <a:ext cx="9571142" cy="727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58291" y="81522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ПРЕДИСЛОВИЕ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38118"/>
            <a:ext cx="556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«Комсомольское время»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454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015" y="22860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b="1" dirty="0" smtClean="0"/>
              <a:t>	</a:t>
            </a:r>
            <a:r>
              <a:rPr lang="ru-RU" b="1" dirty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9783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8290" y="1276891"/>
            <a:ext cx="667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/>
              <a:t>	</a:t>
            </a:r>
          </a:p>
          <a:p>
            <a:pPr lvl="0" algn="just"/>
            <a:endParaRPr lang="ru-RU" sz="1600" b="1" dirty="0" smtClean="0"/>
          </a:p>
          <a:p>
            <a:pPr lvl="0" algn="just"/>
            <a:r>
              <a:rPr lang="ru-RU" sz="1600" b="1"/>
              <a:t>	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305342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	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	29 </a:t>
            </a:r>
            <a:r>
              <a:rPr lang="ru-RU" sz="1600" b="1" dirty="0"/>
              <a:t>октября </a:t>
            </a:r>
            <a:r>
              <a:rPr lang="ru-RU" sz="1600" b="1" dirty="0" smtClean="0"/>
              <a:t>1918 года считается Днем рождения ВЛКСМ – Всесоюзного Ленинского коммунистического союза молодежи.</a:t>
            </a:r>
            <a:r>
              <a:rPr lang="ru-RU" sz="1600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</a:rPr>
              <a:t>История комсомола Кубани началась в 1920 году. 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sz="1600" b="1" dirty="0" smtClean="0"/>
              <a:t>28 </a:t>
            </a:r>
            <a:r>
              <a:rPr lang="ru-RU" sz="1600" b="1" dirty="0"/>
              <a:t>марта 1920 года было оформлено создание </a:t>
            </a:r>
            <a:r>
              <a:rPr lang="ru-RU" sz="1600" b="1" dirty="0" err="1"/>
              <a:t>Екатеринодарской</a:t>
            </a:r>
            <a:r>
              <a:rPr lang="ru-RU" sz="1600" b="1" dirty="0"/>
              <a:t> городской комсомольской организации, вслед за этим такие организации стали создаваться в других городах и станицах </a:t>
            </a:r>
            <a:r>
              <a:rPr lang="ru-RU" sz="1600" b="1" dirty="0" smtClean="0"/>
              <a:t>Кубани. </a:t>
            </a:r>
            <a:endParaRPr lang="ru-RU" sz="1600" b="1" dirty="0"/>
          </a:p>
          <a:p>
            <a:pPr algn="just"/>
            <a:r>
              <a:rPr lang="ru-RU" sz="1600" b="1" dirty="0"/>
              <a:t>	</a:t>
            </a:r>
            <a:r>
              <a:rPr lang="ru-RU" sz="1600" b="1" dirty="0" smtClean="0"/>
              <a:t> </a:t>
            </a:r>
            <a:r>
              <a:rPr lang="ru-RU" sz="1600" b="1" dirty="0"/>
              <a:t>1 августа 1920 года в </a:t>
            </a:r>
            <a:r>
              <a:rPr lang="ru-RU" sz="1600" b="1" dirty="0" err="1"/>
              <a:t>Екатеринодаре</a:t>
            </a:r>
            <a:r>
              <a:rPr lang="ru-RU" sz="1600" b="1" dirty="0"/>
              <a:t> состоялся I-й Кубано-Черноморский съезд РКСМ.</a:t>
            </a:r>
            <a:endParaRPr lang="ru-RU" sz="1600" b="1" dirty="0" smtClean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1600" b="1" dirty="0" smtClean="0"/>
              <a:t>	Вместе </a:t>
            </a:r>
            <a:r>
              <a:rPr lang="ru-RU" sz="1600" b="1" dirty="0"/>
              <a:t>со всей </a:t>
            </a:r>
            <a:r>
              <a:rPr lang="ru-RU" sz="1600" b="1" dirty="0" smtClean="0"/>
              <a:t>страной </a:t>
            </a:r>
            <a:r>
              <a:rPr lang="ru-RU" sz="1600" b="1" dirty="0"/>
              <a:t>комсомольцы </a:t>
            </a:r>
            <a:r>
              <a:rPr lang="ru-RU" sz="1600" b="1" dirty="0" smtClean="0"/>
              <a:t>Кубани создавали </a:t>
            </a:r>
            <a:r>
              <a:rPr lang="ru-RU" sz="1600" b="1" dirty="0"/>
              <a:t>индустриальную и аграрную мощь Отчизны, защищали Родину в годы Великой Отечественной войны, восстанавливали из руин народное хозяйство, осваивали целину. Неоценимый вклад внесли комсомольцы Кубани в развитие экономики, образования, науки, культуры и спорта, а также в дело нравственного и патриотического воспитания кубанской молодежи.</a:t>
            </a:r>
          </a:p>
          <a:p>
            <a:pPr algn="just"/>
            <a:r>
              <a:rPr lang="ru-RU" sz="1400" b="1" dirty="0" smtClean="0"/>
              <a:t>	</a:t>
            </a:r>
            <a:r>
              <a:rPr lang="ru-RU" sz="1600" b="1" dirty="0" smtClean="0"/>
              <a:t>С </a:t>
            </a:r>
            <a:r>
              <a:rPr lang="ru-RU" sz="1600" b="1" dirty="0"/>
              <a:t>комсомолом неразрывно связана история нашего района 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6104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466"/>
            <a:ext cx="9571142" cy="727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428179"/>
            <a:ext cx="5558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0000"/>
                </a:solidFill>
              </a:rPr>
              <a:t>	Из </a:t>
            </a:r>
            <a:r>
              <a:rPr lang="ru-RU" sz="1400" b="1" i="1" dirty="0" smtClean="0">
                <a:solidFill>
                  <a:srgbClr val="FF0000"/>
                </a:solidFill>
              </a:rPr>
              <a:t>статьи секретаря первой комсомольской ячейки 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</a:rPr>
              <a:t>станицы Старощербиновской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А.Шулико</a:t>
            </a:r>
            <a:r>
              <a:rPr lang="ru-RU" sz="1400" b="1" i="1" dirty="0" smtClean="0">
                <a:solidFill>
                  <a:srgbClr val="FF0000"/>
                </a:solidFill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</a:rPr>
              <a:t>«Нас водила молодость…», </a:t>
            </a:r>
            <a:r>
              <a:rPr lang="ru-RU" sz="1400" b="1" i="1" dirty="0" smtClean="0">
                <a:solidFill>
                  <a:srgbClr val="FF0000"/>
                </a:solidFill>
              </a:rPr>
              <a:t>опубликованной </a:t>
            </a:r>
            <a:r>
              <a:rPr lang="ru-RU" sz="1400" b="1" i="1" dirty="0" smtClean="0">
                <a:solidFill>
                  <a:srgbClr val="FF0000"/>
                </a:solidFill>
              </a:rPr>
              <a:t>в районной газете 19.10.1968 г.: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38118"/>
            <a:ext cx="556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«Комсомольское время»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6165304"/>
            <a:ext cx="48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015" y="22860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b="1" dirty="0" smtClean="0"/>
              <a:t>	</a:t>
            </a:r>
            <a:r>
              <a:rPr lang="ru-RU" b="1" dirty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9783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8290" y="1276891"/>
            <a:ext cx="667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/>
              <a:t>	</a:t>
            </a:r>
          </a:p>
          <a:p>
            <a:pPr lvl="0" algn="just"/>
            <a:endParaRPr lang="ru-RU" sz="1600" b="1" dirty="0" smtClean="0"/>
          </a:p>
          <a:p>
            <a:pPr lvl="0" algn="just"/>
            <a:r>
              <a:rPr lang="ru-RU" sz="1600" b="1"/>
              <a:t>	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052736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	…Шел 1920 год. Время было тяжелое… В то время я работала в отделе социального обеспечения при станичном Совете курьером. Секретарь станичной </a:t>
            </a:r>
            <a:r>
              <a:rPr lang="ru-RU" sz="1400" b="1" dirty="0" err="1" smtClean="0"/>
              <a:t>партячейки</a:t>
            </a:r>
            <a:r>
              <a:rPr lang="ru-RU" sz="1400" b="1" dirty="0" smtClean="0"/>
              <a:t> Семен </a:t>
            </a:r>
            <a:r>
              <a:rPr lang="ru-RU" sz="1400" b="1" dirty="0" err="1" smtClean="0"/>
              <a:t>Саввич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Иваниченко</a:t>
            </a:r>
            <a:r>
              <a:rPr lang="ru-RU" sz="1400" b="1" dirty="0" smtClean="0"/>
              <a:t> часто говорил мне: «Настенька, подбирай девчат, парней хороших. Будем создавать комсомольскую ячейку». Я и сама тогда хорошо не знала, что такое комсомол, и людям объяснить толком не могла. Поэтому агитация моя успеха не имела… Потом потекли дни напряженной работы. Втроем мы проводили беседы среди станичников, как умели, и безмерно радовались, когда кто-нибудь изъявлял желание вступить в нашу комсомольскую ячейку. В перву</a:t>
            </a:r>
            <a:r>
              <a:rPr lang="ru-RU" sz="1400" b="1" dirty="0"/>
              <a:t>ю</a:t>
            </a:r>
            <a:r>
              <a:rPr lang="ru-RU" sz="1400" b="1" dirty="0" smtClean="0"/>
              <a:t> неделю создания ячейки изъявили желание вступить в комсомол Нюся </a:t>
            </a:r>
            <a:r>
              <a:rPr lang="ru-RU" sz="1400" b="1" dirty="0" err="1" smtClean="0"/>
              <a:t>Антонченко</a:t>
            </a:r>
            <a:r>
              <a:rPr lang="ru-RU" sz="1400" b="1" dirty="0" smtClean="0"/>
              <a:t>, Ира </a:t>
            </a:r>
            <a:r>
              <a:rPr lang="ru-RU" sz="1400" b="1" dirty="0" err="1" smtClean="0"/>
              <a:t>Зайковская</a:t>
            </a:r>
            <a:r>
              <a:rPr lang="ru-RU" sz="1400" b="1" dirty="0" smtClean="0"/>
              <a:t>, Таня </a:t>
            </a:r>
            <a:r>
              <a:rPr lang="ru-RU" sz="1400" b="1" dirty="0" err="1" smtClean="0"/>
              <a:t>Кучман</a:t>
            </a:r>
            <a:r>
              <a:rPr lang="ru-RU" sz="1400" b="1" dirty="0" smtClean="0"/>
              <a:t>, Поля Резник. А недели через две наша ячейка насчитывала уже 16 комсомолок… Ряды наши все время росли… Вскоре комсомольский клуб стал излюбленным местом молодежи. Потянулись в комсомол и парни… Авторитет комсомола поднимался с каждым днем… Трудное было время… По всей России распространялась засуха… Гонимые голодом, со всех концов страны на Кубань съезжались люди. А на Кубани было не лучше. Многие дети осиротели. Комсомольцы проводили платные концерты, а собранные средства отдавали детдому. Собирали для ребят одежду, обувь, продукты, ухаживали за больными малышами… Да разве перечтешь все дела комсомолии моего поколения?...</a:t>
            </a:r>
          </a:p>
        </p:txBody>
      </p:sp>
      <p:pic>
        <p:nvPicPr>
          <p:cNvPr id="1026" name="Picture 2" descr="E:\disk_d\исторические материалы\ГРАЖДАН. ВОЙНА\Гражданская война, фотоальбом Гапона\Изображение 013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68" y="1006688"/>
            <a:ext cx="1736406" cy="272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10769" y="3861048"/>
            <a:ext cx="18537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Анастасия Васильевна </a:t>
            </a:r>
            <a:r>
              <a:rPr lang="ru-RU" sz="1400" b="1" dirty="0" err="1" smtClean="0">
                <a:solidFill>
                  <a:srgbClr val="FF0000"/>
                </a:solidFill>
              </a:rPr>
              <a:t>Хваткова-Шулико</a:t>
            </a:r>
            <a:r>
              <a:rPr lang="ru-RU" sz="1400" b="1" dirty="0" smtClean="0">
                <a:solidFill>
                  <a:srgbClr val="FF0000"/>
                </a:solidFill>
              </a:rPr>
              <a:t>, комсомолка ст. Старощербиновской с 1920 года</a:t>
            </a: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0070C0"/>
                </a:solidFill>
              </a:rPr>
              <a:t>Ф. Р-107, оп. 14, д. 4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99"/>
            <a:ext cx="9396536" cy="725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3848" y="403467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1600" smtClean="0">
                <a:solidFill>
                  <a:schemeClr val="bg1">
                    <a:lumMod val="50000"/>
                  </a:schemeClr>
                </a:solidFill>
              </a:rPr>
              <a:t>Комсомольское время»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5949281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        Ф. Р-107, оп.14, д.4.</a:t>
            </a: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0062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	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0828" y="3212976"/>
            <a:ext cx="17157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   Попов Даниил   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  Тимофеевич,   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  комсомолец 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  1920-х годов,   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   боец </a:t>
            </a:r>
            <a:r>
              <a:rPr lang="ru-RU" sz="1600" b="1" dirty="0" err="1" smtClean="0">
                <a:solidFill>
                  <a:srgbClr val="FF0000"/>
                </a:solidFill>
              </a:rPr>
              <a:t>ЧОНа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disk_d\исторические материалы\ГРАЖДАН. ВОЙНА\Гражданская война, фотоальбом Гапона\Изображение 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28" y="1412776"/>
            <a:ext cx="1715743" cy="24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risa\Desktop\КОМСОМОЛ\IMG_71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5"/>
            <a:ext cx="1604210" cy="245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54634" y="3717031"/>
            <a:ext cx="18335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1600" b="1" dirty="0" smtClean="0"/>
              <a:t>         </a:t>
            </a:r>
            <a:r>
              <a:rPr lang="ru-RU" sz="1600" b="1" dirty="0" err="1" smtClean="0">
                <a:solidFill>
                  <a:srgbClr val="FF0000"/>
                </a:solidFill>
              </a:rPr>
              <a:t>Зайковская</a:t>
            </a:r>
            <a:r>
              <a:rPr lang="ru-RU" sz="1600" b="1" dirty="0" smtClean="0">
                <a:solidFill>
                  <a:srgbClr val="FF0000"/>
                </a:solidFill>
              </a:rPr>
              <a:t>        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           Ирина    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          Петровна,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        комсомолка  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       1920-х </a:t>
            </a:r>
            <a:r>
              <a:rPr lang="ru-RU" sz="1600" b="1" dirty="0">
                <a:solidFill>
                  <a:srgbClr val="FF0000"/>
                </a:solidFill>
              </a:rPr>
              <a:t>годов,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          боец </a:t>
            </a:r>
            <a:r>
              <a:rPr lang="ru-RU" sz="1600" b="1" dirty="0" err="1">
                <a:solidFill>
                  <a:srgbClr val="FF0000"/>
                </a:solidFill>
              </a:rPr>
              <a:t>ЧОНа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Larisa\Desktop\КОМСОМОЛ\IMG_71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04" y="1484784"/>
            <a:ext cx="1785718" cy="24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19104" y="3944134"/>
            <a:ext cx="1785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   Зубков Денис,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   комсомолец   </a:t>
            </a:r>
            <a:endParaRPr lang="ru-RU" sz="1600" b="1" dirty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     1920-х </a:t>
            </a:r>
            <a:r>
              <a:rPr lang="ru-RU" sz="1600" b="1" dirty="0">
                <a:solidFill>
                  <a:srgbClr val="FF0000"/>
                </a:solidFill>
              </a:rPr>
              <a:t>годов,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     боец </a:t>
            </a:r>
            <a:r>
              <a:rPr lang="ru-RU" sz="1600" b="1" dirty="0" err="1">
                <a:solidFill>
                  <a:srgbClr val="FF0000"/>
                </a:solidFill>
              </a:rPr>
              <a:t>ЧОНа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764"/>
            <a:ext cx="9396536" cy="725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3848" y="403467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1600" smtClean="0">
                <a:solidFill>
                  <a:schemeClr val="bg1">
                    <a:lumMod val="50000"/>
                  </a:schemeClr>
                </a:solidFill>
              </a:rPr>
              <a:t>Комсомольское время»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5572242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        Ф. Р-107, оп.14, д.4</a:t>
            </a: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  <a:p>
            <a:pPr algn="ctr"/>
            <a:r>
              <a:rPr lang="ru-RU" sz="1600" b="1" dirty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ru-RU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0062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	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212976"/>
            <a:ext cx="2358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Larisa\Desktop\КОМСОМОЛ\Изображение 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92" y="1124744"/>
            <a:ext cx="3511935" cy="472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1988840"/>
            <a:ext cx="36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Цыганок Семен –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член комсомола с 1920-го года, боец </a:t>
            </a:r>
            <a:r>
              <a:rPr lang="ru-RU" sz="1400" b="1" dirty="0" err="1" smtClean="0">
                <a:solidFill>
                  <a:srgbClr val="FF0000"/>
                </a:solidFill>
              </a:rPr>
              <a:t>ЧОНа</a:t>
            </a:r>
            <a:r>
              <a:rPr lang="ru-RU" sz="1400" b="1" dirty="0" smtClean="0">
                <a:solidFill>
                  <a:srgbClr val="FF0000"/>
                </a:solidFill>
              </a:rPr>
              <a:t>,</a:t>
            </a: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Цыганок Ольга –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член </a:t>
            </a:r>
            <a:r>
              <a:rPr lang="ru-RU" sz="1400" b="1" dirty="0">
                <a:solidFill>
                  <a:srgbClr val="FF0000"/>
                </a:solidFill>
              </a:rPr>
              <a:t>комсомола с </a:t>
            </a:r>
            <a:r>
              <a:rPr lang="ru-RU" sz="1400" b="1" dirty="0" smtClean="0">
                <a:solidFill>
                  <a:srgbClr val="FF0000"/>
                </a:solidFill>
              </a:rPr>
              <a:t>1922-го </a:t>
            </a:r>
            <a:r>
              <a:rPr lang="ru-RU" sz="1400" b="1" dirty="0">
                <a:solidFill>
                  <a:srgbClr val="FF0000"/>
                </a:solidFill>
              </a:rPr>
              <a:t>года, боец </a:t>
            </a:r>
            <a:r>
              <a:rPr lang="ru-RU" sz="1400" b="1" dirty="0" err="1">
                <a:solidFill>
                  <a:srgbClr val="FF0000"/>
                </a:solidFill>
              </a:rPr>
              <a:t>ЧОНа</a:t>
            </a:r>
            <a:r>
              <a:rPr lang="ru-RU" sz="1400" b="1" dirty="0" smtClean="0">
                <a:solidFill>
                  <a:srgbClr val="FF0000"/>
                </a:solidFill>
              </a:rPr>
              <a:t>,</a:t>
            </a: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ст. </a:t>
            </a:r>
            <a:r>
              <a:rPr lang="ru-RU" sz="1400" b="1" dirty="0" err="1">
                <a:solidFill>
                  <a:srgbClr val="FF0000"/>
                </a:solidFill>
              </a:rPr>
              <a:t>Н</a:t>
            </a:r>
            <a:r>
              <a:rPr lang="ru-RU" sz="1400" b="1" dirty="0" err="1" smtClean="0">
                <a:solidFill>
                  <a:srgbClr val="FF0000"/>
                </a:solidFill>
              </a:rPr>
              <a:t>овощербиновская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805"/>
            <a:ext cx="9396536" cy="725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3848" y="403467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«Комсомольское время»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613633"/>
            <a:ext cx="7560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        </a:t>
            </a:r>
            <a:r>
              <a:rPr lang="ru-RU" sz="1400" b="1" dirty="0">
                <a:solidFill>
                  <a:srgbClr val="0070C0"/>
                </a:solidFill>
              </a:rPr>
              <a:t>Д</a:t>
            </a:r>
            <a:r>
              <a:rPr lang="ru-RU" sz="1400" b="1" dirty="0" smtClean="0">
                <a:solidFill>
                  <a:srgbClr val="0070C0"/>
                </a:solidFill>
              </a:rPr>
              <a:t>окументы </a:t>
            </a:r>
          </a:p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собственной собирательной деятельности </a:t>
            </a:r>
          </a:p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Щербиновского районного отделения РОИА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ru-RU" sz="1600" b="1" i="1" dirty="0">
              <a:solidFill>
                <a:srgbClr val="0070C0"/>
              </a:solidFill>
            </a:endParaRP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0062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	</a:t>
            </a:r>
            <a:endParaRPr lang="ru-RU" sz="1400" b="1" dirty="0"/>
          </a:p>
        </p:txBody>
      </p:sp>
      <p:pic>
        <p:nvPicPr>
          <p:cNvPr id="1026" name="Picture 2" descr="E:\disk_d\исторические материалы\ГРАЖДАН. ВОЙНА\Фото. ЧОНовцы перед уходом на задание, ст. Старощербиновская (1-Макарчук Я.П., 2-Полубень Н.Я., 3-Ныркоы, 4-Шевцов, 5-Минаков) это по ул. Советов,дом снесе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4382"/>
            <a:ext cx="6615290" cy="425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212976"/>
            <a:ext cx="61206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err="1" smtClean="0">
                <a:solidFill>
                  <a:srgbClr val="FF0000"/>
                </a:solidFill>
              </a:rPr>
              <a:t>ЧОНовцы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перед уходом на </a:t>
            </a:r>
            <a:r>
              <a:rPr lang="ru-RU" sz="1400" b="1" dirty="0" smtClean="0">
                <a:solidFill>
                  <a:srgbClr val="FF0000"/>
                </a:solidFill>
              </a:rPr>
              <a:t>задание. ст</a:t>
            </a:r>
            <a:r>
              <a:rPr lang="ru-RU" sz="1400" b="1" dirty="0">
                <a:solidFill>
                  <a:srgbClr val="FF0000"/>
                </a:solidFill>
              </a:rPr>
              <a:t>. Старощербиновская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(</a:t>
            </a:r>
            <a:r>
              <a:rPr lang="ru-RU" sz="1400" b="1" dirty="0">
                <a:solidFill>
                  <a:srgbClr val="FF0000"/>
                </a:solidFill>
              </a:rPr>
              <a:t>1-Макарчук Я.П., 2-Полубень Н.Я., </a:t>
            </a:r>
            <a:r>
              <a:rPr lang="ru-RU" sz="1400" b="1" dirty="0" smtClean="0">
                <a:solidFill>
                  <a:srgbClr val="FF0000"/>
                </a:solidFill>
              </a:rPr>
              <a:t>3-Нырков, </a:t>
            </a:r>
            <a:r>
              <a:rPr lang="ru-RU" sz="1400" b="1" dirty="0">
                <a:solidFill>
                  <a:srgbClr val="FF0000"/>
                </a:solidFill>
              </a:rPr>
              <a:t>4-Шевцов, 5-Минаков</a:t>
            </a:r>
            <a:r>
              <a:rPr lang="ru-RU" sz="1400" b="1" dirty="0" smtClean="0">
                <a:solidFill>
                  <a:srgbClr val="FF0000"/>
                </a:solidFill>
              </a:rPr>
              <a:t>)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68" y="-140407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403467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«Комсомольское время»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8315" y="5733256"/>
            <a:ext cx="698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ru-RU" sz="1400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0070C0"/>
                </a:solidFill>
              </a:rPr>
              <a:t>Ф. Р-107, оп. 14, д. 4</a:t>
            </a:r>
            <a:r>
              <a:rPr lang="ru-RU" b="1" i="1" dirty="0" smtClean="0">
                <a:solidFill>
                  <a:schemeClr val="bg1">
                    <a:lumMod val="65000"/>
                  </a:schemeClr>
                </a:solidFill>
              </a:rPr>
              <a:t>                                                                                 </a:t>
            </a:r>
          </a:p>
          <a:p>
            <a:r>
              <a:rPr lang="ru-RU" b="1" i="1" dirty="0" smtClean="0">
                <a:solidFill>
                  <a:schemeClr val="bg1">
                    <a:lumMod val="65000"/>
                  </a:schemeClr>
                </a:solidFill>
              </a:rPr>
              <a:t>                                                          7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7501" y="460199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	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74948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indent="449580" algn="just">
              <a:lnSpc>
                <a:spcPct val="115000"/>
              </a:lnSpc>
            </a:pPr>
            <a:endParaRPr lang="ru-RU" sz="1600" b="1" dirty="0">
              <a:solidFill>
                <a:prstClr val="black"/>
              </a:solidFill>
            </a:endParaRPr>
          </a:p>
          <a:p>
            <a:pPr indent="449580" algn="just">
              <a:lnSpc>
                <a:spcPct val="115000"/>
              </a:lnSpc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indent="449580" algn="just">
              <a:lnSpc>
                <a:spcPct val="115000"/>
              </a:lnSpc>
            </a:pPr>
            <a:endParaRPr lang="ru-RU" sz="1600" b="1" dirty="0">
              <a:solidFill>
                <a:prstClr val="black"/>
              </a:solidFill>
            </a:endParaRPr>
          </a:p>
          <a:p>
            <a:pPr indent="449580" algn="just">
              <a:lnSpc>
                <a:spcPct val="115000"/>
              </a:lnSpc>
            </a:pPr>
            <a:endParaRPr lang="ru-RU" sz="1600" b="1" dirty="0" smtClean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6036" y="739143"/>
            <a:ext cx="3924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	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6" y="739143"/>
            <a:ext cx="7272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	                         </a:t>
            </a:r>
          </a:p>
          <a:p>
            <a:pPr algn="just"/>
            <a:endParaRPr lang="ru-RU" sz="1400" b="1" dirty="0">
              <a:solidFill>
                <a:srgbClr val="C00000"/>
              </a:solidFill>
            </a:endParaRPr>
          </a:p>
          <a:p>
            <a:pPr algn="just"/>
            <a:endParaRPr lang="ru-RU" sz="1400" b="1" dirty="0" smtClean="0">
              <a:solidFill>
                <a:srgbClr val="C00000"/>
              </a:solidFill>
            </a:endParaRPr>
          </a:p>
          <a:p>
            <a:pPr algn="just"/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547664" y="5300626"/>
            <a:ext cx="72728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  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699792" y="4940547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</p:txBody>
      </p:sp>
      <p:pic>
        <p:nvPicPr>
          <p:cNvPr id="2050" name="Picture 2" descr="C:\Users\Larisa\Desktop\КОМСОМОЛ\Старощерб комсомольцы 1930-х год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93031"/>
            <a:ext cx="6396037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23729" y="545451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Комсомольцы  станицы Старощербиновской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1930-е годы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3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«Комсомольское время»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3768597"/>
            <a:ext cx="28067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Фото без даты</a:t>
            </a:r>
          </a:p>
          <a:p>
            <a:pPr algn="r"/>
            <a:endParaRPr lang="ru-RU" sz="1400" b="1" i="1" dirty="0">
              <a:solidFill>
                <a:srgbClr val="0070C0"/>
              </a:solidFill>
            </a:endParaRPr>
          </a:p>
          <a:p>
            <a:pPr algn="r"/>
            <a:endParaRPr lang="ru-RU" sz="1400" b="1" i="1" dirty="0" smtClean="0">
              <a:solidFill>
                <a:srgbClr val="0070C0"/>
              </a:solidFill>
            </a:endParaRPr>
          </a:p>
          <a:p>
            <a:pPr algn="r"/>
            <a:endParaRPr lang="ru-RU" sz="1400" b="1" i="1" dirty="0">
              <a:solidFill>
                <a:srgbClr val="0070C0"/>
              </a:solidFill>
            </a:endParaRPr>
          </a:p>
          <a:p>
            <a:pPr algn="r"/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Документы </a:t>
            </a:r>
            <a:r>
              <a:rPr lang="ru-RU" sz="1400" b="1" i="1" dirty="0">
                <a:solidFill>
                  <a:srgbClr val="0070C0"/>
                </a:solidFill>
              </a:rPr>
              <a:t>собственной собирательной деятельности </a:t>
            </a:r>
          </a:p>
          <a:p>
            <a:r>
              <a:rPr lang="ru-RU" sz="1400" b="1" i="1" dirty="0">
                <a:solidFill>
                  <a:srgbClr val="0070C0"/>
                </a:solidFill>
              </a:rPr>
              <a:t>Щербиновского районного отделения РОИА</a:t>
            </a:r>
          </a:p>
        </p:txBody>
      </p:sp>
      <p:pic>
        <p:nvPicPr>
          <p:cNvPr id="1026" name="Picture 2" descr="C:\Users\Larisa\Desktop\Фотки на печать\1комсомо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20080"/>
            <a:ext cx="3602010" cy="51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616530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                                                                   8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3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55776" y="433715"/>
            <a:ext cx="549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«Комсомольское время» 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6239" y="726103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	                    </a:t>
            </a:r>
            <a:r>
              <a:rPr lang="ru-RU" sz="1600" b="1" dirty="0" smtClean="0">
                <a:solidFill>
                  <a:srgbClr val="FF0000"/>
                </a:solidFill>
              </a:rPr>
              <a:t>Из районной газеты «Знамя Ленина» 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       от 14.02.1985 г. </a:t>
            </a:r>
          </a:p>
          <a:p>
            <a:pPr algn="just"/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                                            	</a:t>
            </a: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Larisa\Downloads\IMG_7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14" y="1434834"/>
            <a:ext cx="7070755" cy="42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6639" y="5949280"/>
            <a:ext cx="3250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                                     Ф. Р-102, оп. 1, д. 84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5920</TotalTime>
  <Words>323</Words>
  <Application>Microsoft Office PowerPoint</Application>
  <PresentationFormat>Экран (4:3)</PresentationFormat>
  <Paragraphs>231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Гарнышева Мария</dc:creator>
  <cp:lastModifiedBy>Лариса</cp:lastModifiedBy>
  <cp:revision>594</cp:revision>
  <cp:lastPrinted>2020-11-06T10:45:08Z</cp:lastPrinted>
  <dcterms:created xsi:type="dcterms:W3CDTF">2020-03-16T10:20:44Z</dcterms:created>
  <dcterms:modified xsi:type="dcterms:W3CDTF">2025-11-07T12:28:19Z</dcterms:modified>
</cp:coreProperties>
</file>