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FF33"/>
    <a:srgbClr val="00FF00"/>
    <a:srgbClr val="F68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24" autoAdjust="0"/>
    <p:restoredTop sz="94660"/>
  </p:normalViewPr>
  <p:slideViewPr>
    <p:cSldViewPr>
      <p:cViewPr varScale="1">
        <p:scale>
          <a:sx n="83" d="100"/>
          <a:sy n="83" d="100"/>
        </p:scale>
        <p:origin x="-364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numRef>
              <c:f>Лист1!$A$3:$A$7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268.5</c:v>
                </c:pt>
                <c:pt idx="1">
                  <c:v>308.5</c:v>
                </c:pt>
                <c:pt idx="2">
                  <c:v>288.89999999999998</c:v>
                </c:pt>
                <c:pt idx="3">
                  <c:v>268.5</c:v>
                </c:pt>
                <c:pt idx="4">
                  <c:v>272.2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78-48BD-A446-F34AE4FC08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numRef>
              <c:f>Лист1!$A$3:$A$7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23.2</c:v>
                </c:pt>
                <c:pt idx="1">
                  <c:v>35.5</c:v>
                </c:pt>
                <c:pt idx="2">
                  <c:v>24.5</c:v>
                </c:pt>
                <c:pt idx="3">
                  <c:v>24.1</c:v>
                </c:pt>
                <c:pt idx="4">
                  <c:v>21.8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78-48BD-A446-F34AE4FC0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39545856"/>
        <c:axId val="99725824"/>
        <c:axId val="0"/>
      </c:bar3DChart>
      <c:catAx>
        <c:axId val="239545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9725824"/>
        <c:crosses val="autoZero"/>
        <c:auto val="1"/>
        <c:lblAlgn val="ctr"/>
        <c:lblOffset val="100"/>
        <c:noMultiLvlLbl val="0"/>
      </c:catAx>
      <c:valAx>
        <c:axId val="99725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95458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7CB19-0D3B-46D1-AFA2-0134142E8451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89C8A-FCFF-49D6-A0CF-08171DB01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3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2"/>
            </a:gs>
            <a:gs pos="100000">
              <a:schemeClr val="accent2"/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staradm.ru/" TargetMode="External"/><Relationship Id="rId4" Type="http://schemas.openxmlformats.org/officeDocument/2006/relationships/hyperlink" Target="mailto:fusrb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09120" y="107504"/>
            <a:ext cx="230315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Муниц</a:t>
            </a:r>
            <a:r>
              <a:rPr sz="2400" b="1" spc="-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и</a:t>
            </a:r>
            <a:r>
              <a:rPr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пальное</a:t>
            </a:r>
            <a:r>
              <a:rPr lang="ru-RU" sz="24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обра</a:t>
            </a:r>
            <a:r>
              <a:rPr sz="2400" b="1" spc="-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з</a:t>
            </a:r>
            <a:r>
              <a:rPr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ование</a:t>
            </a:r>
            <a:r>
              <a:rPr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Щ</a:t>
            </a:r>
            <a:r>
              <a:rPr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ерб</a:t>
            </a:r>
            <a:r>
              <a:rPr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и</a:t>
            </a:r>
            <a:r>
              <a:rPr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нов</a:t>
            </a:r>
            <a:r>
              <a:rPr sz="2400" b="1" spc="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с</a:t>
            </a:r>
            <a:r>
              <a:rPr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кий</a:t>
            </a:r>
            <a:r>
              <a:rPr sz="2400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ра</a:t>
            </a:r>
            <a:r>
              <a:rPr sz="2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й</a:t>
            </a:r>
            <a:r>
              <a:rPr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он</a:t>
            </a:r>
            <a:endParaRPr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47936" y="1668850"/>
            <a:ext cx="1025525" cy="1281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Прямоугольник 12"/>
          <p:cNvSpPr/>
          <p:nvPr/>
        </p:nvSpPr>
        <p:spPr>
          <a:xfrm>
            <a:off x="45721" y="6084168"/>
            <a:ext cx="6812279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БЮДЖЕТ ДЛЯ ГРАЖДАН</a:t>
            </a:r>
            <a:endParaRPr lang="ru-RU" sz="9600" b="1" cap="none" spc="0" dirty="0" smtClean="0">
              <a:ln w="315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2700" marR="5080" lvl="0" algn="ctr"/>
            <a:endParaRPr lang="ru-RU" b="1" spc="-25" dirty="0" smtClean="0">
              <a:solidFill>
                <a:srgbClr val="7030A0"/>
              </a:solidFill>
              <a:latin typeface="Calibri"/>
              <a:cs typeface="Calibri"/>
            </a:endParaRPr>
          </a:p>
          <a:p>
            <a:pPr marL="12700" marR="5080" lvl="0" algn="ctr"/>
            <a:endParaRPr lang="ru-RU" b="1" spc="-25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12700" marR="5080" lvl="0" algn="ctr"/>
            <a:r>
              <a:rPr lang="ru-RU" b="1" spc="-25" dirty="0" smtClean="0">
                <a:solidFill>
                  <a:srgbClr val="002060"/>
                </a:solidFill>
                <a:latin typeface="Calibri"/>
                <a:cs typeface="Calibri"/>
              </a:rPr>
              <a:t> к решению</a:t>
            </a:r>
            <a:r>
              <a:rPr lang="ru-RU" b="1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Со</a:t>
            </a:r>
            <a:r>
              <a:rPr lang="ru-RU" b="1" spc="-20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lang="ru-RU" b="1" spc="-15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та</a:t>
            </a:r>
            <a:r>
              <a:rPr lang="ru-RU" b="1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b="1" spc="-25" dirty="0">
                <a:solidFill>
                  <a:srgbClr val="002060"/>
                </a:solidFill>
                <a:latin typeface="Calibri"/>
                <a:cs typeface="Calibri"/>
              </a:rPr>
              <a:t>м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униципал</a:t>
            </a:r>
            <a:r>
              <a:rPr lang="ru-RU" b="1" spc="-15" dirty="0">
                <a:solidFill>
                  <a:srgbClr val="002060"/>
                </a:solidFill>
                <a:latin typeface="Calibri"/>
                <a:cs typeface="Calibri"/>
              </a:rPr>
              <a:t>ь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но</a:t>
            </a:r>
            <a:r>
              <a:rPr lang="ru-RU" b="1" spc="-25" dirty="0">
                <a:solidFill>
                  <a:srgbClr val="002060"/>
                </a:solidFill>
                <a:latin typeface="Calibri"/>
                <a:cs typeface="Calibri"/>
              </a:rPr>
              <a:t>г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lang="ru-RU" b="1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lang="ru-RU" b="1" spc="-20" dirty="0">
                <a:solidFill>
                  <a:srgbClr val="002060"/>
                </a:solidFill>
                <a:latin typeface="Calibri"/>
                <a:cs typeface="Calibri"/>
              </a:rPr>
              <a:t>б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lang="ru-RU" b="1" spc="-15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зо</a:t>
            </a:r>
            <a:r>
              <a:rPr lang="ru-RU" b="1" spc="-20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lang="ru-RU" b="1" spc="-15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ния</a:t>
            </a:r>
            <a:r>
              <a:rPr lang="ru-RU" b="1" spc="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endParaRPr lang="ru-RU" b="1" spc="50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5080" lvl="0" algn="ctr"/>
            <a:r>
              <a:rPr lang="ru-RU" b="1" spc="-30" dirty="0" err="1" smtClean="0">
                <a:solidFill>
                  <a:srgbClr val="002060"/>
                </a:solidFill>
                <a:latin typeface="Calibri"/>
                <a:cs typeface="Calibri"/>
              </a:rPr>
              <a:t>Щ</a:t>
            </a:r>
            <a:r>
              <a:rPr lang="ru-RU" b="1" spc="-15" dirty="0" err="1" smtClean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lang="ru-RU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lang="ru-RU" b="1" spc="-20" dirty="0" err="1" smtClean="0">
                <a:solidFill>
                  <a:srgbClr val="002060"/>
                </a:solidFill>
                <a:latin typeface="Calibri"/>
                <a:cs typeface="Calibri"/>
              </a:rPr>
              <a:t>б</a:t>
            </a:r>
            <a:r>
              <a:rPr lang="ru-RU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ино</a:t>
            </a:r>
            <a:r>
              <a:rPr lang="ru-RU" b="1" spc="-20" dirty="0" err="1" smtClean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lang="ru-RU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lang="ru-RU" b="1" spc="-20" dirty="0" err="1" smtClean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lang="ru-RU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ий</a:t>
            </a:r>
            <a:r>
              <a:rPr lang="ru-RU" b="1" spc="4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lang="ru-RU" b="1" spc="-15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йон</a:t>
            </a:r>
            <a:r>
              <a:rPr lang="ru-RU" b="1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br>
              <a:rPr lang="ru-RU" b="1" spc="15" dirty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ru-RU" b="1" spc="-10" dirty="0" smtClean="0">
                <a:solidFill>
                  <a:srgbClr val="002060"/>
                </a:solidFill>
                <a:latin typeface="Calibri"/>
                <a:cs typeface="Calibri"/>
              </a:rPr>
              <a:t>«О</a:t>
            </a:r>
            <a:r>
              <a:rPr lang="ru-RU" b="1" spc="-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б</a:t>
            </a:r>
            <a:r>
              <a:rPr lang="ru-RU" b="1" spc="-55" dirty="0">
                <a:solidFill>
                  <a:srgbClr val="002060"/>
                </a:solidFill>
                <a:latin typeface="Calibri"/>
                <a:cs typeface="Calibri"/>
              </a:rPr>
              <a:t>ю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lang="ru-RU" b="1" spc="-30" dirty="0">
                <a:solidFill>
                  <a:srgbClr val="002060"/>
                </a:solidFill>
                <a:latin typeface="Calibri"/>
                <a:cs typeface="Calibri"/>
              </a:rPr>
              <a:t>ж</a:t>
            </a:r>
            <a:r>
              <a:rPr lang="ru-RU" b="1" spc="-15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lang="ru-RU" b="1" spc="-20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lang="ru-RU" b="1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b="1" spc="-25" dirty="0">
                <a:solidFill>
                  <a:srgbClr val="002060"/>
                </a:solidFill>
                <a:latin typeface="Calibri"/>
                <a:cs typeface="Calibri"/>
              </a:rPr>
              <a:t>м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униципал</a:t>
            </a:r>
            <a:r>
              <a:rPr lang="ru-RU" b="1" spc="-15" dirty="0">
                <a:solidFill>
                  <a:srgbClr val="002060"/>
                </a:solidFill>
                <a:latin typeface="Calibri"/>
                <a:cs typeface="Calibri"/>
              </a:rPr>
              <a:t>ь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но</a:t>
            </a:r>
            <a:r>
              <a:rPr lang="ru-RU" b="1" spc="-25" dirty="0">
                <a:solidFill>
                  <a:srgbClr val="002060"/>
                </a:solidFill>
                <a:latin typeface="Calibri"/>
                <a:cs typeface="Calibri"/>
              </a:rPr>
              <a:t>г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lang="ru-RU" b="1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lang="ru-RU" b="1" spc="-20" dirty="0">
                <a:solidFill>
                  <a:srgbClr val="002060"/>
                </a:solidFill>
                <a:latin typeface="Calibri"/>
                <a:cs typeface="Calibri"/>
              </a:rPr>
              <a:t>б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lang="ru-RU" b="1" spc="-15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зо</a:t>
            </a:r>
            <a:r>
              <a:rPr lang="ru-RU" b="1" spc="-20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lang="ru-RU" b="1" spc="-15" dirty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ния</a:t>
            </a:r>
            <a:r>
              <a:rPr lang="ru-RU" b="1" spc="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b="1" spc="-30" dirty="0" err="1">
                <a:solidFill>
                  <a:srgbClr val="002060"/>
                </a:solidFill>
                <a:latin typeface="Calibri"/>
                <a:cs typeface="Calibri"/>
              </a:rPr>
              <a:t>Щ</a:t>
            </a:r>
            <a:r>
              <a:rPr lang="ru-RU" b="1" spc="-15" dirty="0" err="1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lang="ru-RU" b="1" spc="-10" dirty="0" err="1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lang="ru-RU" b="1" spc="-20" dirty="0" err="1">
                <a:solidFill>
                  <a:srgbClr val="002060"/>
                </a:solidFill>
                <a:latin typeface="Calibri"/>
                <a:cs typeface="Calibri"/>
              </a:rPr>
              <a:t>б</a:t>
            </a:r>
            <a:r>
              <a:rPr lang="ru-RU" b="1" spc="-10" dirty="0" err="1">
                <a:solidFill>
                  <a:srgbClr val="002060"/>
                </a:solidFill>
                <a:latin typeface="Calibri"/>
                <a:cs typeface="Calibri"/>
              </a:rPr>
              <a:t>ино</a:t>
            </a:r>
            <a:r>
              <a:rPr lang="ru-RU" b="1" spc="-20" dirty="0" err="1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lang="ru-RU" b="1" spc="-10" dirty="0" err="1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lang="ru-RU" b="1" spc="-20" dirty="0" err="1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lang="ru-RU" b="1" spc="-10" dirty="0" err="1">
                <a:solidFill>
                  <a:srgbClr val="002060"/>
                </a:solidFill>
                <a:latin typeface="Calibri"/>
                <a:cs typeface="Calibri"/>
              </a:rPr>
              <a:t>ий</a:t>
            </a:r>
            <a:r>
              <a:rPr lang="ru-RU" b="1" spc="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endParaRPr lang="ru-RU" b="1" spc="50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5080" lvl="0" algn="ctr"/>
            <a:r>
              <a:rPr lang="ru-RU" b="1" spc="-10" dirty="0" smtClean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lang="ru-RU" b="1" spc="-15" dirty="0" smtClean="0">
                <a:solidFill>
                  <a:srgbClr val="002060"/>
                </a:solidFill>
                <a:latin typeface="Calibri"/>
                <a:cs typeface="Calibri"/>
              </a:rPr>
              <a:t>а</a:t>
            </a:r>
            <a:r>
              <a:rPr lang="ru-RU" b="1" spc="-10" dirty="0" smtClean="0">
                <a:solidFill>
                  <a:srgbClr val="002060"/>
                </a:solidFill>
                <a:latin typeface="Calibri"/>
                <a:cs typeface="Calibri"/>
              </a:rPr>
              <a:t>йон  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на</a:t>
            </a:r>
            <a:r>
              <a:rPr lang="ru-RU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2023 </a:t>
            </a:r>
            <a:r>
              <a:rPr lang="ru-RU" b="1" spc="-20" dirty="0">
                <a:solidFill>
                  <a:srgbClr val="002060"/>
                </a:solidFill>
                <a:latin typeface="Calibri"/>
                <a:cs typeface="Calibri"/>
              </a:rPr>
              <a:t>г</a:t>
            </a:r>
            <a:r>
              <a:rPr lang="ru-RU" b="1" spc="-50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д </a:t>
            </a:r>
            <a:r>
              <a:rPr lang="ru-RU" b="1" spc="-10" dirty="0" smtClean="0">
                <a:solidFill>
                  <a:srgbClr val="002060"/>
                </a:solidFill>
                <a:latin typeface="Calibri"/>
                <a:cs typeface="Calibri"/>
              </a:rPr>
              <a:t>и </a:t>
            </a:r>
            <a:r>
              <a:rPr lang="ru-RU" b="1" spc="-10" dirty="0">
                <a:solidFill>
                  <a:srgbClr val="002060"/>
                </a:solidFill>
                <a:latin typeface="Calibri"/>
                <a:cs typeface="Calibri"/>
              </a:rPr>
              <a:t>на плановый период 2024 и 2025 </a:t>
            </a:r>
            <a:r>
              <a:rPr lang="ru-RU" b="1" spc="-10" dirty="0" smtClean="0">
                <a:solidFill>
                  <a:srgbClr val="002060"/>
                </a:solidFill>
                <a:latin typeface="Calibri"/>
                <a:cs typeface="Calibri"/>
              </a:rPr>
              <a:t>годов</a:t>
            </a:r>
            <a:r>
              <a:rPr lang="ru-RU" b="1" spc="-20" dirty="0" smtClean="0">
                <a:solidFill>
                  <a:srgbClr val="002060"/>
                </a:solidFill>
                <a:latin typeface="Calibri"/>
                <a:cs typeface="Calibri"/>
              </a:rPr>
              <a:t>»</a:t>
            </a:r>
            <a:endParaRPr lang="ru-RU" b="1" cap="none" spc="0" dirty="0">
              <a:ln w="315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980738" y="38924"/>
            <a:ext cx="5050155" cy="1097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3495" algn="ctr">
              <a:lnSpc>
                <a:spcPct val="100000"/>
              </a:lnSpc>
            </a:pPr>
            <a:r>
              <a:rPr sz="2000" b="1" spc="-10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СТ</a:t>
            </a:r>
            <a:r>
              <a:rPr sz="2000" b="1" spc="-25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Р</a:t>
            </a:r>
            <a:r>
              <a:rPr sz="2000" b="1" spc="-10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У</a:t>
            </a:r>
            <a:r>
              <a:rPr sz="2000" b="1" spc="-20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К</a:t>
            </a:r>
            <a:r>
              <a:rPr sz="2000" b="1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Т</a:t>
            </a:r>
            <a:r>
              <a:rPr sz="2000" b="1" spc="-10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У</a:t>
            </a:r>
            <a:r>
              <a:rPr sz="2000" b="1" spc="-90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Р</a:t>
            </a:r>
            <a:r>
              <a:rPr sz="2000" b="1" spc="-10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А</a:t>
            </a:r>
            <a:r>
              <a:rPr sz="2000" b="1" spc="-15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 </a:t>
            </a:r>
            <a:r>
              <a:rPr sz="2000" b="1" spc="-60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Д</a:t>
            </a:r>
            <a:r>
              <a:rPr sz="2000" b="1" spc="-55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О</a:t>
            </a:r>
            <a:r>
              <a:rPr sz="2000" b="1" spc="-65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Х</a:t>
            </a:r>
            <a:r>
              <a:rPr sz="2000" b="1" spc="-55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О</a:t>
            </a:r>
            <a:r>
              <a:rPr sz="2000" b="1" spc="-60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7030A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Calibri"/>
                <a:cs typeface="Calibri"/>
              </a:rPr>
              <a:t>ОВ</a:t>
            </a:r>
            <a:endParaRPr sz="2000" dirty="0" smtClean="0">
              <a:solidFill>
                <a:srgbClr val="7030A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400"/>
              </a:spcBef>
            </a:pPr>
            <a:r>
              <a:rPr sz="1600" b="1" spc="-40" dirty="0" err="1" smtClean="0">
                <a:solidFill>
                  <a:srgbClr val="7030A0"/>
                </a:solidFill>
                <a:cs typeface="Times New Roman"/>
              </a:rPr>
              <a:t>С</a:t>
            </a:r>
            <a:r>
              <a:rPr sz="1600" b="1" spc="-5" dirty="0" err="1" smtClean="0">
                <a:solidFill>
                  <a:srgbClr val="7030A0"/>
                </a:solidFill>
                <a:cs typeface="Times New Roman"/>
              </a:rPr>
              <a:t>т</a:t>
            </a:r>
            <a:r>
              <a:rPr sz="1600" b="1" spc="-35" dirty="0" err="1" smtClean="0">
                <a:solidFill>
                  <a:srgbClr val="7030A0"/>
                </a:solidFill>
                <a:cs typeface="Times New Roman"/>
              </a:rPr>
              <a:t>р</a:t>
            </a:r>
            <a:r>
              <a:rPr sz="1600" b="1" spc="-10" dirty="0" err="1" smtClean="0">
                <a:solidFill>
                  <a:srgbClr val="7030A0"/>
                </a:solidFill>
                <a:cs typeface="Times New Roman"/>
              </a:rPr>
              <a:t>ук</a:t>
            </a:r>
            <a:r>
              <a:rPr sz="1600" b="1" spc="-50" dirty="0" err="1" smtClean="0">
                <a:solidFill>
                  <a:srgbClr val="7030A0"/>
                </a:solidFill>
                <a:cs typeface="Times New Roman"/>
              </a:rPr>
              <a:t>т</a:t>
            </a:r>
            <a:r>
              <a:rPr sz="1600" b="1" spc="-10" dirty="0" err="1" smtClean="0">
                <a:solidFill>
                  <a:srgbClr val="7030A0"/>
                </a:solidFill>
                <a:cs typeface="Times New Roman"/>
              </a:rPr>
              <a:t>ура</a:t>
            </a:r>
            <a:r>
              <a:rPr sz="1600" b="1" spc="20" dirty="0" smtClean="0">
                <a:solidFill>
                  <a:srgbClr val="7030A0"/>
                </a:solidFill>
                <a:cs typeface="Times New Roman"/>
              </a:rPr>
              <a:t> </a:t>
            </a:r>
            <a:r>
              <a:rPr sz="1600" b="1" spc="-10" dirty="0" err="1" smtClean="0">
                <a:solidFill>
                  <a:srgbClr val="7030A0"/>
                </a:solidFill>
                <a:cs typeface="Times New Roman"/>
              </a:rPr>
              <a:t>н</a:t>
            </a:r>
            <a:r>
              <a:rPr sz="1600" b="1" spc="5" dirty="0" err="1" smtClean="0">
                <a:solidFill>
                  <a:srgbClr val="7030A0"/>
                </a:solidFill>
                <a:cs typeface="Times New Roman"/>
              </a:rPr>
              <a:t>а</a:t>
            </a:r>
            <a:r>
              <a:rPr sz="1600" b="1" spc="-10" dirty="0" err="1" smtClean="0">
                <a:solidFill>
                  <a:srgbClr val="7030A0"/>
                </a:solidFill>
                <a:cs typeface="Times New Roman"/>
              </a:rPr>
              <a:t>л</a:t>
            </a:r>
            <a:r>
              <a:rPr sz="1600" b="1" spc="-5" dirty="0" err="1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600" b="1" spc="-50" dirty="0" err="1" smtClean="0">
                <a:solidFill>
                  <a:srgbClr val="7030A0"/>
                </a:solidFill>
                <a:cs typeface="Times New Roman"/>
              </a:rPr>
              <a:t>г</a:t>
            </a:r>
            <a:r>
              <a:rPr sz="1600" b="1" spc="-45" dirty="0" err="1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600" b="1" spc="-10" dirty="0" err="1" smtClean="0">
                <a:solidFill>
                  <a:srgbClr val="7030A0"/>
                </a:solidFill>
                <a:cs typeface="Times New Roman"/>
              </a:rPr>
              <a:t>вых</a:t>
            </a:r>
            <a:r>
              <a:rPr sz="1600" b="1" spc="-10" dirty="0" smtClean="0">
                <a:solidFill>
                  <a:srgbClr val="7030A0"/>
                </a:solidFill>
                <a:cs typeface="Times New Roman"/>
              </a:rPr>
              <a:t> и</a:t>
            </a:r>
            <a:r>
              <a:rPr sz="1600" b="1" spc="-5" dirty="0" smtClean="0">
                <a:solidFill>
                  <a:srgbClr val="7030A0"/>
                </a:solidFill>
                <a:cs typeface="Times New Roman"/>
              </a:rPr>
              <a:t> </a:t>
            </a:r>
            <a:r>
              <a:rPr sz="1600" b="1" spc="-10" dirty="0" err="1" smtClean="0">
                <a:solidFill>
                  <a:srgbClr val="7030A0"/>
                </a:solidFill>
                <a:cs typeface="Times New Roman"/>
              </a:rPr>
              <a:t>нен</a:t>
            </a:r>
            <a:r>
              <a:rPr sz="1600" b="1" spc="5" dirty="0" err="1" smtClean="0">
                <a:solidFill>
                  <a:srgbClr val="7030A0"/>
                </a:solidFill>
                <a:cs typeface="Times New Roman"/>
              </a:rPr>
              <a:t>а</a:t>
            </a:r>
            <a:r>
              <a:rPr sz="1600" b="1" spc="-10" dirty="0" err="1" smtClean="0">
                <a:solidFill>
                  <a:srgbClr val="7030A0"/>
                </a:solidFill>
                <a:cs typeface="Times New Roman"/>
              </a:rPr>
              <a:t>л</a:t>
            </a:r>
            <a:r>
              <a:rPr sz="1600" b="1" spc="-5" dirty="0" err="1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600" b="1" spc="-50" dirty="0" err="1" smtClean="0">
                <a:solidFill>
                  <a:srgbClr val="7030A0"/>
                </a:solidFill>
                <a:cs typeface="Times New Roman"/>
              </a:rPr>
              <a:t>г</a:t>
            </a:r>
            <a:r>
              <a:rPr sz="1600" b="1" spc="-45" dirty="0" err="1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600" b="1" spc="-10" dirty="0" err="1" smtClean="0">
                <a:solidFill>
                  <a:srgbClr val="7030A0"/>
                </a:solidFill>
                <a:cs typeface="Times New Roman"/>
              </a:rPr>
              <a:t>вых</a:t>
            </a:r>
            <a:r>
              <a:rPr sz="1600" b="1" spc="5" dirty="0" smtClean="0">
                <a:solidFill>
                  <a:srgbClr val="7030A0"/>
                </a:solidFill>
                <a:cs typeface="Times New Roman"/>
              </a:rPr>
              <a:t> </a:t>
            </a:r>
            <a:r>
              <a:rPr sz="1600" b="1" spc="-20" dirty="0" err="1" smtClean="0">
                <a:solidFill>
                  <a:srgbClr val="7030A0"/>
                </a:solidFill>
                <a:cs typeface="Times New Roman"/>
              </a:rPr>
              <a:t>д</a:t>
            </a:r>
            <a:r>
              <a:rPr sz="1600" b="1" spc="-45" dirty="0" err="1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600" b="1" spc="-65" dirty="0" err="1" smtClean="0">
                <a:solidFill>
                  <a:srgbClr val="7030A0"/>
                </a:solidFill>
                <a:cs typeface="Times New Roman"/>
              </a:rPr>
              <a:t>х</a:t>
            </a:r>
            <a:r>
              <a:rPr sz="1600" b="1" spc="-55" dirty="0" err="1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600" b="1" spc="-10" dirty="0" err="1" smtClean="0">
                <a:solidFill>
                  <a:srgbClr val="7030A0"/>
                </a:solidFill>
                <a:cs typeface="Times New Roman"/>
              </a:rPr>
              <a:t>д</a:t>
            </a:r>
            <a:r>
              <a:rPr sz="1600" b="1" spc="-45" dirty="0" err="1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600" b="1" spc="-10" dirty="0" err="1" smtClean="0">
                <a:solidFill>
                  <a:srgbClr val="7030A0"/>
                </a:solidFill>
                <a:cs typeface="Times New Roman"/>
              </a:rPr>
              <a:t>в</a:t>
            </a:r>
            <a:r>
              <a:rPr sz="1600" b="1" spc="-15" dirty="0" smtClean="0">
                <a:solidFill>
                  <a:srgbClr val="7030A0"/>
                </a:solidFill>
                <a:cs typeface="Times New Roman"/>
              </a:rPr>
              <a:t> </a:t>
            </a:r>
            <a:r>
              <a:rPr sz="1600" b="1" spc="-10" dirty="0" err="1" smtClean="0">
                <a:solidFill>
                  <a:srgbClr val="7030A0"/>
                </a:solidFill>
                <a:cs typeface="Times New Roman"/>
              </a:rPr>
              <a:t>б</a:t>
            </a:r>
            <a:r>
              <a:rPr sz="1600" b="1" spc="-110" dirty="0" err="1" smtClean="0">
                <a:solidFill>
                  <a:srgbClr val="7030A0"/>
                </a:solidFill>
                <a:cs typeface="Times New Roman"/>
              </a:rPr>
              <a:t>ю</a:t>
            </a:r>
            <a:r>
              <a:rPr sz="1600" b="1" spc="-10" dirty="0" err="1" smtClean="0">
                <a:solidFill>
                  <a:srgbClr val="7030A0"/>
                </a:solidFill>
                <a:cs typeface="Times New Roman"/>
              </a:rPr>
              <a:t>д</a:t>
            </a:r>
            <a:r>
              <a:rPr sz="1600" b="1" spc="-50" dirty="0" err="1" smtClean="0">
                <a:solidFill>
                  <a:srgbClr val="7030A0"/>
                </a:solidFill>
                <a:cs typeface="Times New Roman"/>
              </a:rPr>
              <a:t>ж</a:t>
            </a:r>
            <a:r>
              <a:rPr sz="1600" b="1" spc="-10" dirty="0" err="1" smtClean="0">
                <a:solidFill>
                  <a:srgbClr val="7030A0"/>
                </a:solidFill>
                <a:cs typeface="Times New Roman"/>
              </a:rPr>
              <a:t>е</a:t>
            </a:r>
            <a:r>
              <a:rPr sz="1600" b="1" spc="-5" dirty="0" err="1" smtClean="0">
                <a:solidFill>
                  <a:srgbClr val="7030A0"/>
                </a:solidFill>
                <a:cs typeface="Times New Roman"/>
              </a:rPr>
              <a:t>т</a:t>
            </a:r>
            <a:r>
              <a:rPr sz="1600" b="1" spc="-10" dirty="0" err="1" smtClean="0">
                <a:solidFill>
                  <a:srgbClr val="7030A0"/>
                </a:solidFill>
                <a:cs typeface="Times New Roman"/>
              </a:rPr>
              <a:t>а</a:t>
            </a:r>
            <a:r>
              <a:rPr sz="1600" b="1" spc="-5" dirty="0" smtClean="0">
                <a:solidFill>
                  <a:srgbClr val="7030A0"/>
                </a:solidFill>
                <a:cs typeface="Times New Roman"/>
              </a:rPr>
              <a:t> </a:t>
            </a:r>
            <a:r>
              <a:rPr sz="1600" b="1" spc="-5" dirty="0" err="1" smtClean="0">
                <a:solidFill>
                  <a:srgbClr val="7030A0"/>
                </a:solidFill>
                <a:cs typeface="Times New Roman"/>
              </a:rPr>
              <a:t>муницип</a:t>
            </a:r>
            <a:r>
              <a:rPr sz="1600" b="1" dirty="0" err="1" smtClean="0">
                <a:solidFill>
                  <a:srgbClr val="7030A0"/>
                </a:solidFill>
                <a:cs typeface="Times New Roman"/>
              </a:rPr>
              <a:t>а</a:t>
            </a:r>
            <a:r>
              <a:rPr sz="1600" b="1" spc="-5" dirty="0" err="1" smtClean="0">
                <a:solidFill>
                  <a:srgbClr val="7030A0"/>
                </a:solidFill>
                <a:cs typeface="Times New Roman"/>
              </a:rPr>
              <a:t>льно</a:t>
            </a:r>
            <a:r>
              <a:rPr sz="1600" b="1" spc="-50" dirty="0" err="1" smtClean="0">
                <a:solidFill>
                  <a:srgbClr val="7030A0"/>
                </a:solidFill>
                <a:cs typeface="Times New Roman"/>
              </a:rPr>
              <a:t>г</a:t>
            </a:r>
            <a:r>
              <a:rPr sz="1600" b="1" spc="-10" dirty="0" err="1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600" b="1" spc="-25" dirty="0" smtClean="0">
                <a:solidFill>
                  <a:srgbClr val="7030A0"/>
                </a:solidFill>
                <a:cs typeface="Times New Roman"/>
              </a:rPr>
              <a:t> </a:t>
            </a:r>
            <a:r>
              <a:rPr sz="1600" b="1" spc="-5" dirty="0" err="1" smtClean="0">
                <a:solidFill>
                  <a:srgbClr val="7030A0"/>
                </a:solidFill>
                <a:cs typeface="Times New Roman"/>
              </a:rPr>
              <a:t>обра</a:t>
            </a:r>
            <a:r>
              <a:rPr sz="1600" b="1" spc="-30" dirty="0" err="1" smtClean="0">
                <a:solidFill>
                  <a:srgbClr val="7030A0"/>
                </a:solidFill>
                <a:cs typeface="Times New Roman"/>
              </a:rPr>
              <a:t>з</a:t>
            </a:r>
            <a:r>
              <a:rPr sz="1600" b="1" spc="-40" dirty="0" err="1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600" b="1" spc="-5" dirty="0" err="1" smtClean="0">
                <a:solidFill>
                  <a:srgbClr val="7030A0"/>
                </a:solidFill>
                <a:cs typeface="Times New Roman"/>
              </a:rPr>
              <a:t>вани</a:t>
            </a:r>
            <a:r>
              <a:rPr sz="1600" b="1" spc="-10" dirty="0" err="1" smtClean="0">
                <a:solidFill>
                  <a:srgbClr val="7030A0"/>
                </a:solidFill>
                <a:cs typeface="Times New Roman"/>
              </a:rPr>
              <a:t>я</a:t>
            </a:r>
            <a:r>
              <a:rPr sz="1600" b="1" spc="-15" dirty="0" smtClean="0">
                <a:solidFill>
                  <a:srgbClr val="7030A0"/>
                </a:solidFill>
                <a:cs typeface="Times New Roman"/>
              </a:rPr>
              <a:t> Щерби</a:t>
            </a:r>
            <a:r>
              <a:rPr sz="1600" b="1" spc="-5" dirty="0" smtClean="0">
                <a:solidFill>
                  <a:srgbClr val="7030A0"/>
                </a:solidFill>
                <a:cs typeface="Times New Roman"/>
              </a:rPr>
              <a:t>н</a:t>
            </a:r>
            <a:r>
              <a:rPr sz="1600" b="1" spc="-45" dirty="0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600" b="1" spc="5" dirty="0" smtClean="0">
                <a:solidFill>
                  <a:srgbClr val="7030A0"/>
                </a:solidFill>
                <a:cs typeface="Times New Roman"/>
              </a:rPr>
              <a:t>в</a:t>
            </a:r>
            <a:r>
              <a:rPr sz="1600" b="1" spc="-10" dirty="0" smtClean="0">
                <a:solidFill>
                  <a:srgbClr val="7030A0"/>
                </a:solidFill>
                <a:cs typeface="Times New Roman"/>
              </a:rPr>
              <a:t>ск</a:t>
            </a:r>
            <a:r>
              <a:rPr sz="1600" b="1" spc="-5" dirty="0" smtClean="0">
                <a:solidFill>
                  <a:srgbClr val="7030A0"/>
                </a:solidFill>
                <a:cs typeface="Times New Roman"/>
              </a:rPr>
              <a:t>и</a:t>
            </a:r>
            <a:r>
              <a:rPr sz="1600" b="1" spc="-10" dirty="0" smtClean="0">
                <a:solidFill>
                  <a:srgbClr val="7030A0"/>
                </a:solidFill>
                <a:cs typeface="Times New Roman"/>
              </a:rPr>
              <a:t>й</a:t>
            </a:r>
            <a:r>
              <a:rPr sz="1600" b="1" spc="20" dirty="0" smtClean="0">
                <a:solidFill>
                  <a:srgbClr val="7030A0"/>
                </a:solidFill>
                <a:cs typeface="Times New Roman"/>
              </a:rPr>
              <a:t> </a:t>
            </a:r>
            <a:r>
              <a:rPr sz="1600" b="1" spc="-10" dirty="0" err="1" smtClean="0">
                <a:solidFill>
                  <a:srgbClr val="7030A0"/>
                </a:solidFill>
                <a:cs typeface="Times New Roman"/>
              </a:rPr>
              <a:t>рай</a:t>
            </a:r>
            <a:r>
              <a:rPr sz="1600" b="1" spc="-5" dirty="0" err="1" smtClean="0">
                <a:solidFill>
                  <a:srgbClr val="7030A0"/>
                </a:solidFill>
                <a:cs typeface="Times New Roman"/>
              </a:rPr>
              <a:t>о</a:t>
            </a:r>
            <a:r>
              <a:rPr sz="1600" b="1" spc="-10" dirty="0" err="1" smtClean="0">
                <a:solidFill>
                  <a:srgbClr val="7030A0"/>
                </a:solidFill>
                <a:cs typeface="Times New Roman"/>
              </a:rPr>
              <a:t>н</a:t>
            </a:r>
            <a:endParaRPr sz="1600" dirty="0">
              <a:solidFill>
                <a:srgbClr val="7030A0"/>
              </a:solidFill>
              <a:cs typeface="Times New Roman"/>
            </a:endParaRPr>
          </a:p>
        </p:txBody>
      </p:sp>
      <p:graphicFrame>
        <p:nvGraphicFramePr>
          <p:cNvPr id="10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70531"/>
              </p:ext>
            </p:extLst>
          </p:nvPr>
        </p:nvGraphicFramePr>
        <p:xfrm>
          <a:off x="260648" y="1331640"/>
          <a:ext cx="6364975" cy="7564120"/>
        </p:xfrm>
        <a:graphic>
          <a:graphicData uri="http://schemas.openxmlformats.org/drawingml/2006/table">
            <a:tbl>
              <a:tblPr firstRow="1" lastRow="1" bandRow="1">
                <a:tableStyleId>{284E427A-3D55-4303-BF80-6455036E1DE7}</a:tableStyleId>
              </a:tblPr>
              <a:tblGrid>
                <a:gridCol w="3024346"/>
                <a:gridCol w="936104"/>
                <a:gridCol w="792088"/>
                <a:gridCol w="792088"/>
                <a:gridCol w="820349"/>
              </a:tblGrid>
              <a:tr h="442976">
                <a:tc>
                  <a:txBody>
                    <a:bodyPr/>
                    <a:lstStyle/>
                    <a:p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marR="108585" algn="ctr">
                        <a:lnSpc>
                          <a:spcPct val="99100"/>
                        </a:lnSpc>
                      </a:pPr>
                      <a:r>
                        <a:rPr sz="1100" dirty="0"/>
                        <a:t>Удельный </a:t>
                      </a:r>
                      <a:r>
                        <a:rPr sz="1100" spc="-10" dirty="0"/>
                        <a:t>в</a:t>
                      </a:r>
                      <a:r>
                        <a:rPr sz="1100" dirty="0"/>
                        <a:t>ес</a:t>
                      </a:r>
                      <a:r>
                        <a:rPr sz="1100" spc="-10" dirty="0"/>
                        <a:t> </a:t>
                      </a:r>
                      <a:r>
                        <a:rPr sz="1100" dirty="0"/>
                        <a:t>% </a:t>
                      </a:r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r>
                        <a:rPr sz="1100" dirty="0"/>
                        <a:t>20</a:t>
                      </a:r>
                      <a:r>
                        <a:rPr lang="ru-RU" sz="1100" dirty="0" smtClean="0"/>
                        <a:t>22</a:t>
                      </a:r>
                      <a:r>
                        <a:rPr sz="1100" spc="-25" dirty="0" smtClean="0"/>
                        <a:t> </a:t>
                      </a:r>
                      <a:r>
                        <a:rPr sz="1100" dirty="0" err="1"/>
                        <a:t>год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marR="37465" algn="ctr">
                        <a:lnSpc>
                          <a:spcPct val="98700"/>
                        </a:lnSpc>
                      </a:pPr>
                      <a:r>
                        <a:rPr sz="1100" dirty="0"/>
                        <a:t>Удельный </a:t>
                      </a:r>
                      <a:r>
                        <a:rPr sz="1100" spc="-10" dirty="0"/>
                        <a:t>в</a:t>
                      </a:r>
                      <a:r>
                        <a:rPr sz="1100" dirty="0"/>
                        <a:t>ес</a:t>
                      </a:r>
                      <a:r>
                        <a:rPr sz="1100" spc="-10" dirty="0"/>
                        <a:t> </a:t>
                      </a:r>
                      <a:r>
                        <a:rPr sz="1100" dirty="0"/>
                        <a:t>% </a:t>
                      </a:r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r>
                        <a:rPr sz="1100" dirty="0"/>
                        <a:t>20</a:t>
                      </a:r>
                      <a:r>
                        <a:rPr lang="ru-RU" sz="1100" dirty="0" smtClean="0"/>
                        <a:t>23</a:t>
                      </a:r>
                      <a:r>
                        <a:rPr sz="1100" spc="-25" dirty="0" smtClean="0"/>
                        <a:t> </a:t>
                      </a:r>
                      <a:r>
                        <a:rPr sz="1100" dirty="0"/>
                        <a:t>год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marR="37465" algn="ctr">
                        <a:lnSpc>
                          <a:spcPct val="98700"/>
                        </a:lnSpc>
                      </a:pPr>
                      <a:r>
                        <a:rPr lang="ru-RU" sz="1100" dirty="0"/>
                        <a:t>Удельный вес %</a:t>
                      </a:r>
                    </a:p>
                    <a:p>
                      <a:pPr marL="45085" marR="37465" algn="ctr">
                        <a:lnSpc>
                          <a:spcPct val="98700"/>
                        </a:lnSpc>
                      </a:pPr>
                      <a:r>
                        <a:rPr lang="ru-RU" sz="1100" dirty="0" smtClean="0"/>
                        <a:t>2024 </a:t>
                      </a:r>
                      <a:r>
                        <a:rPr lang="ru-RU" sz="1100" dirty="0"/>
                        <a:t>год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85" marR="37465" algn="ctr">
                        <a:lnSpc>
                          <a:spcPct val="98700"/>
                        </a:lnSpc>
                      </a:pPr>
                      <a:r>
                        <a:rPr lang="ru-RU" sz="1100" dirty="0"/>
                        <a:t>Удельный вес %</a:t>
                      </a:r>
                    </a:p>
                    <a:p>
                      <a:pPr marL="45085" marR="37465" algn="ctr">
                        <a:lnSpc>
                          <a:spcPct val="98700"/>
                        </a:lnSpc>
                      </a:pPr>
                      <a:r>
                        <a:rPr lang="ru-RU" sz="1100" smtClean="0"/>
                        <a:t>2025 </a:t>
                      </a:r>
                      <a:r>
                        <a:rPr lang="ru-RU" sz="1100" dirty="0"/>
                        <a:t>год</a:t>
                      </a:r>
                      <a:endParaRPr sz="11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6060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</a:pPr>
                      <a:r>
                        <a:rPr sz="1400" b="1" spc="5" dirty="0"/>
                        <a:t>Н</a:t>
                      </a:r>
                      <a:r>
                        <a:rPr sz="1400" b="1" dirty="0"/>
                        <a:t>алого</a:t>
                      </a:r>
                      <a:r>
                        <a:rPr sz="1400" b="1" spc="5" dirty="0"/>
                        <a:t>в</a:t>
                      </a:r>
                      <a:r>
                        <a:rPr sz="1400" b="1" dirty="0"/>
                        <a:t>ые</a:t>
                      </a:r>
                      <a:r>
                        <a:rPr sz="1400" b="1" spc="-60" dirty="0"/>
                        <a:t> </a:t>
                      </a:r>
                      <a:r>
                        <a:rPr sz="1400" b="1" dirty="0"/>
                        <a:t>до</a:t>
                      </a:r>
                      <a:r>
                        <a:rPr sz="1400" b="1" spc="-15" dirty="0"/>
                        <a:t>х</a:t>
                      </a:r>
                      <a:r>
                        <a:rPr sz="1400" b="1" dirty="0"/>
                        <a:t>оды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92,5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92,2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91,8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92,6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783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400" dirty="0"/>
                        <a:t>Налог</a:t>
                      </a:r>
                      <a:r>
                        <a:rPr sz="1400" spc="-25" dirty="0"/>
                        <a:t> </a:t>
                      </a:r>
                      <a:r>
                        <a:rPr sz="1400" dirty="0"/>
                        <a:t>на </a:t>
                      </a:r>
                      <a:r>
                        <a:rPr sz="1400" spc="-5" dirty="0"/>
                        <a:t>п</a:t>
                      </a:r>
                      <a:r>
                        <a:rPr sz="1400" dirty="0"/>
                        <a:t>рибыль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0,3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0,4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0,5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0,5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6757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400" dirty="0"/>
                        <a:t>Налог</a:t>
                      </a:r>
                      <a:r>
                        <a:rPr sz="1400" spc="-25" dirty="0"/>
                        <a:t> </a:t>
                      </a:r>
                      <a:r>
                        <a:rPr sz="1400" dirty="0"/>
                        <a:t>на доходы</a:t>
                      </a:r>
                      <a:r>
                        <a:rPr sz="1400" spc="-20" dirty="0"/>
                        <a:t> </a:t>
                      </a:r>
                      <a:r>
                        <a:rPr sz="1400" dirty="0"/>
                        <a:t>с </a:t>
                      </a:r>
                      <a:r>
                        <a:rPr sz="1400" spc="5" dirty="0"/>
                        <a:t>ф</a:t>
                      </a:r>
                      <a:r>
                        <a:rPr sz="1400" dirty="0"/>
                        <a:t>и</a:t>
                      </a:r>
                      <a:r>
                        <a:rPr sz="1400" spc="-10" dirty="0"/>
                        <a:t>з</a:t>
                      </a:r>
                      <a:r>
                        <a:rPr sz="1400" dirty="0"/>
                        <a:t>и</a:t>
                      </a:r>
                      <a:r>
                        <a:rPr sz="1400" spc="-10" dirty="0"/>
                        <a:t>ч</a:t>
                      </a:r>
                      <a:r>
                        <a:rPr sz="1400" dirty="0"/>
                        <a:t>еских</a:t>
                      </a:r>
                      <a:r>
                        <a:rPr sz="1400" spc="-30" dirty="0"/>
                        <a:t> </a:t>
                      </a:r>
                      <a:r>
                        <a:rPr sz="1400" dirty="0"/>
                        <a:t>лиц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68,5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65,9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63,1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63,6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784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lang="ru-RU" sz="1400" dirty="0"/>
                        <a:t>Акцизы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0,2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0,3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0,3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0,3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51894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lang="ru-RU" sz="1400" dirty="0"/>
                        <a:t>Налог, взимаемый в связи с применением упрощенной системы налогообложения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7,5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8,0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8,7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8,8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2568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400" dirty="0"/>
                        <a:t>Еди</a:t>
                      </a:r>
                      <a:r>
                        <a:rPr sz="1400" spc="-10" dirty="0"/>
                        <a:t>н</a:t>
                      </a:r>
                      <a:r>
                        <a:rPr sz="1400" dirty="0"/>
                        <a:t>ый</a:t>
                      </a:r>
                      <a:r>
                        <a:rPr sz="1400" spc="-30" dirty="0"/>
                        <a:t> </a:t>
                      </a:r>
                      <a:r>
                        <a:rPr sz="1400" dirty="0"/>
                        <a:t>налог</a:t>
                      </a:r>
                      <a:r>
                        <a:rPr sz="1400" spc="-10" dirty="0"/>
                        <a:t> </a:t>
                      </a:r>
                      <a:r>
                        <a:rPr sz="1400" dirty="0"/>
                        <a:t>на </a:t>
                      </a:r>
                      <a:r>
                        <a:rPr sz="1400" spc="-10" dirty="0"/>
                        <a:t>в</a:t>
                      </a:r>
                      <a:r>
                        <a:rPr sz="1400" dirty="0"/>
                        <a:t>менен</a:t>
                      </a:r>
                      <a:r>
                        <a:rPr sz="1400" spc="-5" dirty="0"/>
                        <a:t>н</a:t>
                      </a:r>
                      <a:r>
                        <a:rPr sz="1400" dirty="0"/>
                        <a:t>ый</a:t>
                      </a:r>
                      <a:r>
                        <a:rPr sz="1400" spc="-15" dirty="0"/>
                        <a:t> </a:t>
                      </a:r>
                      <a:r>
                        <a:rPr sz="1400" dirty="0"/>
                        <a:t>доход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2568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400" dirty="0"/>
                        <a:t>Еди</a:t>
                      </a:r>
                      <a:r>
                        <a:rPr sz="1400" spc="-10" dirty="0"/>
                        <a:t>н</a:t>
                      </a:r>
                      <a:r>
                        <a:rPr sz="1400" dirty="0"/>
                        <a:t>ый</a:t>
                      </a:r>
                      <a:r>
                        <a:rPr sz="1400" spc="-30" dirty="0"/>
                        <a:t> </a:t>
                      </a:r>
                      <a:r>
                        <a:rPr sz="1400" dirty="0"/>
                        <a:t>сельскохо</a:t>
                      </a:r>
                      <a:r>
                        <a:rPr sz="1400" spc="-5" dirty="0"/>
                        <a:t>зя</a:t>
                      </a:r>
                      <a:r>
                        <a:rPr sz="1400" dirty="0"/>
                        <a:t>йст</a:t>
                      </a:r>
                      <a:r>
                        <a:rPr sz="1400" spc="-10" dirty="0"/>
                        <a:t>в</a:t>
                      </a:r>
                      <a:r>
                        <a:rPr sz="1400" dirty="0"/>
                        <a:t>ен</a:t>
                      </a:r>
                      <a:r>
                        <a:rPr sz="1400" spc="-5" dirty="0"/>
                        <a:t>н</a:t>
                      </a:r>
                      <a:r>
                        <a:rPr sz="1400" dirty="0"/>
                        <a:t>ый</a:t>
                      </a:r>
                      <a:r>
                        <a:rPr sz="1400" spc="-40" dirty="0"/>
                        <a:t> </a:t>
                      </a:r>
                      <a:r>
                        <a:rPr sz="1400" dirty="0"/>
                        <a:t>налог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9,9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12,0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13,1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13,3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2568">
                <a:tc>
                  <a:txBody>
                    <a:bodyPr/>
                    <a:lstStyle/>
                    <a:p>
                      <a:pPr marL="2349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Налог, взимаемый в связи с применением патентной системы налогообложения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4,0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4,3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4,4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4528">
                <a:tc>
                  <a:txBody>
                    <a:bodyPr/>
                    <a:lstStyle/>
                    <a:p>
                      <a:pPr marL="2349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Налог на имущество организаций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0,3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0,3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0,3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25933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400" dirty="0"/>
                        <a:t>Гос</a:t>
                      </a:r>
                      <a:r>
                        <a:rPr sz="1400" spc="-15" dirty="0"/>
                        <a:t>у</a:t>
                      </a:r>
                      <a:r>
                        <a:rPr sz="1400" dirty="0"/>
                        <a:t>дарст</a:t>
                      </a:r>
                      <a:r>
                        <a:rPr sz="1400" spc="-10" dirty="0"/>
                        <a:t>в</a:t>
                      </a:r>
                      <a:r>
                        <a:rPr sz="1400" dirty="0"/>
                        <a:t>ен</a:t>
                      </a:r>
                      <a:r>
                        <a:rPr sz="1400" spc="-5" dirty="0"/>
                        <a:t>н</a:t>
                      </a:r>
                      <a:r>
                        <a:rPr sz="1400" dirty="0"/>
                        <a:t>ая</a:t>
                      </a:r>
                      <a:r>
                        <a:rPr sz="1400" spc="-40" dirty="0"/>
                        <a:t> </a:t>
                      </a:r>
                      <a:r>
                        <a:rPr sz="1400" dirty="0"/>
                        <a:t>пошлина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1,5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1,3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1,4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1,4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2939"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</a:pPr>
                      <a:r>
                        <a:rPr sz="1400" b="1" spc="5" dirty="0"/>
                        <a:t>Н</a:t>
                      </a:r>
                      <a:r>
                        <a:rPr sz="1400" b="1" dirty="0"/>
                        <a:t>ена</a:t>
                      </a:r>
                      <a:r>
                        <a:rPr sz="1400" b="1" spc="5" dirty="0"/>
                        <a:t>л</a:t>
                      </a:r>
                      <a:r>
                        <a:rPr sz="1400" b="1" dirty="0"/>
                        <a:t>ого</a:t>
                      </a:r>
                      <a:r>
                        <a:rPr sz="1400" b="1" spc="5" dirty="0"/>
                        <a:t>в</a:t>
                      </a:r>
                      <a:r>
                        <a:rPr sz="1400" b="1" dirty="0"/>
                        <a:t>ые</a:t>
                      </a:r>
                      <a:r>
                        <a:rPr sz="1400" b="1" spc="-60" dirty="0"/>
                        <a:t> </a:t>
                      </a:r>
                      <a:r>
                        <a:rPr sz="1400" b="1" dirty="0"/>
                        <a:t>до</a:t>
                      </a:r>
                      <a:r>
                        <a:rPr sz="1400" b="1" spc="-15" dirty="0"/>
                        <a:t>х</a:t>
                      </a:r>
                      <a:r>
                        <a:rPr sz="1400" b="1" dirty="0"/>
                        <a:t>оды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7,5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7,8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8,2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7,4</a:t>
                      </a:r>
                      <a:endParaRPr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783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400" dirty="0"/>
                        <a:t>Аре</a:t>
                      </a:r>
                      <a:r>
                        <a:rPr sz="1400" spc="-5" dirty="0"/>
                        <a:t>н</a:t>
                      </a:r>
                      <a:r>
                        <a:rPr sz="1400" dirty="0"/>
                        <a:t>дная</a:t>
                      </a:r>
                      <a:r>
                        <a:rPr sz="1400" spc="-30" dirty="0"/>
                        <a:t> </a:t>
                      </a:r>
                      <a:r>
                        <a:rPr sz="1400" dirty="0"/>
                        <a:t>плата</a:t>
                      </a:r>
                      <a:r>
                        <a:rPr sz="1400" spc="-15" dirty="0"/>
                        <a:t> </a:t>
                      </a:r>
                      <a:r>
                        <a:rPr sz="1400" spc="-5" dirty="0"/>
                        <a:t>з</a:t>
                      </a:r>
                      <a:r>
                        <a:rPr sz="1400" dirty="0"/>
                        <a:t>а земельные</a:t>
                      </a:r>
                      <a:r>
                        <a:rPr sz="1400" spc="-25" dirty="0"/>
                        <a:t> </a:t>
                      </a:r>
                      <a:r>
                        <a:rPr sz="1400" spc="-15" dirty="0"/>
                        <a:t>у</a:t>
                      </a:r>
                      <a:r>
                        <a:rPr sz="1400" spc="-5" dirty="0"/>
                        <a:t>ч</a:t>
                      </a:r>
                      <a:r>
                        <a:rPr sz="1400" dirty="0"/>
                        <a:t>астки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5,3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4,7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5,2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5,4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0991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400" dirty="0"/>
                        <a:t>Аре</a:t>
                      </a:r>
                      <a:r>
                        <a:rPr sz="1400" spc="-5" dirty="0"/>
                        <a:t>н</a:t>
                      </a:r>
                      <a:r>
                        <a:rPr sz="1400" dirty="0"/>
                        <a:t>да</a:t>
                      </a:r>
                      <a:r>
                        <a:rPr sz="1400" spc="-20" dirty="0"/>
                        <a:t> </a:t>
                      </a:r>
                      <a:r>
                        <a:rPr sz="1400" dirty="0"/>
                        <a:t>им</a:t>
                      </a:r>
                      <a:r>
                        <a:rPr sz="1400" spc="-20" dirty="0"/>
                        <a:t>у</a:t>
                      </a:r>
                      <a:r>
                        <a:rPr sz="1400" dirty="0"/>
                        <a:t>щест</a:t>
                      </a:r>
                      <a:r>
                        <a:rPr sz="1400" spc="-10" dirty="0"/>
                        <a:t>в</a:t>
                      </a:r>
                      <a:r>
                        <a:rPr sz="1400" dirty="0"/>
                        <a:t>а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0,6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0,4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0,4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0,4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35716">
                <a:tc>
                  <a:txBody>
                    <a:bodyPr/>
                    <a:lstStyle/>
                    <a:p>
                      <a:pPr marL="2349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Прочие доходы от использования имущества и прав, находящихся в государственной и муниципальной собственности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0,1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0,1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0,1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0,1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35716">
                <a:tc>
                  <a:txBody>
                    <a:bodyPr/>
                    <a:lstStyle/>
                    <a:p>
                      <a:pPr marL="23495" marR="746760">
                        <a:lnSpc>
                          <a:spcPct val="100000"/>
                        </a:lnSpc>
                      </a:pPr>
                      <a:r>
                        <a:rPr lang="ru-RU" sz="1400" dirty="0"/>
                        <a:t>Плата за воздействие на окружающую среду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0,2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0,2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0,2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0,2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0062">
                <a:tc>
                  <a:txBody>
                    <a:bodyPr/>
                    <a:lstStyle/>
                    <a:p>
                      <a:pPr marL="23495" marR="746760">
                        <a:lnSpc>
                          <a:spcPct val="100000"/>
                        </a:lnSpc>
                      </a:pPr>
                      <a:r>
                        <a:rPr lang="ru-RU" sz="1400" dirty="0"/>
                        <a:t>Доход от оказания платных услуг и компенсации затрат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0,1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0,1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0,1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0,1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1962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1400" dirty="0"/>
                        <a:t>Реализация</a:t>
                      </a:r>
                      <a:r>
                        <a:rPr sz="1400" spc="-30" dirty="0"/>
                        <a:t> </a:t>
                      </a:r>
                      <a:r>
                        <a:rPr sz="1400" dirty="0"/>
                        <a:t>им</a:t>
                      </a:r>
                      <a:r>
                        <a:rPr sz="1400" spc="-20" dirty="0"/>
                        <a:t>у</a:t>
                      </a:r>
                      <a:r>
                        <a:rPr sz="1400" dirty="0"/>
                        <a:t>щест</a:t>
                      </a:r>
                      <a:r>
                        <a:rPr sz="1400" spc="-10" dirty="0"/>
                        <a:t>в</a:t>
                      </a:r>
                      <a:r>
                        <a:rPr sz="1400" dirty="0"/>
                        <a:t>а, прода</a:t>
                      </a:r>
                      <a:r>
                        <a:rPr sz="1400" spc="10" dirty="0"/>
                        <a:t>ж</a:t>
                      </a:r>
                      <a:r>
                        <a:rPr sz="1400" dirty="0"/>
                        <a:t>а</a:t>
                      </a:r>
                      <a:r>
                        <a:rPr sz="1400" spc="-25" dirty="0"/>
                        <a:t> </a:t>
                      </a:r>
                      <a:r>
                        <a:rPr sz="1400" spc="-5" dirty="0"/>
                        <a:t>з</a:t>
                      </a:r>
                      <a:r>
                        <a:rPr sz="1400" dirty="0"/>
                        <a:t>емли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0,4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0,4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0,5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0,5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1962">
                <a:tc>
                  <a:txBody>
                    <a:bodyPr/>
                    <a:lstStyle/>
                    <a:p>
                      <a:pPr marL="2349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Штра</a:t>
                      </a:r>
                      <a:r>
                        <a:rPr lang="ru-RU" sz="1400" spc="5" dirty="0"/>
                        <a:t>ф</a:t>
                      </a:r>
                      <a:r>
                        <a:rPr lang="ru-RU" sz="1400" dirty="0"/>
                        <a:t>ы,</a:t>
                      </a:r>
                      <a:r>
                        <a:rPr lang="ru-RU" sz="1400" spc="-50" dirty="0"/>
                        <a:t> </a:t>
                      </a:r>
                      <a:r>
                        <a:rPr lang="ru-RU" sz="1400" dirty="0"/>
                        <a:t>санкц</a:t>
                      </a:r>
                      <a:r>
                        <a:rPr lang="ru-RU" sz="1400" spc="-5" dirty="0"/>
                        <a:t>и</a:t>
                      </a:r>
                      <a:r>
                        <a:rPr lang="ru-RU" sz="1400" dirty="0"/>
                        <a:t>и,</a:t>
                      </a:r>
                      <a:r>
                        <a:rPr lang="ru-RU" sz="1400" spc="-15" dirty="0"/>
                        <a:t> </a:t>
                      </a:r>
                      <a:r>
                        <a:rPr lang="ru-RU" sz="1400" spc="-10" dirty="0"/>
                        <a:t>в</a:t>
                      </a:r>
                      <a:r>
                        <a:rPr lang="ru-RU" sz="1400" dirty="0"/>
                        <a:t>о</a:t>
                      </a:r>
                      <a:r>
                        <a:rPr lang="ru-RU" sz="1400" spc="-5" dirty="0"/>
                        <a:t>з</a:t>
                      </a:r>
                      <a:r>
                        <a:rPr lang="ru-RU" sz="1400" dirty="0"/>
                        <a:t>мещен</a:t>
                      </a:r>
                      <a:r>
                        <a:rPr lang="ru-RU" sz="1400" spc="-5" dirty="0"/>
                        <a:t>и</a:t>
                      </a:r>
                      <a:r>
                        <a:rPr lang="ru-RU" sz="1400" dirty="0"/>
                        <a:t>е </a:t>
                      </a:r>
                      <a:r>
                        <a:rPr lang="ru-RU" sz="1400" spc="-10" dirty="0"/>
                        <a:t>у</a:t>
                      </a:r>
                      <a:r>
                        <a:rPr lang="ru-RU" sz="1400" dirty="0"/>
                        <a:t>щерба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0,8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1,9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1,7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0,7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6784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lang="ru-RU" sz="1400" dirty="0"/>
                        <a:t>ИТОГО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352590" y="251520"/>
            <a:ext cx="6219681" cy="133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2000" b="1" dirty="0">
                <a:solidFill>
                  <a:srgbClr val="7030A0"/>
                </a:solidFill>
                <a:latin typeface="Calibri"/>
                <a:cs typeface="Calibri"/>
              </a:rPr>
              <a:t>СОЦИАЛЬНАЯ </a:t>
            </a:r>
            <a:r>
              <a:rPr sz="2000" b="1" dirty="0" smtClean="0">
                <a:solidFill>
                  <a:srgbClr val="7030A0"/>
                </a:solidFill>
                <a:latin typeface="Calibri"/>
                <a:cs typeface="Calibri"/>
              </a:rPr>
              <a:t>СФЕРА</a:t>
            </a:r>
            <a:endParaRPr lang="ru-RU" sz="2000" b="1" dirty="0" smtClean="0">
              <a:solidFill>
                <a:srgbClr val="7030A0"/>
              </a:solidFill>
              <a:latin typeface="Calibri"/>
              <a:cs typeface="Calibri"/>
            </a:endParaRPr>
          </a:p>
          <a:p>
            <a:pPr marL="12065" marR="5080" indent="-1270" algn="ctr">
              <a:lnSpc>
                <a:spcPct val="100000"/>
              </a:lnSpc>
            </a:pPr>
            <a:endParaRPr sz="2400" b="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12065" marR="5080" indent="-1270" algn="ctr"/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1. Расходы бюджета муниципального образования</a:t>
            </a:r>
          </a:p>
          <a:p>
            <a:pPr marL="12065" marR="5080" indent="-1270" algn="ctr"/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Щербиновский район на </a:t>
            </a:r>
            <a:r>
              <a:rPr sz="1600" b="1" dirty="0" err="1">
                <a:solidFill>
                  <a:srgbClr val="7030A0"/>
                </a:solidFill>
                <a:latin typeface="Calibri"/>
                <a:cs typeface="Calibri"/>
              </a:rPr>
              <a:t>социальную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 err="1" smtClean="0">
                <a:solidFill>
                  <a:srgbClr val="7030A0"/>
                </a:solidFill>
                <a:latin typeface="Calibri"/>
                <a:cs typeface="Calibri"/>
              </a:rPr>
              <a:t>сферу</a:t>
            </a:r>
            <a:endParaRPr lang="ru-RU" sz="1600" b="1" dirty="0" smtClean="0">
              <a:solidFill>
                <a:srgbClr val="7030A0"/>
              </a:solidFill>
              <a:latin typeface="Calibri"/>
              <a:cs typeface="Calibri"/>
            </a:endParaRPr>
          </a:p>
          <a:p>
            <a:pPr marL="12065" marR="5080" indent="-1270" algn="r"/>
            <a:r>
              <a:rPr sz="1100" b="1" dirty="0" err="1" smtClean="0">
                <a:latin typeface="Calibri"/>
                <a:cs typeface="Calibri"/>
              </a:rPr>
              <a:t>м</a:t>
            </a:r>
            <a:r>
              <a:rPr sz="1100" b="1" spc="-5" dirty="0" err="1" smtClean="0">
                <a:latin typeface="Calibri"/>
                <a:cs typeface="Calibri"/>
              </a:rPr>
              <a:t>л</a:t>
            </a:r>
            <a:r>
              <a:rPr sz="1100" b="1" dirty="0" err="1" smtClean="0">
                <a:latin typeface="Calibri"/>
                <a:cs typeface="Calibri"/>
              </a:rPr>
              <a:t>н</a:t>
            </a:r>
            <a:r>
              <a:rPr sz="1100" b="1" dirty="0">
                <a:latin typeface="Calibri"/>
                <a:cs typeface="Calibri"/>
              </a:rPr>
              <a:t>.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р</a:t>
            </a:r>
            <a:r>
              <a:rPr sz="1100" b="1" dirty="0">
                <a:latin typeface="Calibri"/>
                <a:cs typeface="Calibri"/>
              </a:rPr>
              <a:t>уб.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2585" y="5652120"/>
            <a:ext cx="6219681" cy="6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2. Расходы бюджета муниципального образования Щербиновский район на социальную сферу на 1 жителя</a:t>
            </a:r>
          </a:p>
          <a:p>
            <a:pPr marR="5080" algn="r">
              <a:lnSpc>
                <a:spcPct val="100000"/>
              </a:lnSpc>
              <a:spcBef>
                <a:spcPts val="40"/>
              </a:spcBef>
            </a:pPr>
            <a:r>
              <a:rPr sz="1100" b="1" spc="-10" dirty="0">
                <a:latin typeface="Calibri"/>
                <a:cs typeface="Calibri"/>
              </a:rPr>
              <a:t>р</a:t>
            </a:r>
            <a:r>
              <a:rPr sz="1100" b="1" dirty="0">
                <a:latin typeface="Calibri"/>
                <a:cs typeface="Calibri"/>
              </a:rPr>
              <a:t>уб.</a:t>
            </a:r>
            <a:endParaRPr sz="1100" dirty="0">
              <a:latin typeface="Calibri"/>
              <a:cs typeface="Calibri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783713"/>
              </p:ext>
            </p:extLst>
          </p:nvPr>
        </p:nvGraphicFramePr>
        <p:xfrm>
          <a:off x="294074" y="1685087"/>
          <a:ext cx="6336704" cy="354434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08112"/>
                <a:gridCol w="360040"/>
                <a:gridCol w="432048"/>
                <a:gridCol w="504056"/>
                <a:gridCol w="432048"/>
                <a:gridCol w="432048"/>
                <a:gridCol w="432048"/>
                <a:gridCol w="432048"/>
                <a:gridCol w="432048"/>
                <a:gridCol w="504056"/>
                <a:gridCol w="432048"/>
                <a:gridCol w="432048"/>
                <a:gridCol w="504056"/>
              </a:tblGrid>
              <a:tr h="3417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Наименование показателя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2022</a:t>
                      </a:r>
                      <a:r>
                        <a:rPr lang="ru-RU" sz="1050" baseline="0" dirty="0" smtClean="0"/>
                        <a:t> </a:t>
                      </a:r>
                      <a:r>
                        <a:rPr lang="ru-RU" sz="1050" dirty="0" smtClean="0"/>
                        <a:t>год (оценка)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2023 год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2024 год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2025 год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млн</a:t>
                      </a:r>
                      <a:r>
                        <a:rPr lang="ru-RU" sz="900" dirty="0" smtClean="0"/>
                        <a:t>. руб</a:t>
                      </a:r>
                      <a:r>
                        <a:rPr lang="ru-RU" sz="900" dirty="0"/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% в общих расходах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% в рас- ходах соц. сферы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млн</a:t>
                      </a:r>
                      <a:r>
                        <a:rPr lang="ru-RU" sz="900" dirty="0" smtClean="0"/>
                        <a:t>. руб</a:t>
                      </a:r>
                      <a:r>
                        <a:rPr lang="ru-RU" sz="900" dirty="0"/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% в общих расходах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% в рас- ходах соц. сферы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млн</a:t>
                      </a:r>
                      <a:r>
                        <a:rPr lang="ru-RU" sz="900" dirty="0" smtClean="0"/>
                        <a:t>. руб</a:t>
                      </a:r>
                      <a:r>
                        <a:rPr lang="ru-RU" sz="900" dirty="0"/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% в общих расходах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% в рас- ходах соц. сферы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млн</a:t>
                      </a:r>
                      <a:r>
                        <a:rPr lang="ru-RU" sz="900" dirty="0" smtClean="0"/>
                        <a:t>. руб</a:t>
                      </a:r>
                      <a:r>
                        <a:rPr lang="ru-RU" sz="900" dirty="0"/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% в общих расходах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% в рас- ходах соц. сферы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187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Расходы всего 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991,3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970,6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*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857,3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100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*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859,7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100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*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в том числе на социальную сферу 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812,1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81,9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786,0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81,0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688,4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80,3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701,7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81,6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389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из них образование 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696,9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70,3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85,8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638,1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65,7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81,2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591,4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69,0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85,9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604,9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70,4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86,2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484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здравоохранение 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0,9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0,1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37,0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3,8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4,7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0,0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2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социальная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политика 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64,6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65,4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6,7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8,3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60,7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7,1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8,8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61,4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7,1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8,7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601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культура 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12,4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12,6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1,3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1,6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10,8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1,2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1,6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10,6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1,2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1,6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389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физкультура и спорт 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37,3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3,8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32,9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3,4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4,2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25,5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3,0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3,7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/>
                        <a:t>24,8</a:t>
                      </a:r>
                      <a:endParaRPr lang="ru-RU" sz="105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2,9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050" u="none" strike="noStrike" dirty="0" smtClean="0">
                          <a:effectLst/>
                        </a:rPr>
                        <a:t>3,5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63712"/>
              </p:ext>
            </p:extLst>
          </p:nvPr>
        </p:nvGraphicFramePr>
        <p:xfrm>
          <a:off x="428603" y="6364040"/>
          <a:ext cx="6143668" cy="225651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135730"/>
                <a:gridCol w="1008112"/>
                <a:gridCol w="1008112"/>
                <a:gridCol w="1008112"/>
                <a:gridCol w="983602"/>
              </a:tblGrid>
              <a:tr h="545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2022 год (оценка)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2023 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823" marR="4823" marT="48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2024 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2025 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483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Расходы на социальную сферу, в расчете на 1 жителя, руб.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823" marR="4823" marT="4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23 851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22 932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20 085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20 473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3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из них: образование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823" marR="4823" marT="4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20 397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18 617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17 254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17 648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23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здравоохранение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823" marR="4823" marT="4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1 079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08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823" marR="4823" marT="4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1 946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1 908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1 772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1 792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823" marR="4823" marT="4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362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309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62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физическая культура и спорт </a:t>
                      </a:r>
                      <a:endParaRPr lang="ru-RU" sz="1200">
                        <a:latin typeface="+mn-lt"/>
                        <a:ea typeface="Calibri"/>
                      </a:endParaRPr>
                    </a:p>
                  </a:txBody>
                  <a:tcPr marL="4823" marR="4823" marT="482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1 088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960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476672" y="227329"/>
            <a:ext cx="5976663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/>
            <a:r>
              <a:rPr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ОБРАЗОВАНИЕ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065" marR="5080" indent="-1270" algn="ctr"/>
            <a:endParaRPr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065" marR="5080" indent="-1270" algn="ctr">
              <a:lnSpc>
                <a:spcPct val="100000"/>
              </a:lnSpc>
              <a:spcBef>
                <a:spcPts val="45"/>
              </a:spcBef>
            </a:pPr>
            <a:r>
              <a:rPr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1. Объём расходов бюджета муниципального образования</a:t>
            </a:r>
          </a:p>
          <a:p>
            <a:pPr marL="12065" marR="5080" indent="-1270" algn="ctr">
              <a:lnSpc>
                <a:spcPct val="100000"/>
              </a:lnSpc>
            </a:pPr>
            <a:r>
              <a:rPr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Щербиновский район на образование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76672" y="4499992"/>
            <a:ext cx="604867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/>
            <a:r>
              <a:rPr sz="1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2. Структура расходов бюджета муниципального образования Щербиновский район на образование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049411"/>
              </p:ext>
            </p:extLst>
          </p:nvPr>
        </p:nvGraphicFramePr>
        <p:xfrm>
          <a:off x="406956" y="1547664"/>
          <a:ext cx="6048671" cy="236876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04055"/>
                <a:gridCol w="648072"/>
                <a:gridCol w="864096"/>
                <a:gridCol w="676275"/>
                <a:gridCol w="835893"/>
                <a:gridCol w="676275"/>
                <a:gridCol w="844005"/>
              </a:tblGrid>
              <a:tr h="2857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 показателя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2023 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2024 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2025 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млн.руб.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% в расходах социальной сферы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млн.руб.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% в расходах социальной сферы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млн.руб.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% в расходах социальной сферы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97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Расходы на социальную сферу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786,0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688,4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701,7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Расходы на образование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638,1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81,2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591,4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85,9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604,9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86,2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04341"/>
              </p:ext>
            </p:extLst>
          </p:nvPr>
        </p:nvGraphicFramePr>
        <p:xfrm>
          <a:off x="415974" y="5076056"/>
          <a:ext cx="6098057" cy="331702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42755"/>
                <a:gridCol w="683017"/>
                <a:gridCol w="758908"/>
                <a:gridCol w="607126"/>
                <a:gridCol w="758908"/>
                <a:gridCol w="683017"/>
                <a:gridCol w="764326"/>
              </a:tblGrid>
              <a:tr h="2160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Наименование показателя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2023 </a:t>
                      </a:r>
                      <a:r>
                        <a:rPr lang="ru-RU" sz="1400" dirty="0"/>
                        <a:t>год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2024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4346" marR="4346" marT="434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2025 год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млн.руб.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% в расходах на образование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млн.руб.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4346" marR="4346" marT="43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% в расходах на образование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млн.руб.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% в расходах на образование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</a:tr>
              <a:tr h="259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Расходы на образование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638,1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591,4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604,9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2164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в том числе: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940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дошкольное образование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31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общее образование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336,9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300,9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317,2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95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дополнительное образование детей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26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молодежная политика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95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другие вопросы в области образования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0688" y="1115587"/>
            <a:ext cx="5688632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2000" b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ЗДРАВООХРАНЕНИЕ</a:t>
            </a:r>
          </a:p>
          <a:p>
            <a:pPr marL="12065" marR="5080" indent="-1270" algn="ctr">
              <a:lnSpc>
                <a:spcPct val="100000"/>
              </a:lnSpc>
              <a:spcBef>
                <a:spcPts val="7"/>
              </a:spcBef>
            </a:pPr>
            <a:endParaRPr sz="2400" b="1" dirty="0">
              <a:solidFill>
                <a:schemeClr val="accent4">
                  <a:lumMod val="50000"/>
                </a:schemeClr>
              </a:solidFill>
              <a:latin typeface="Calibri"/>
              <a:cs typeface="Calibri"/>
            </a:endParaRPr>
          </a:p>
          <a:p>
            <a:pPr marL="12065" marR="5080" indent="-1270" algn="ctr"/>
            <a:r>
              <a:rPr sz="1600" b="1" dirty="0">
                <a:solidFill>
                  <a:schemeClr val="accent4">
                    <a:lumMod val="50000"/>
                  </a:schemeClr>
                </a:solidFill>
                <a:latin typeface="Calibri"/>
                <a:cs typeface="Calibri"/>
              </a:rPr>
              <a:t>Объём расходов бюджета муниципального образования Щербиновский район на здравоохранение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066358"/>
              </p:ext>
            </p:extLst>
          </p:nvPr>
        </p:nvGraphicFramePr>
        <p:xfrm>
          <a:off x="510187" y="2627784"/>
          <a:ext cx="6000790" cy="273136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22669"/>
                <a:gridCol w="504056"/>
                <a:gridCol w="1054417"/>
                <a:gridCol w="457751"/>
                <a:gridCol w="933139"/>
                <a:gridCol w="507021"/>
                <a:gridCol w="921737"/>
              </a:tblGrid>
              <a:tr h="6429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 показателя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2023 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2024 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2025 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3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млн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руб</a:t>
                      </a:r>
                      <a:r>
                        <a:rPr lang="ru-RU" sz="1200" dirty="0"/>
                        <a:t>.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% в расходах социальной сферы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млн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руб</a:t>
                      </a:r>
                      <a:r>
                        <a:rPr lang="ru-RU" sz="1200" dirty="0"/>
                        <a:t>.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% в расходах социальной сферы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млн</a:t>
                      </a:r>
                      <a:r>
                        <a:rPr lang="ru-RU" sz="1200" dirty="0" smtClean="0"/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руб</a:t>
                      </a:r>
                      <a:r>
                        <a:rPr lang="ru-RU" sz="1200" dirty="0"/>
                        <a:t>.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% в расходах социальной сферы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5150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Расходы на социальную сферу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786,0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688,4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701,7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000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Расходы на </a:t>
                      </a:r>
                      <a:r>
                        <a:rPr lang="ru-RU" sz="1400" dirty="0" smtClean="0"/>
                        <a:t>здравоохранение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37,0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8604" y="183702"/>
            <a:ext cx="6060439" cy="132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/>
            <a:r>
              <a:rPr sz="2000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СОЦИАЛЬНАЯ </a:t>
            </a:r>
            <a:r>
              <a:rPr sz="20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ПОЛИТИКА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  <a:p>
            <a:pPr marL="12065" marR="5080" indent="-1270" algn="ctr"/>
            <a:endParaRPr sz="24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  <a:p>
            <a:pPr marL="12065" marR="5080" indent="-1270" algn="ctr">
              <a:lnSpc>
                <a:spcPct val="100000"/>
              </a:lnSpc>
              <a:spcBef>
                <a:spcPts val="1245"/>
              </a:spcBef>
            </a:pPr>
            <a:r>
              <a:rPr sz="1600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1. Объём расходов бюджета муниципального образования</a:t>
            </a:r>
          </a:p>
          <a:p>
            <a:pPr marL="12065" marR="5080" indent="-1270" algn="ctr">
              <a:lnSpc>
                <a:spcPct val="100000"/>
              </a:lnSpc>
            </a:pPr>
            <a:r>
              <a:rPr sz="1600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Щербиновский район на социальную политику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8604" y="3923928"/>
            <a:ext cx="606043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/>
            <a:r>
              <a:rPr sz="1600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2. Структура расходов бюджета муниципального образования Щербиновский район на социальную политику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28604" y="7884368"/>
            <a:ext cx="6060440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4795" algn="just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Б</a:t>
            </a:r>
            <a:r>
              <a:rPr sz="1200" spc="-2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льшая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ч</a:t>
            </a:r>
            <a:r>
              <a:rPr sz="1200" spc="10" dirty="0">
                <a:latin typeface="Calibri"/>
                <a:cs typeface="Calibri"/>
              </a:rPr>
              <a:t>а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ть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рас</a:t>
            </a:r>
            <a:r>
              <a:rPr sz="1200" spc="-30" dirty="0">
                <a:latin typeface="Calibri"/>
                <a:cs typeface="Calibri"/>
              </a:rPr>
              <a:t>х</a:t>
            </a:r>
            <a:r>
              <a:rPr sz="1200" spc="-25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spc="1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в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оциаль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ую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п</a:t>
            </a:r>
            <a:r>
              <a:rPr sz="1200" spc="-2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лити</a:t>
            </a:r>
            <a:r>
              <a:rPr sz="1200" spc="-5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ф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5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р</a:t>
            </a:r>
            <a:r>
              <a:rPr sz="1200" spc="-20" dirty="0">
                <a:latin typeface="Calibri"/>
                <a:cs typeface="Calibri"/>
              </a:rPr>
              <a:t>у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я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</a:t>
            </a:r>
            <a:r>
              <a:rPr sz="1200" spc="-5" dirty="0">
                <a:latin typeface="Calibri"/>
                <a:cs typeface="Calibri"/>
              </a:rPr>
              <a:t>у</a:t>
            </a:r>
            <a:r>
              <a:rPr sz="1200" spc="-10" dirty="0">
                <a:latin typeface="Calibri"/>
                <a:cs typeface="Calibri"/>
              </a:rPr>
              <a:t>те</a:t>
            </a:r>
            <a:r>
              <a:rPr sz="1200" dirty="0">
                <a:latin typeface="Calibri"/>
                <a:cs typeface="Calibri"/>
              </a:rPr>
              <a:t>м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ле</a:t>
            </a:r>
            <a:r>
              <a:rPr sz="1200" spc="5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ирова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spc="5" dirty="0">
                <a:latin typeface="Calibri"/>
                <a:cs typeface="Calibri"/>
              </a:rPr>
              <a:t>и</a:t>
            </a:r>
            <a:r>
              <a:rPr sz="1200" dirty="0">
                <a:latin typeface="Calibri"/>
                <a:cs typeface="Calibri"/>
              </a:rPr>
              <a:t>я п</a:t>
            </a:r>
            <a:r>
              <a:rPr sz="1200" spc="-2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л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омочий 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орга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ам 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мест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 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ом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-5" dirty="0">
                <a:latin typeface="Calibri"/>
                <a:cs typeface="Calibri"/>
              </a:rPr>
              <a:t>п</a:t>
            </a:r>
            <a:r>
              <a:rPr sz="1200" dirty="0">
                <a:latin typeface="Calibri"/>
                <a:cs typeface="Calibri"/>
              </a:rPr>
              <a:t>ра</a:t>
            </a:r>
            <a:r>
              <a:rPr sz="1200" spc="-10" dirty="0">
                <a:latin typeface="Calibri"/>
                <a:cs typeface="Calibri"/>
              </a:rPr>
              <a:t>в</a:t>
            </a:r>
            <a:r>
              <a:rPr sz="1200" dirty="0">
                <a:latin typeface="Calibri"/>
                <a:cs typeface="Calibri"/>
              </a:rPr>
              <a:t>ле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ия 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ом 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чи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ле 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</a:t>
            </a:r>
            <a:r>
              <a:rPr sz="1200" spc="5" dirty="0">
                <a:latin typeface="Calibri"/>
                <a:cs typeface="Calibri"/>
              </a:rPr>
              <a:t>ес</a:t>
            </a:r>
            <a:r>
              <a:rPr sz="1200" dirty="0">
                <a:latin typeface="Calibri"/>
                <a:cs typeface="Calibri"/>
              </a:rPr>
              <a:t>пече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ие 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выплаты 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5" dirty="0">
                <a:latin typeface="Calibri"/>
                <a:cs typeface="Calibri"/>
              </a:rPr>
              <a:t>м</a:t>
            </a:r>
            <a:r>
              <a:rPr sz="1200" dirty="0">
                <a:latin typeface="Calibri"/>
                <a:cs typeface="Calibri"/>
              </a:rPr>
              <a:t>- пе</a:t>
            </a:r>
            <a:r>
              <a:rPr sz="1200" spc="-5" dirty="0">
                <a:latin typeface="Calibri"/>
                <a:cs typeface="Calibri"/>
              </a:rPr>
              <a:t>нс</a:t>
            </a:r>
            <a:r>
              <a:rPr sz="1200" dirty="0">
                <a:latin typeface="Calibri"/>
                <a:cs typeface="Calibri"/>
              </a:rPr>
              <a:t>ации 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ч</a:t>
            </a:r>
            <a:r>
              <a:rPr sz="1200" spc="10" dirty="0">
                <a:latin typeface="Calibri"/>
                <a:cs typeface="Calibri"/>
              </a:rPr>
              <a:t>а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ти 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</a:t>
            </a:r>
            <a:r>
              <a:rPr sz="1200" spc="-3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ди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5" dirty="0">
                <a:latin typeface="Calibri"/>
                <a:cs typeface="Calibri"/>
              </a:rPr>
              <a:t>ск</a:t>
            </a:r>
            <a:r>
              <a:rPr sz="1200" dirty="0">
                <a:latin typeface="Calibri"/>
                <a:cs typeface="Calibri"/>
              </a:rPr>
              <a:t>ой 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платы, 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spc="-10" dirty="0">
                <a:latin typeface="Calibri"/>
                <a:cs typeface="Calibri"/>
              </a:rPr>
              <a:t>е</a:t>
            </a:r>
            <a:r>
              <a:rPr sz="1200" spc="-15" dirty="0">
                <a:latin typeface="Calibri"/>
                <a:cs typeface="Calibri"/>
              </a:rPr>
              <a:t>ж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 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выплата 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 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-35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р</a:t>
            </a:r>
            <a:r>
              <a:rPr sz="1200" spc="-15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ие </a:t>
            </a:r>
            <a:r>
              <a:rPr sz="1200" spc="9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15" dirty="0">
                <a:latin typeface="Calibri"/>
                <a:cs typeface="Calibri"/>
              </a:rPr>
              <a:t>й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ир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т 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ей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тавши</a:t>
            </a:r>
            <a:r>
              <a:rPr sz="1200" spc="-30" dirty="0">
                <a:latin typeface="Calibri"/>
                <a:cs typeface="Calibri"/>
              </a:rPr>
              <a:t>х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я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без попече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ия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</a:t>
            </a:r>
            <a:r>
              <a:rPr sz="1200" spc="-3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ди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лей).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477468"/>
              </p:ext>
            </p:extLst>
          </p:nvPr>
        </p:nvGraphicFramePr>
        <p:xfrm>
          <a:off x="428604" y="1691680"/>
          <a:ext cx="6000790" cy="191308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39499"/>
                <a:gridCol w="718656"/>
                <a:gridCol w="722987"/>
                <a:gridCol w="605072"/>
                <a:gridCol w="785818"/>
                <a:gridCol w="642942"/>
                <a:gridCol w="785816"/>
              </a:tblGrid>
              <a:tr h="2857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 показателя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2024 </a:t>
                      </a:r>
                      <a:r>
                        <a:rPr lang="ru-RU" sz="1200" dirty="0"/>
                        <a:t>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2025 год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млн.руб.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% в расходах социальной сферы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млн.руб.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% в расходах социальной сферы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млн.руб.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% в расходах социальной сферы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97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Расходы на социальную сферу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786,0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688,4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701,7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Расходы на </a:t>
                      </a:r>
                      <a:r>
                        <a:rPr lang="ru-RU" sz="1300" dirty="0" smtClean="0"/>
                        <a:t>социал</a:t>
                      </a:r>
                      <a:r>
                        <a:rPr lang="ru-RU" sz="1300" spc="-5" dirty="0" smtClean="0"/>
                        <a:t>ь</a:t>
                      </a:r>
                      <a:r>
                        <a:rPr lang="ru-RU" sz="1300" dirty="0" smtClean="0"/>
                        <a:t>н</a:t>
                      </a:r>
                      <a:r>
                        <a:rPr lang="ru-RU" sz="1300" spc="-5" dirty="0" smtClean="0"/>
                        <a:t>у</a:t>
                      </a:r>
                      <a:r>
                        <a:rPr lang="ru-RU" sz="1300" dirty="0" smtClean="0"/>
                        <a:t>ю </a:t>
                      </a:r>
                      <a:r>
                        <a:rPr lang="ru-RU" sz="1300" spc="-5" dirty="0" smtClean="0"/>
                        <a:t>п</a:t>
                      </a:r>
                      <a:r>
                        <a:rPr lang="ru-RU" sz="1300" spc="-25" dirty="0" smtClean="0"/>
                        <a:t>о</a:t>
                      </a:r>
                      <a:r>
                        <a:rPr lang="ru-RU" sz="1300" dirty="0" smtClean="0"/>
                        <a:t>лити</a:t>
                      </a:r>
                      <a:r>
                        <a:rPr lang="ru-RU" sz="1300" spc="-10" dirty="0" smtClean="0"/>
                        <a:t>к</a:t>
                      </a:r>
                      <a:r>
                        <a:rPr lang="ru-RU" sz="1300" dirty="0" smtClean="0"/>
                        <a:t>у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65,4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u="none" strike="noStrike" dirty="0" smtClean="0">
                          <a:effectLst/>
                        </a:rPr>
                        <a:t>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60,7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u="none" strike="noStrike" dirty="0" smtClean="0">
                          <a:effectLst/>
                        </a:rPr>
                        <a:t>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61,4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u="none" strike="noStrike" dirty="0" smtClean="0">
                          <a:effectLst/>
                        </a:rPr>
                        <a:t>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935819"/>
              </p:ext>
            </p:extLst>
          </p:nvPr>
        </p:nvGraphicFramePr>
        <p:xfrm>
          <a:off x="463110" y="4572000"/>
          <a:ext cx="6000790" cy="301859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45488"/>
                <a:gridCol w="683017"/>
                <a:gridCol w="758908"/>
                <a:gridCol w="607126"/>
                <a:gridCol w="758908"/>
                <a:gridCol w="683017"/>
                <a:gridCol w="764326"/>
              </a:tblGrid>
              <a:tr h="3600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 показателя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2023 </a:t>
                      </a:r>
                      <a:r>
                        <a:rPr lang="ru-RU" sz="1200" dirty="0"/>
                        <a:t>год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2024 </a:t>
                      </a:r>
                      <a:r>
                        <a:rPr lang="ru-RU" sz="1200" dirty="0"/>
                        <a:t>год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4346" marR="4346" marT="434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2025 </a:t>
                      </a:r>
                      <a:r>
                        <a:rPr lang="ru-RU" sz="1200" dirty="0"/>
                        <a:t>год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млн.руб.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% в расходах на </a:t>
                      </a:r>
                      <a:r>
                        <a:rPr lang="ru-RU" sz="1000" baseline="0" dirty="0" smtClean="0"/>
                        <a:t> социальную политику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млн.руб.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4346" marR="4346" marT="43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% в расходах на </a:t>
                      </a:r>
                      <a:r>
                        <a:rPr lang="ru-RU" sz="1000" baseline="0" dirty="0" smtClean="0"/>
                        <a:t> социальную политику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млн.руб.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% в расходах на </a:t>
                      </a:r>
                      <a:r>
                        <a:rPr lang="ru-RU" sz="1000" baseline="0" dirty="0" smtClean="0"/>
                        <a:t> социальную политику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</a:tr>
              <a:tr h="426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Расходы на </a:t>
                      </a:r>
                      <a:r>
                        <a:rPr lang="ru-RU" sz="1200" dirty="0" smtClean="0"/>
                        <a:t>социальную политику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65,4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60,7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346" marR="4346" marT="4346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318" marR="2318" marT="2318" marB="0" anchor="ctr"/>
                </a:tc>
              </a:tr>
              <a:tr h="216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в том числе: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latin typeface="+mn-lt"/>
                        <a:ea typeface="Times New Roman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latin typeface="+mn-lt"/>
                        <a:ea typeface="Times New Roman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latin typeface="+mn-lt"/>
                        <a:ea typeface="Times New Roman"/>
                      </a:endParaRPr>
                    </a:p>
                  </a:txBody>
                  <a:tcPr marL="4346" marR="4346" marT="43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latin typeface="+mn-lt"/>
                        <a:ea typeface="Times New Roman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latin typeface="+mn-lt"/>
                        <a:ea typeface="Times New Roman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latin typeface="+mn-lt"/>
                        <a:ea typeface="Times New Roman"/>
                      </a:endParaRPr>
                    </a:p>
                  </a:txBody>
                  <a:tcPr marL="2318" marR="2318" marT="2318" marB="0" anchor="ctr"/>
                </a:tc>
              </a:tr>
              <a:tr h="2940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пенсионное обеспечение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2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охрана семьи и детства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40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другие вопросы в области социальной политики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680" y="351281"/>
            <a:ext cx="587343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/>
            <a:r>
              <a:rPr b="1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Обеспечение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b="1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жильё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м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детей-сирот и детей, оставшихся </a:t>
            </a:r>
            <a:r>
              <a:rPr b="1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без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b="1" dirty="0" err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попечения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родителей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0031" y="3347864"/>
            <a:ext cx="6517322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4795" algn="just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В 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ам</a:t>
            </a:r>
            <a:r>
              <a:rPr sz="1600" spc="-30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ах 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краевой, 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г</a:t>
            </a:r>
            <a:r>
              <a:rPr sz="1600" dirty="0">
                <a:latin typeface="Calibri"/>
                <a:cs typeface="Calibri"/>
              </a:rPr>
              <a:t>ос</a:t>
            </a:r>
            <a:r>
              <a:rPr sz="1600" spc="-50" dirty="0">
                <a:latin typeface="Calibri"/>
                <a:cs typeface="Calibri"/>
              </a:rPr>
              <a:t>у</a:t>
            </a:r>
            <a:r>
              <a:rPr sz="1600" dirty="0">
                <a:latin typeface="Calibri"/>
                <a:cs typeface="Calibri"/>
              </a:rPr>
              <a:t>да</a:t>
            </a:r>
            <a:r>
              <a:rPr sz="1600" spc="-10" dirty="0">
                <a:latin typeface="Calibri"/>
                <a:cs typeface="Calibri"/>
              </a:rPr>
              <a:t>рс</a:t>
            </a:r>
            <a:r>
              <a:rPr sz="1600" dirty="0">
                <a:latin typeface="Calibri"/>
                <a:cs typeface="Calibri"/>
              </a:rPr>
              <a:t>тв</a:t>
            </a:r>
            <a:r>
              <a:rPr sz="1600" spc="-10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нной 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</a:t>
            </a:r>
            <a:r>
              <a:rPr sz="1600" spc="-10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ог</a:t>
            </a:r>
            <a:r>
              <a:rPr sz="1600" spc="-10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а</a:t>
            </a:r>
            <a:r>
              <a:rPr sz="1600" spc="5" dirty="0">
                <a:latin typeface="Calibri"/>
                <a:cs typeface="Calibri"/>
              </a:rPr>
              <a:t>м</a:t>
            </a:r>
            <a:r>
              <a:rPr sz="1600" dirty="0">
                <a:latin typeface="Calibri"/>
                <a:cs typeface="Calibri"/>
              </a:rPr>
              <a:t>м 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а</a:t>
            </a:r>
            <a:r>
              <a:rPr sz="1600" spc="-10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н</a:t>
            </a:r>
            <a:r>
              <a:rPr sz="1600" spc="-3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да</a:t>
            </a:r>
            <a:r>
              <a:rPr sz="1600" spc="-10" dirty="0">
                <a:latin typeface="Calibri"/>
                <a:cs typeface="Calibri"/>
              </a:rPr>
              <a:t>рс</a:t>
            </a:r>
            <a:r>
              <a:rPr sz="1600" spc="-30" dirty="0">
                <a:latin typeface="Calibri"/>
                <a:cs typeface="Calibri"/>
              </a:rPr>
              <a:t>к</a:t>
            </a:r>
            <a:r>
              <a:rPr sz="1600" dirty="0">
                <a:latin typeface="Calibri"/>
                <a:cs typeface="Calibri"/>
              </a:rPr>
              <a:t>о</a:t>
            </a:r>
            <a:r>
              <a:rPr sz="1600" spc="-15" dirty="0">
                <a:latin typeface="Calibri"/>
                <a:cs typeface="Calibri"/>
              </a:rPr>
              <a:t>г</a:t>
            </a:r>
            <a:r>
              <a:rPr sz="1600" dirty="0">
                <a:latin typeface="Calibri"/>
                <a:cs typeface="Calibri"/>
              </a:rPr>
              <a:t>о 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ая 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на 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р</a:t>
            </a:r>
            <a:r>
              <a:rPr sz="1600" spc="5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ор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айона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</a:t>
            </a:r>
            <a:r>
              <a:rPr sz="1600" dirty="0">
                <a:latin typeface="Calibri"/>
                <a:cs typeface="Calibri"/>
              </a:rPr>
              <a:t>а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пе</a:t>
            </a:r>
            <a:r>
              <a:rPr sz="1600" spc="-10" dirty="0">
                <a:latin typeface="Calibri"/>
                <a:cs typeface="Calibri"/>
              </a:rPr>
              <a:t>р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3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д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dirty="0" smtClean="0">
                <a:latin typeface="Calibri"/>
                <a:cs typeface="Calibri"/>
              </a:rPr>
              <a:t>2</a:t>
            </a:r>
            <a:r>
              <a:rPr sz="1600" spc="-10" dirty="0" smtClean="0">
                <a:latin typeface="Calibri"/>
                <a:cs typeface="Calibri"/>
              </a:rPr>
              <a:t>0</a:t>
            </a:r>
            <a:r>
              <a:rPr sz="1600" spc="5" dirty="0" smtClean="0">
                <a:latin typeface="Calibri"/>
                <a:cs typeface="Calibri"/>
              </a:rPr>
              <a:t>1</a:t>
            </a:r>
            <a:r>
              <a:rPr lang="ru-RU" sz="1600" spc="5" dirty="0" smtClean="0">
                <a:latin typeface="Calibri"/>
                <a:cs typeface="Calibri"/>
              </a:rPr>
              <a:t>9</a:t>
            </a:r>
            <a:r>
              <a:rPr sz="1600" spc="100" dirty="0" smtClean="0">
                <a:latin typeface="Calibri"/>
                <a:cs typeface="Calibri"/>
              </a:rPr>
              <a:t> </a:t>
            </a:r>
            <a:r>
              <a:rPr sz="1600" dirty="0" err="1">
                <a:latin typeface="Calibri"/>
                <a:cs typeface="Calibri"/>
              </a:rPr>
              <a:t>по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-5" dirty="0" smtClean="0">
                <a:latin typeface="Calibri"/>
                <a:cs typeface="Calibri"/>
              </a:rPr>
              <a:t>20</a:t>
            </a:r>
            <a:r>
              <a:rPr lang="ru-RU" sz="1600" spc="-5" dirty="0" smtClean="0">
                <a:latin typeface="Calibri"/>
                <a:cs typeface="Calibri"/>
              </a:rPr>
              <a:t>22 годы</a:t>
            </a:r>
            <a:r>
              <a:rPr sz="1600" spc="100" dirty="0" smtClean="0">
                <a:latin typeface="Calibri"/>
                <a:cs typeface="Calibri"/>
              </a:rPr>
              <a:t> </a:t>
            </a:r>
            <a:r>
              <a:rPr lang="ru-RU" sz="1600" dirty="0" smtClean="0">
                <a:latin typeface="Calibri"/>
                <a:cs typeface="Calibri"/>
              </a:rPr>
              <a:t>приобретено</a:t>
            </a:r>
            <a:r>
              <a:rPr sz="1600" spc="110" dirty="0" smtClean="0">
                <a:latin typeface="Calibri"/>
                <a:cs typeface="Calibri"/>
              </a:rPr>
              <a:t> </a:t>
            </a:r>
            <a:r>
              <a:rPr lang="ru-RU" sz="1600" spc="-5" dirty="0" smtClean="0">
                <a:latin typeface="Calibri"/>
                <a:cs typeface="Calibri"/>
              </a:rPr>
              <a:t>37</a:t>
            </a:r>
            <a:r>
              <a:rPr sz="1600" dirty="0" smtClean="0">
                <a:latin typeface="Calibri"/>
                <a:cs typeface="Calibri"/>
              </a:rPr>
              <a:t> </a:t>
            </a:r>
            <a:r>
              <a:rPr sz="1600" dirty="0" err="1" smtClean="0">
                <a:latin typeface="Calibri"/>
                <a:cs typeface="Calibri"/>
              </a:rPr>
              <a:t>кв</a:t>
            </a:r>
            <a:r>
              <a:rPr sz="1600" spc="5" dirty="0" err="1" smtClean="0">
                <a:latin typeface="Calibri"/>
                <a:cs typeface="Calibri"/>
              </a:rPr>
              <a:t>а</a:t>
            </a:r>
            <a:r>
              <a:rPr sz="1600" spc="-10" dirty="0" err="1" smtClean="0">
                <a:latin typeface="Calibri"/>
                <a:cs typeface="Calibri"/>
              </a:rPr>
              <a:t>р</a:t>
            </a:r>
            <a:r>
              <a:rPr sz="1600" dirty="0" err="1" smtClean="0">
                <a:latin typeface="Calibri"/>
                <a:cs typeface="Calibri"/>
              </a:rPr>
              <a:t>т</a:t>
            </a:r>
            <a:r>
              <a:rPr sz="1600" spc="-10" dirty="0" err="1" smtClean="0">
                <a:latin typeface="Calibri"/>
                <a:cs typeface="Calibri"/>
              </a:rPr>
              <a:t>и</a:t>
            </a:r>
            <a:r>
              <a:rPr sz="1600" spc="5" dirty="0" err="1" smtClean="0">
                <a:latin typeface="Calibri"/>
                <a:cs typeface="Calibri"/>
              </a:rPr>
              <a:t>р</a:t>
            </a:r>
            <a:r>
              <a:rPr sz="1600" spc="105" dirty="0" smtClean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для </a:t>
            </a:r>
            <a:r>
              <a:rPr sz="1600" spc="-20" dirty="0">
                <a:latin typeface="Calibri"/>
                <a:cs typeface="Calibri"/>
              </a:rPr>
              <a:t>д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й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-10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ро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д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й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ос</a:t>
            </a:r>
            <a:r>
              <a:rPr sz="1600" spc="-10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ав</a:t>
            </a:r>
            <a:r>
              <a:rPr sz="1600" spc="-5" dirty="0">
                <a:latin typeface="Calibri"/>
                <a:cs typeface="Calibri"/>
              </a:rPr>
              <a:t>ш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25" dirty="0">
                <a:latin typeface="Calibri"/>
                <a:cs typeface="Calibri"/>
              </a:rPr>
              <a:t>х</a:t>
            </a:r>
            <a:r>
              <a:rPr sz="1600" spc="-10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ез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попеч</a:t>
            </a:r>
            <a:r>
              <a:rPr sz="1600" spc="-5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ния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</a:t>
            </a:r>
            <a:r>
              <a:rPr sz="1600" spc="-3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д</a:t>
            </a:r>
            <a:r>
              <a:rPr sz="1600" spc="-10" dirty="0">
                <a:latin typeface="Calibri"/>
                <a:cs typeface="Calibri"/>
              </a:rPr>
              <a:t>и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spc="-30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ле</a:t>
            </a:r>
            <a:r>
              <a:rPr sz="1600" spc="-5" dirty="0">
                <a:latin typeface="Calibri"/>
                <a:cs typeface="Calibri"/>
              </a:rPr>
              <a:t>й</a:t>
            </a:r>
            <a:r>
              <a:rPr sz="1600" dirty="0">
                <a:latin typeface="Calibri"/>
                <a:cs typeface="Calibri"/>
              </a:rPr>
              <a:t>.</a:t>
            </a:r>
          </a:p>
          <a:p>
            <a:pPr marL="12700" marR="6350" indent="264795" algn="just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В 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lang="ru-RU" sz="1600" spc="-5" dirty="0" smtClean="0">
                <a:latin typeface="Calibri"/>
                <a:cs typeface="Calibri"/>
              </a:rPr>
              <a:t>2023-2025 </a:t>
            </a:r>
            <a:r>
              <a:rPr sz="1600" spc="-20" dirty="0" err="1" smtClean="0">
                <a:latin typeface="Calibri"/>
                <a:cs typeface="Calibri"/>
              </a:rPr>
              <a:t>г</a:t>
            </a:r>
            <a:r>
              <a:rPr sz="1600" spc="-35" dirty="0" err="1" smtClean="0">
                <a:latin typeface="Calibri"/>
                <a:cs typeface="Calibri"/>
              </a:rPr>
              <a:t>о</a:t>
            </a:r>
            <a:r>
              <a:rPr sz="1600" dirty="0" err="1" smtClean="0">
                <a:latin typeface="Calibri"/>
                <a:cs typeface="Calibri"/>
              </a:rPr>
              <a:t>д</a:t>
            </a:r>
            <a:r>
              <a:rPr lang="ru-RU" sz="1600" spc="5" dirty="0" smtClean="0">
                <a:latin typeface="Calibri"/>
                <a:cs typeface="Calibri"/>
              </a:rPr>
              <a:t>ах</a:t>
            </a:r>
            <a:r>
              <a:rPr sz="1600" dirty="0" smtClean="0">
                <a:latin typeface="Calibri"/>
                <a:cs typeface="Calibri"/>
              </a:rPr>
              <a:t> </a:t>
            </a:r>
            <a:r>
              <a:rPr sz="1600" spc="-25" dirty="0" smtClean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плани</a:t>
            </a:r>
            <a:r>
              <a:rPr sz="1600" spc="-25" dirty="0">
                <a:latin typeface="Calibri"/>
                <a:cs typeface="Calibri"/>
              </a:rPr>
              <a:t>р</a:t>
            </a:r>
            <a:r>
              <a:rPr sz="1600" spc="-15" dirty="0">
                <a:latin typeface="Calibri"/>
                <a:cs typeface="Calibri"/>
              </a:rPr>
              <a:t>у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я 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обе</a:t>
            </a:r>
            <a:r>
              <a:rPr sz="1600" spc="-10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печ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ть 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 err="1">
                <a:latin typeface="Calibri"/>
                <a:cs typeface="Calibri"/>
              </a:rPr>
              <a:t>жиль</a:t>
            </a:r>
            <a:r>
              <a:rPr sz="1600" spc="-15" dirty="0" err="1">
                <a:latin typeface="Calibri"/>
                <a:cs typeface="Calibri"/>
              </a:rPr>
              <a:t>ё</a:t>
            </a:r>
            <a:r>
              <a:rPr sz="1600" dirty="0" err="1">
                <a:latin typeface="Calibri"/>
                <a:cs typeface="Calibri"/>
              </a:rPr>
              <a:t>м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lang="ru-RU" sz="1600" spc="-5" dirty="0" smtClean="0">
                <a:latin typeface="Calibri"/>
                <a:cs typeface="Calibri"/>
              </a:rPr>
              <a:t>21</a:t>
            </a:r>
            <a:r>
              <a:rPr sz="1600" dirty="0" smtClean="0">
                <a:latin typeface="Calibri"/>
                <a:cs typeface="Calibri"/>
              </a:rPr>
              <a:t> </a:t>
            </a:r>
            <a:r>
              <a:rPr sz="1600" spc="-25" dirty="0" smtClean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д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й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-10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ро</a:t>
            </a:r>
            <a:r>
              <a:rPr sz="1600" dirty="0">
                <a:latin typeface="Calibri"/>
                <a:cs typeface="Calibri"/>
              </a:rPr>
              <a:t>т 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 </a:t>
            </a:r>
            <a:r>
              <a:rPr sz="1600" spc="-20" dirty="0">
                <a:latin typeface="Calibri"/>
                <a:cs typeface="Calibri"/>
              </a:rPr>
              <a:t>д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й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ос</a:t>
            </a:r>
            <a:r>
              <a:rPr sz="1600" spc="-10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ав</a:t>
            </a:r>
            <a:r>
              <a:rPr sz="1600" spc="-5" dirty="0">
                <a:latin typeface="Calibri"/>
                <a:cs typeface="Calibri"/>
              </a:rPr>
              <a:t>ш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25" dirty="0">
                <a:latin typeface="Calibri"/>
                <a:cs typeface="Calibri"/>
              </a:rPr>
              <a:t>х</a:t>
            </a:r>
            <a:r>
              <a:rPr sz="1600" spc="-10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я </a:t>
            </a:r>
            <a:r>
              <a:rPr sz="1600" spc="-5" dirty="0">
                <a:latin typeface="Calibri"/>
                <a:cs typeface="Calibri"/>
              </a:rPr>
              <a:t>б</a:t>
            </a:r>
            <a:r>
              <a:rPr sz="1600" dirty="0">
                <a:latin typeface="Calibri"/>
                <a:cs typeface="Calibri"/>
              </a:rPr>
              <a:t>ез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попеч</a:t>
            </a:r>
            <a:r>
              <a:rPr sz="1600" spc="-5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ния</a:t>
            </a:r>
            <a:r>
              <a:rPr sz="1600" spc="-10" dirty="0">
                <a:latin typeface="Calibri"/>
                <a:cs typeface="Calibri"/>
              </a:rPr>
              <a:t> р</a:t>
            </a:r>
            <a:r>
              <a:rPr sz="1600" spc="-3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д</a:t>
            </a:r>
            <a:r>
              <a:rPr sz="1600" spc="-10" dirty="0">
                <a:latin typeface="Calibri"/>
                <a:cs typeface="Calibri"/>
              </a:rPr>
              <a:t>и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spc="-30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лей.</a:t>
            </a:r>
          </a:p>
        </p:txBody>
      </p:sp>
      <p:sp>
        <p:nvSpPr>
          <p:cNvPr id="9" name="object 9"/>
          <p:cNvSpPr/>
          <p:nvPr/>
        </p:nvSpPr>
        <p:spPr>
          <a:xfrm>
            <a:off x="3786251" y="4788024"/>
            <a:ext cx="2881376" cy="3842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045" y="5508104"/>
            <a:ext cx="3524250" cy="2643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886422"/>
              </p:ext>
            </p:extLst>
          </p:nvPr>
        </p:nvGraphicFramePr>
        <p:xfrm>
          <a:off x="180031" y="1187624"/>
          <a:ext cx="6517323" cy="185738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88729"/>
                <a:gridCol w="432048"/>
                <a:gridCol w="288032"/>
                <a:gridCol w="432048"/>
                <a:gridCol w="288032"/>
                <a:gridCol w="360040"/>
                <a:gridCol w="360040"/>
                <a:gridCol w="432048"/>
                <a:gridCol w="288032"/>
                <a:gridCol w="504056"/>
                <a:gridCol w="360040"/>
                <a:gridCol w="432048"/>
                <a:gridCol w="432048"/>
                <a:gridCol w="432048"/>
                <a:gridCol w="388034"/>
              </a:tblGrid>
              <a:tr h="2483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/>
                        <a:t>показателя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2019 г</a:t>
                      </a:r>
                      <a:r>
                        <a:rPr lang="ru-RU" sz="1100" dirty="0"/>
                        <a:t>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2020 </a:t>
                      </a:r>
                      <a:r>
                        <a:rPr lang="ru-RU" sz="1100" dirty="0"/>
                        <a:t>г.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2021 </a:t>
                      </a:r>
                      <a:r>
                        <a:rPr lang="ru-RU" sz="1100" dirty="0"/>
                        <a:t>г.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2022 </a:t>
                      </a:r>
                      <a:r>
                        <a:rPr lang="ru-RU" sz="1100" dirty="0"/>
                        <a:t>г.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2023 </a:t>
                      </a:r>
                      <a:r>
                        <a:rPr lang="ru-RU" sz="1100" dirty="0"/>
                        <a:t>г.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2024 </a:t>
                      </a:r>
                      <a:r>
                        <a:rPr lang="ru-RU" sz="1100" dirty="0"/>
                        <a:t>г.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2025 </a:t>
                      </a:r>
                      <a:r>
                        <a:rPr lang="ru-RU" sz="1100" dirty="0"/>
                        <a:t>г.</a:t>
                      </a: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млн. руб.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чел.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млн. руб.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чел.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млн. руб.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чел.</a:t>
                      </a:r>
                      <a:endParaRPr lang="ru-RU" sz="100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чел.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чел.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чел.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чел.</a:t>
                      </a: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1194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Обеспечение жильем детей- сирот и детей, оставшихся без попечения родителей</a:t>
                      </a:r>
                      <a:endParaRPr lang="ru-RU" sz="1050" dirty="0"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11,3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253" marR="5253" marT="52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15,2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16,4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6628" y="107504"/>
            <a:ext cx="6264694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КУЛЬТУРА</a:t>
            </a:r>
          </a:p>
          <a:p>
            <a:pPr marL="12065" marR="5080" indent="-1270" algn="ctr">
              <a:lnSpc>
                <a:spcPct val="100000"/>
              </a:lnSpc>
              <a:spcBef>
                <a:spcPts val="680"/>
              </a:spcBef>
            </a:pPr>
            <a:r>
              <a:rPr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1. Объём расходов бюджета муниципального образования Щербиновский район на культуру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2656" y="2915816"/>
            <a:ext cx="619268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spcBef>
                <a:spcPts val="680"/>
              </a:spcBef>
            </a:pPr>
            <a:r>
              <a:rPr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2. Структура расходов бюджета муниципального образования Щербиновский район на культуру</a:t>
            </a:r>
          </a:p>
        </p:txBody>
      </p:sp>
      <p:sp>
        <p:nvSpPr>
          <p:cNvPr id="18" name="object 18"/>
          <p:cNvSpPr/>
          <p:nvPr/>
        </p:nvSpPr>
        <p:spPr>
          <a:xfrm>
            <a:off x="1500124" y="6145299"/>
            <a:ext cx="3729076" cy="2747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09874"/>
              </p:ext>
            </p:extLst>
          </p:nvPr>
        </p:nvGraphicFramePr>
        <p:xfrm>
          <a:off x="353245" y="1209800"/>
          <a:ext cx="6201844" cy="158314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46646"/>
                <a:gridCol w="629618"/>
                <a:gridCol w="877626"/>
                <a:gridCol w="778558"/>
                <a:gridCol w="807698"/>
                <a:gridCol w="560454"/>
                <a:gridCol w="801244"/>
              </a:tblGrid>
              <a:tr h="1428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План 2023 </a:t>
                      </a:r>
                      <a:r>
                        <a:rPr lang="ru-RU" sz="1400" dirty="0"/>
                        <a:t>год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План 2024 </a:t>
                      </a:r>
                      <a:r>
                        <a:rPr lang="ru-RU" sz="1400" dirty="0"/>
                        <a:t>год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План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2025 </a:t>
                      </a:r>
                      <a:r>
                        <a:rPr lang="ru-RU" sz="1400" dirty="0"/>
                        <a:t>год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млн.руб.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% в расходах социальной сферы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млн.руб.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% в расходах социальной сферы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млн.руб.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% в расходах социальной сферы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4251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Расходы на социальную сферу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786,0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688,4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701,7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063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Расходы на </a:t>
                      </a:r>
                      <a:r>
                        <a:rPr lang="ru-RU" sz="1400" dirty="0" smtClean="0"/>
                        <a:t>культуру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12,6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288408"/>
              </p:ext>
            </p:extLst>
          </p:nvPr>
        </p:nvGraphicFramePr>
        <p:xfrm>
          <a:off x="366342" y="3635896"/>
          <a:ext cx="6192688" cy="24489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83880"/>
                <a:gridCol w="683017"/>
                <a:gridCol w="758908"/>
                <a:gridCol w="607126"/>
                <a:gridCol w="758908"/>
                <a:gridCol w="683017"/>
                <a:gridCol w="717832"/>
              </a:tblGrid>
              <a:tr h="2160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показателя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2023 </a:t>
                      </a:r>
                      <a:r>
                        <a:rPr lang="ru-RU" sz="1400" dirty="0"/>
                        <a:t>год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2024 </a:t>
                      </a:r>
                      <a:r>
                        <a:rPr lang="ru-RU" sz="1400" dirty="0"/>
                        <a:t>год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4346" marR="4346" marT="434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2025 </a:t>
                      </a:r>
                      <a:r>
                        <a:rPr lang="ru-RU" sz="1400" dirty="0"/>
                        <a:t>год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млн.руб.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% в расходах на </a:t>
                      </a:r>
                      <a:r>
                        <a:rPr lang="ru-RU" sz="1000" dirty="0" smtClean="0"/>
                        <a:t>культуру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млн.руб.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4346" marR="4346" marT="43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% в расходах на </a:t>
                      </a:r>
                      <a:r>
                        <a:rPr lang="ru-RU" sz="1000" dirty="0" smtClean="0"/>
                        <a:t>культуру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млн.руб.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% в расходах на </a:t>
                      </a:r>
                      <a:r>
                        <a:rPr lang="ru-RU" sz="1000" dirty="0" smtClean="0"/>
                        <a:t>культуру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</a:tr>
              <a:tr h="2464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Расходы на </a:t>
                      </a:r>
                      <a:r>
                        <a:rPr lang="ru-RU" sz="1400" dirty="0" smtClean="0"/>
                        <a:t>культуру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12,6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4346" marR="4346" marT="43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</a:tr>
              <a:tr h="216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 том числе: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46" marR="4346" marT="43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8" marB="0" anchor="ctr"/>
                </a:tc>
              </a:tr>
              <a:tr h="6626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 smtClean="0"/>
                        <a:t>у</a:t>
                      </a:r>
                      <a:r>
                        <a:rPr lang="ru-RU" sz="1400" dirty="0" smtClean="0"/>
                        <a:t>чр</a:t>
                      </a:r>
                      <a:r>
                        <a:rPr lang="ru-RU" sz="1400" spc="-20" dirty="0" smtClean="0"/>
                        <a:t>е</a:t>
                      </a:r>
                      <a:r>
                        <a:rPr lang="ru-RU" sz="1400" dirty="0" smtClean="0"/>
                        <a:t>ж</a:t>
                      </a:r>
                      <a:r>
                        <a:rPr lang="ru-RU" sz="1400" spc="-15" dirty="0" smtClean="0"/>
                        <a:t>д</a:t>
                      </a:r>
                      <a:r>
                        <a:rPr lang="ru-RU" sz="1400" spc="-5" dirty="0" smtClean="0"/>
                        <a:t>е</a:t>
                      </a:r>
                      <a:r>
                        <a:rPr lang="ru-RU" sz="1400" dirty="0" smtClean="0"/>
                        <a:t>ния </a:t>
                      </a:r>
                      <a:r>
                        <a:rPr lang="ru-RU" sz="1400" spc="-10" dirty="0" smtClean="0"/>
                        <a:t>к</a:t>
                      </a:r>
                      <a:r>
                        <a:rPr lang="ru-RU" sz="1400" spc="-45" dirty="0" smtClean="0"/>
                        <a:t>у</a:t>
                      </a:r>
                      <a:r>
                        <a:rPr lang="ru-RU" sz="1400" dirty="0" smtClean="0"/>
                        <a:t>л</a:t>
                      </a:r>
                      <a:r>
                        <a:rPr lang="ru-RU" sz="1400" spc="-45" dirty="0" smtClean="0"/>
                        <a:t>ь</a:t>
                      </a:r>
                      <a:r>
                        <a:rPr lang="ru-RU" sz="1400" dirty="0" smtClean="0"/>
                        <a:t>т</a:t>
                      </a:r>
                      <a:r>
                        <a:rPr lang="ru-RU" sz="1400" spc="-5" dirty="0" smtClean="0"/>
                        <a:t>у</a:t>
                      </a:r>
                      <a:r>
                        <a:rPr lang="ru-RU" sz="1400" dirty="0" smtClean="0"/>
                        <a:t>ры</a:t>
                      </a:r>
                      <a:r>
                        <a:rPr lang="ru-RU" sz="1400" spc="-50" dirty="0" smtClean="0"/>
                        <a:t> </a:t>
                      </a:r>
                      <a:r>
                        <a:rPr lang="ru-RU" sz="1400" dirty="0" smtClean="0"/>
                        <a:t>и м</a:t>
                      </a:r>
                      <a:r>
                        <a:rPr lang="ru-RU" sz="1400" spc="-10" dirty="0" smtClean="0"/>
                        <a:t>е</a:t>
                      </a:r>
                      <a:r>
                        <a:rPr lang="ru-RU" sz="1400" dirty="0" smtClean="0"/>
                        <a:t>роприятия</a:t>
                      </a:r>
                      <a:r>
                        <a:rPr lang="ru-RU" sz="1400" spc="-30" dirty="0" smtClean="0"/>
                        <a:t> </a:t>
                      </a:r>
                      <a:r>
                        <a:rPr lang="ru-RU" sz="1400" dirty="0" smtClean="0"/>
                        <a:t>в</a:t>
                      </a:r>
                      <a:r>
                        <a:rPr lang="ru-RU" sz="1400" spc="-5" dirty="0" smtClean="0"/>
                        <a:t> </a:t>
                      </a:r>
                      <a:r>
                        <a:rPr lang="ru-RU" sz="1400" dirty="0" smtClean="0"/>
                        <a:t>с</a:t>
                      </a:r>
                      <a:r>
                        <a:rPr lang="ru-RU" sz="1400" spc="5" dirty="0" smtClean="0"/>
                        <a:t>ф</a:t>
                      </a:r>
                      <a:r>
                        <a:rPr lang="ru-RU" sz="1400" spc="-5" dirty="0" smtClean="0"/>
                        <a:t>е</a:t>
                      </a:r>
                      <a:r>
                        <a:rPr lang="ru-RU" sz="1400" dirty="0" smtClean="0"/>
                        <a:t>ре </a:t>
                      </a:r>
                      <a:r>
                        <a:rPr lang="ru-RU" sz="1400" spc="-10" dirty="0" smtClean="0"/>
                        <a:t>к</a:t>
                      </a:r>
                      <a:r>
                        <a:rPr lang="ru-RU" sz="1400" spc="-45" dirty="0" smtClean="0"/>
                        <a:t>у</a:t>
                      </a:r>
                      <a:r>
                        <a:rPr lang="ru-RU" sz="1400" dirty="0" smtClean="0"/>
                        <a:t>л</a:t>
                      </a:r>
                      <a:r>
                        <a:rPr lang="ru-RU" sz="1400" spc="-45" dirty="0" smtClean="0"/>
                        <a:t>ь</a:t>
                      </a:r>
                      <a:r>
                        <a:rPr lang="ru-RU" sz="1400" dirty="0" smtClean="0"/>
                        <a:t>т</a:t>
                      </a:r>
                      <a:r>
                        <a:rPr lang="ru-RU" sz="1400" spc="-5" dirty="0" smtClean="0"/>
                        <a:t>у</a:t>
                      </a:r>
                      <a:r>
                        <a:rPr lang="ru-RU" sz="1400" dirty="0" smtClean="0"/>
                        <a:t>ры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10,9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86,5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4009">
                <a:tc>
                  <a:txBody>
                    <a:bodyPr/>
                    <a:lstStyle/>
                    <a:p>
                      <a:pPr marL="1905" marR="294005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д</a:t>
                      </a:r>
                      <a:r>
                        <a:rPr lang="ru-RU" sz="1400" spc="-15" dirty="0" smtClean="0"/>
                        <a:t>р</a:t>
                      </a:r>
                      <a:r>
                        <a:rPr lang="ru-RU" sz="1400" spc="-5" dirty="0" smtClean="0"/>
                        <a:t>у</a:t>
                      </a:r>
                      <a:r>
                        <a:rPr lang="ru-RU" sz="1400" spc="-10" dirty="0" smtClean="0"/>
                        <a:t>г</a:t>
                      </a:r>
                      <a:r>
                        <a:rPr lang="ru-RU" sz="1400" dirty="0" smtClean="0"/>
                        <a:t>ие</a:t>
                      </a:r>
                      <a:r>
                        <a:rPr lang="ru-RU" sz="1400" spc="-15" dirty="0" smtClean="0"/>
                        <a:t> </a:t>
                      </a:r>
                      <a:r>
                        <a:rPr lang="ru-RU" sz="1400" spc="-10" dirty="0" smtClean="0"/>
                        <a:t>в</a:t>
                      </a:r>
                      <a:r>
                        <a:rPr lang="ru-RU" sz="1400" dirty="0" smtClean="0"/>
                        <a:t>опросы в о</a:t>
                      </a:r>
                      <a:r>
                        <a:rPr lang="ru-RU" sz="1400" spc="-25" dirty="0" smtClean="0"/>
                        <a:t>б</a:t>
                      </a:r>
                      <a:r>
                        <a:rPr lang="ru-RU" sz="1400" dirty="0" smtClean="0"/>
                        <a:t>л</a:t>
                      </a:r>
                      <a:r>
                        <a:rPr lang="ru-RU" sz="1400" spc="-5" dirty="0" smtClean="0"/>
                        <a:t>а</a:t>
                      </a:r>
                      <a:r>
                        <a:rPr lang="ru-RU" sz="1400" dirty="0" smtClean="0"/>
                        <a:t>сти</a:t>
                      </a:r>
                      <a:r>
                        <a:rPr lang="ru-RU" sz="1400" spc="-30" dirty="0" smtClean="0"/>
                        <a:t> </a:t>
                      </a:r>
                      <a:r>
                        <a:rPr lang="ru-RU" sz="1400" spc="-10" dirty="0" smtClean="0"/>
                        <a:t>к</a:t>
                      </a:r>
                      <a:r>
                        <a:rPr lang="ru-RU" sz="1400" spc="-45" dirty="0" smtClean="0"/>
                        <a:t>у</a:t>
                      </a:r>
                      <a:r>
                        <a:rPr lang="ru-RU" sz="1400" dirty="0" smtClean="0"/>
                        <a:t>л</a:t>
                      </a:r>
                      <a:r>
                        <a:rPr lang="ru-RU" sz="1400" spc="-45" dirty="0" smtClean="0"/>
                        <a:t>ь</a:t>
                      </a:r>
                      <a:r>
                        <a:rPr lang="ru-RU" sz="1400" dirty="0" smtClean="0"/>
                        <a:t>т</a:t>
                      </a:r>
                      <a:r>
                        <a:rPr lang="ru-RU" sz="1400" spc="-5" dirty="0" smtClean="0"/>
                        <a:t>у</a:t>
                      </a:r>
                      <a:r>
                        <a:rPr lang="ru-RU" sz="1400" dirty="0" smtClean="0"/>
                        <a:t>ры</a:t>
                      </a:r>
                      <a:endParaRPr lang="ru-RU" sz="1400" dirty="0">
                        <a:latin typeface="+mn-lt"/>
                        <a:cs typeface="Calibri"/>
                      </a:endParaRPr>
                    </a:p>
                  </a:txBody>
                  <a:tcPr marL="2318" marR="2318" marT="23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13,5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13,0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13,2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6672" y="142844"/>
            <a:ext cx="6048672" cy="889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/>
            <a:r>
              <a:rPr sz="2000" b="1" dirty="0">
                <a:solidFill>
                  <a:srgbClr val="0070C0"/>
                </a:solidFill>
                <a:latin typeface="Calibri"/>
                <a:cs typeface="Calibri"/>
              </a:rPr>
              <a:t>ФИЗИЧЕСКАЯ КУЛЬТУРА И СПОРТ</a:t>
            </a:r>
          </a:p>
          <a:p>
            <a:pPr marL="12065" marR="5080" indent="-1270" algn="ctr">
              <a:spcBef>
                <a:spcPts val="680"/>
              </a:spcBef>
            </a:pPr>
            <a:r>
              <a:rPr sz="1600" b="1" dirty="0">
                <a:solidFill>
                  <a:srgbClr val="0070C0"/>
                </a:solidFill>
                <a:latin typeface="Calibri"/>
                <a:cs typeface="Calibri"/>
              </a:rPr>
              <a:t>1. Объём расходов бюджета муниципального образования Щербиновский район на физическую культуру и спорт</a:t>
            </a:r>
          </a:p>
        </p:txBody>
      </p:sp>
      <p:sp>
        <p:nvSpPr>
          <p:cNvPr id="10" name="object 10"/>
          <p:cNvSpPr/>
          <p:nvPr/>
        </p:nvSpPr>
        <p:spPr>
          <a:xfrm>
            <a:off x="1837366" y="6752226"/>
            <a:ext cx="3500462" cy="2357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80910"/>
              </p:ext>
            </p:extLst>
          </p:nvPr>
        </p:nvGraphicFramePr>
        <p:xfrm>
          <a:off x="364665" y="3771836"/>
          <a:ext cx="6192687" cy="298468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76263"/>
                <a:gridCol w="432048"/>
                <a:gridCol w="792088"/>
                <a:gridCol w="504056"/>
                <a:gridCol w="864096"/>
                <a:gridCol w="456773"/>
                <a:gridCol w="767363"/>
              </a:tblGrid>
              <a:tr h="2160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показателя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2023 </a:t>
                      </a:r>
                      <a:r>
                        <a:rPr lang="ru-RU" sz="1400" dirty="0"/>
                        <a:t>год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2024 </a:t>
                      </a:r>
                      <a:r>
                        <a:rPr lang="ru-RU" sz="1400" dirty="0"/>
                        <a:t>год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2025 </a:t>
                      </a:r>
                      <a:r>
                        <a:rPr lang="ru-RU" sz="1400" dirty="0"/>
                        <a:t>год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</a:t>
                      </a:r>
                      <a:r>
                        <a:rPr lang="ru-RU" sz="1000" dirty="0" smtClean="0"/>
                        <a:t>. руб</a:t>
                      </a:r>
                      <a:r>
                        <a:rPr lang="ru-RU" sz="1000" dirty="0"/>
                        <a:t>.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% в расходах на </a:t>
                      </a:r>
                      <a:r>
                        <a:rPr lang="ru-RU" sz="1000" dirty="0" smtClean="0"/>
                        <a:t>физическую культуру и спорт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</a:t>
                      </a:r>
                      <a:r>
                        <a:rPr lang="ru-RU" sz="1000" dirty="0" smtClean="0"/>
                        <a:t>. руб</a:t>
                      </a:r>
                      <a:r>
                        <a:rPr lang="ru-RU" sz="1000" dirty="0"/>
                        <a:t>.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4346" marR="4346" marT="43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% в расходах на физическую культуру и спорт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</a:t>
                      </a:r>
                      <a:r>
                        <a:rPr lang="ru-RU" sz="1000" dirty="0" smtClean="0"/>
                        <a:t>. руб</a:t>
                      </a:r>
                      <a:r>
                        <a:rPr lang="ru-RU" sz="1000" dirty="0"/>
                        <a:t>.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% в расходах на физическую культуру и спорт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</a:tr>
              <a:tr h="426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Расходы на </a:t>
                      </a:r>
                      <a:r>
                        <a:rPr lang="ru-RU" sz="1400" dirty="0" smtClean="0"/>
                        <a:t>физическую культуру  и спорт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25,5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4346" marR="4346" marT="4346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24,8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2318" marR="2318" marT="2318" marB="0" anchor="ctr"/>
                </a:tc>
              </a:tr>
              <a:tr h="1399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 том числе: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46" marR="4346" marT="43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8" marB="0" anchor="ctr"/>
                </a:tc>
              </a:tr>
              <a:tr h="805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 smtClean="0"/>
                        <a:t>физическая культура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28,6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27,5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6,9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3441">
                <a:tc>
                  <a:txBody>
                    <a:bodyPr/>
                    <a:lstStyle/>
                    <a:p>
                      <a:pPr marL="1905" marR="294005" algn="l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массовый спорт</a:t>
                      </a:r>
                      <a:endParaRPr lang="ru-RU" sz="1400" dirty="0">
                        <a:latin typeface="+mn-lt"/>
                        <a:cs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22,2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67,5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17,4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68,2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67,8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64384">
                <a:tc>
                  <a:txBody>
                    <a:bodyPr/>
                    <a:lstStyle/>
                    <a:p>
                      <a:pPr marL="1905" marR="294005" algn="l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другие вопросы в области физической культуры и спорта</a:t>
                      </a:r>
                      <a:endParaRPr lang="ru-RU" sz="1400" dirty="0">
                        <a:latin typeface="+mn-lt"/>
                        <a:cs typeface="Calibri"/>
                      </a:endParaRPr>
                    </a:p>
                  </a:txBody>
                  <a:tcPr marL="2318" marR="2318" marT="23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object 10"/>
          <p:cNvSpPr txBox="1"/>
          <p:nvPr/>
        </p:nvSpPr>
        <p:spPr>
          <a:xfrm>
            <a:off x="451550" y="3177580"/>
            <a:ext cx="604867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680"/>
              </a:spcBef>
            </a:pPr>
            <a:r>
              <a:rPr sz="1600" b="1" dirty="0">
                <a:solidFill>
                  <a:srgbClr val="0070C0"/>
                </a:solidFill>
                <a:latin typeface="Calibri"/>
                <a:cs typeface="Calibri"/>
              </a:rPr>
              <a:t>2. Структура расходов бюджета муниципального образования Щербиновский район на культуру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573093"/>
              </p:ext>
            </p:extLst>
          </p:nvPr>
        </p:nvGraphicFramePr>
        <p:xfrm>
          <a:off x="339755" y="1182280"/>
          <a:ext cx="6203895" cy="201788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98686"/>
                <a:gridCol w="738559"/>
                <a:gridCol w="851567"/>
                <a:gridCol w="625552"/>
                <a:gridCol w="812415"/>
                <a:gridCol w="664703"/>
                <a:gridCol w="812413"/>
              </a:tblGrid>
              <a:tr h="1428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2023 </a:t>
                      </a:r>
                      <a:r>
                        <a:rPr lang="ru-RU" sz="1400" dirty="0"/>
                        <a:t>год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2024 </a:t>
                      </a:r>
                      <a:r>
                        <a:rPr lang="ru-RU" sz="1400" dirty="0"/>
                        <a:t>год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2025 </a:t>
                      </a:r>
                      <a:r>
                        <a:rPr lang="ru-RU" sz="1400" dirty="0"/>
                        <a:t>год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млн.руб.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% в расходах социальной сферы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млн.руб.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% в расходах социальной сферы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млн.руб.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% в расходах социальной сферы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445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Расходы на социальную сферу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786,0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60" marR="5160" marT="516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688,4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 smtClean="0">
                          <a:effectLst/>
                        </a:rPr>
                        <a:t>701,7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618505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Расходы на </a:t>
                      </a:r>
                      <a:r>
                        <a:rPr lang="ru-RU" sz="1400" dirty="0" smtClean="0"/>
                        <a:t>физ</a:t>
                      </a:r>
                      <a:r>
                        <a:rPr lang="ru-RU" sz="1400" spc="5" dirty="0" smtClean="0"/>
                        <a:t>и</a:t>
                      </a:r>
                      <a:r>
                        <a:rPr lang="ru-RU" sz="1400" dirty="0" smtClean="0"/>
                        <a:t>чес</a:t>
                      </a:r>
                      <a:r>
                        <a:rPr lang="ru-RU" sz="1400" spc="-5" dirty="0" smtClean="0"/>
                        <a:t>ку</a:t>
                      </a:r>
                      <a:r>
                        <a:rPr lang="ru-RU" sz="1400" dirty="0" smtClean="0"/>
                        <a:t>ю </a:t>
                      </a:r>
                      <a:r>
                        <a:rPr lang="ru-RU" sz="1400" spc="-10" dirty="0" smtClean="0"/>
                        <a:t>к</a:t>
                      </a:r>
                      <a:r>
                        <a:rPr lang="ru-RU" sz="1400" spc="-45" dirty="0" smtClean="0"/>
                        <a:t>у</a:t>
                      </a:r>
                      <a:r>
                        <a:rPr lang="ru-RU" sz="1400" dirty="0" smtClean="0"/>
                        <a:t>л</a:t>
                      </a:r>
                      <a:r>
                        <a:rPr lang="ru-RU" sz="1400" spc="-45" dirty="0" smtClean="0"/>
                        <a:t>ь</a:t>
                      </a:r>
                      <a:r>
                        <a:rPr lang="ru-RU" sz="1400" dirty="0" smtClean="0"/>
                        <a:t>т</a:t>
                      </a:r>
                      <a:r>
                        <a:rPr lang="ru-RU" sz="1400" spc="-5" dirty="0" smtClean="0"/>
                        <a:t>у</a:t>
                      </a:r>
                      <a:r>
                        <a:rPr lang="ru-RU" sz="1400" spc="-10" dirty="0" smtClean="0"/>
                        <a:t>р</a:t>
                      </a:r>
                      <a:r>
                        <a:rPr lang="ru-RU" sz="1400" dirty="0" smtClean="0"/>
                        <a:t>у</a:t>
                      </a:r>
                      <a:r>
                        <a:rPr lang="ru-RU" sz="1400" spc="-50" dirty="0" smtClean="0"/>
                        <a:t> </a:t>
                      </a:r>
                      <a:r>
                        <a:rPr lang="ru-RU" sz="1400" dirty="0" smtClean="0"/>
                        <a:t>и спорт</a:t>
                      </a:r>
                      <a:endParaRPr lang="ru-RU" sz="1400" dirty="0" smtClean="0">
                        <a:latin typeface="+mn-lt"/>
                        <a:cs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4981" marR="4981" marT="4981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4,2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25,5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24,8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3,5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6672" y="251520"/>
            <a:ext cx="604867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НАЦИОНАЛЬНАЯ ОБОРОНА И НАЦИОНАЛЬНАЯ БЕЗОПАСНОСТЬ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6671" y="5065860"/>
            <a:ext cx="604867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/>
            <a:r>
              <a:rPr sz="20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МЕЖБЮДЖЕТНЫЕ ТРАНСФЕРТЫ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672034"/>
              </p:ext>
            </p:extLst>
          </p:nvPr>
        </p:nvGraphicFramePr>
        <p:xfrm>
          <a:off x="502634" y="5580112"/>
          <a:ext cx="5996747" cy="262773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728191"/>
                <a:gridCol w="1791544"/>
                <a:gridCol w="833737"/>
                <a:gridCol w="833737"/>
                <a:gridCol w="809538"/>
              </a:tblGrid>
              <a:tr h="5246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Вид финансовой помощи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Целевое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назначение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 2023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63563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Дотация на выравнивание уровня бюджетной обеспеченности сельских поселений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Сокращение различия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в бюджетной обеспеченности между сельскими поселениями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</a:rPr>
                        <a:t>Щербиновского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района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3246"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 том числе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за счет районного бюджета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0"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910455"/>
              </p:ext>
            </p:extLst>
          </p:nvPr>
        </p:nvGraphicFramePr>
        <p:xfrm>
          <a:off x="450249" y="1115616"/>
          <a:ext cx="6024161" cy="359482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546703"/>
                <a:gridCol w="558329"/>
                <a:gridCol w="593799"/>
                <a:gridCol w="558329"/>
                <a:gridCol w="648072"/>
                <a:gridCol w="593799"/>
                <a:gridCol w="525130"/>
              </a:tblGrid>
              <a:tr h="2134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Наименование показателя </a:t>
                      </a:r>
                      <a:endParaRPr lang="ru-RU" sz="12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2023 </a:t>
                      </a:r>
                      <a:r>
                        <a:rPr lang="ru-RU" sz="1300" dirty="0"/>
                        <a:t>год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2024 год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4346" marR="4346" marT="434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2025 </a:t>
                      </a:r>
                      <a:r>
                        <a:rPr lang="ru-RU" sz="1300" dirty="0"/>
                        <a:t>год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</a:t>
                      </a:r>
                      <a:r>
                        <a:rPr lang="ru-RU" sz="1000" dirty="0" smtClean="0"/>
                        <a:t>. руб</a:t>
                      </a:r>
                      <a:r>
                        <a:rPr lang="ru-RU" sz="1000" dirty="0"/>
                        <a:t>.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% в </a:t>
                      </a:r>
                      <a:r>
                        <a:rPr lang="ru-RU" sz="1000" dirty="0" smtClean="0"/>
                        <a:t>расходах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</a:t>
                      </a:r>
                      <a:r>
                        <a:rPr lang="ru-RU" sz="1000" dirty="0" smtClean="0"/>
                        <a:t>. руб</a:t>
                      </a:r>
                      <a:r>
                        <a:rPr lang="ru-RU" sz="1000" dirty="0"/>
                        <a:t>.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4346" marR="4346" marT="43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% в расходах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млн</a:t>
                      </a:r>
                      <a:r>
                        <a:rPr lang="ru-RU" sz="1000" dirty="0" smtClean="0"/>
                        <a:t>. руб</a:t>
                      </a:r>
                      <a:r>
                        <a:rPr lang="ru-RU" sz="1000" dirty="0"/>
                        <a:t>. 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% в расходах</a:t>
                      </a:r>
                      <a:endParaRPr lang="ru-RU" sz="10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</a:tr>
              <a:tr h="422236">
                <a:tc>
                  <a:txBody>
                    <a:bodyPr/>
                    <a:lstStyle/>
                    <a:p>
                      <a:pPr marL="635" marR="139700">
                        <a:lnSpc>
                          <a:spcPct val="100000"/>
                        </a:lnSpc>
                      </a:pPr>
                      <a:r>
                        <a:rPr lang="ru-RU" sz="1300" dirty="0" smtClean="0"/>
                        <a:t>Все</a:t>
                      </a:r>
                      <a:r>
                        <a:rPr lang="ru-RU" sz="1300" spc="-25" dirty="0" smtClean="0"/>
                        <a:t>г</a:t>
                      </a:r>
                      <a:r>
                        <a:rPr lang="ru-RU" sz="1300" dirty="0" smtClean="0"/>
                        <a:t>о</a:t>
                      </a:r>
                      <a:r>
                        <a:rPr lang="ru-RU" sz="1300" spc="5" dirty="0" smtClean="0"/>
                        <a:t> </a:t>
                      </a:r>
                      <a:r>
                        <a:rPr lang="ru-RU" sz="1300" dirty="0" smtClean="0"/>
                        <a:t>р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с</a:t>
                      </a:r>
                      <a:r>
                        <a:rPr lang="ru-RU" sz="1300" spc="-25" dirty="0" smtClean="0"/>
                        <a:t>хо</a:t>
                      </a:r>
                      <a:r>
                        <a:rPr lang="ru-RU" sz="1300" spc="-15" dirty="0" smtClean="0"/>
                        <a:t>д</a:t>
                      </a:r>
                      <a:r>
                        <a:rPr lang="ru-RU" sz="1300" dirty="0" smtClean="0"/>
                        <a:t>ов на н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цион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л</a:t>
                      </a:r>
                      <a:r>
                        <a:rPr lang="ru-RU" sz="1300" spc="-10" dirty="0" smtClean="0"/>
                        <a:t>ьн</a:t>
                      </a:r>
                      <a:r>
                        <a:rPr lang="ru-RU" sz="1300" spc="-5" dirty="0" smtClean="0"/>
                        <a:t>у</a:t>
                      </a:r>
                      <a:r>
                        <a:rPr lang="ru-RU" sz="1300" dirty="0" smtClean="0"/>
                        <a:t>ю</a:t>
                      </a:r>
                      <a:r>
                        <a:rPr lang="ru-RU" sz="1300" spc="-50" dirty="0" smtClean="0"/>
                        <a:t> </a:t>
                      </a:r>
                      <a:r>
                        <a:rPr lang="ru-RU" sz="1300" dirty="0" smtClean="0"/>
                        <a:t>оборо</a:t>
                      </a:r>
                      <a:r>
                        <a:rPr lang="ru-RU" sz="1300" spc="5" dirty="0" smtClean="0"/>
                        <a:t>н</a:t>
                      </a:r>
                      <a:r>
                        <a:rPr lang="ru-RU" sz="1300" dirty="0" smtClean="0"/>
                        <a:t>у</a:t>
                      </a:r>
                      <a:r>
                        <a:rPr lang="ru-RU" sz="1300" spc="-5" dirty="0" smtClean="0"/>
                        <a:t> </a:t>
                      </a:r>
                      <a:r>
                        <a:rPr lang="ru-RU" sz="1300" dirty="0" smtClean="0"/>
                        <a:t>и н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цион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л</a:t>
                      </a:r>
                      <a:r>
                        <a:rPr lang="ru-RU" sz="1300" spc="-10" dirty="0" smtClean="0"/>
                        <a:t>ьн</a:t>
                      </a:r>
                      <a:r>
                        <a:rPr lang="ru-RU" sz="1300" spc="-5" dirty="0" smtClean="0"/>
                        <a:t>у</a:t>
                      </a:r>
                      <a:r>
                        <a:rPr lang="ru-RU" sz="1300" dirty="0" smtClean="0"/>
                        <a:t>ю</a:t>
                      </a:r>
                      <a:r>
                        <a:rPr lang="ru-RU" sz="1300" spc="-50" dirty="0" smtClean="0"/>
                        <a:t> </a:t>
                      </a:r>
                      <a:r>
                        <a:rPr lang="ru-RU" sz="1300" dirty="0" smtClean="0"/>
                        <a:t>б</a:t>
                      </a:r>
                      <a:r>
                        <a:rPr lang="ru-RU" sz="1300" spc="-10" dirty="0" smtClean="0"/>
                        <a:t>е</a:t>
                      </a:r>
                      <a:r>
                        <a:rPr lang="ru-RU" sz="1300" dirty="0" smtClean="0"/>
                        <a:t>зо</a:t>
                      </a:r>
                      <a:r>
                        <a:rPr lang="ru-RU" sz="1300" spc="-5" dirty="0" smtClean="0"/>
                        <a:t>па</a:t>
                      </a:r>
                      <a:r>
                        <a:rPr lang="ru-RU" sz="1300" dirty="0" smtClean="0"/>
                        <a:t>с</a:t>
                      </a:r>
                      <a:r>
                        <a:rPr lang="ru-RU" sz="1300" spc="5" dirty="0" smtClean="0"/>
                        <a:t>н</a:t>
                      </a:r>
                      <a:r>
                        <a:rPr lang="ru-RU" sz="1300" dirty="0" smtClean="0"/>
                        <a:t>ость</a:t>
                      </a:r>
                      <a:endParaRPr lang="ru-RU" sz="1300" b="1" dirty="0">
                        <a:latin typeface="+mn-lt"/>
                        <a:cs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15,57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13,33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4346" marR="4346" marT="43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13,14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2318" marR="2318" marT="2318" marB="0" anchor="ctr"/>
                </a:tc>
              </a:tr>
              <a:tr h="2137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в том числе: </a:t>
                      </a:r>
                      <a:endParaRPr lang="ru-RU" sz="1300" dirty="0">
                        <a:latin typeface="+mn-lt"/>
                        <a:ea typeface="Calibri"/>
                      </a:endParaRPr>
                    </a:p>
                  </a:txBody>
                  <a:tcPr marL="2318" marR="2318" marT="231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46" marR="4346" marT="434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2318" marR="2318" marT="2318" marB="0" anchor="ctr"/>
                </a:tc>
              </a:tr>
              <a:tr h="490800">
                <a:tc>
                  <a:txBody>
                    <a:bodyPr/>
                    <a:lstStyle/>
                    <a:p>
                      <a:pPr marL="635" marR="172720">
                        <a:lnSpc>
                          <a:spcPct val="100000"/>
                        </a:lnSpc>
                      </a:pPr>
                      <a:r>
                        <a:rPr lang="ru-RU" sz="1300" dirty="0" smtClean="0"/>
                        <a:t>Р</a:t>
                      </a:r>
                      <a:r>
                        <a:rPr lang="ru-RU" sz="1300" spc="-10" dirty="0" smtClean="0"/>
                        <a:t>а</a:t>
                      </a:r>
                      <a:r>
                        <a:rPr lang="ru-RU" sz="1300" dirty="0" smtClean="0"/>
                        <a:t>с</a:t>
                      </a:r>
                      <a:r>
                        <a:rPr lang="ru-RU" sz="1300" spc="-25" dirty="0" smtClean="0"/>
                        <a:t>хо</a:t>
                      </a:r>
                      <a:r>
                        <a:rPr lang="ru-RU" sz="1300" dirty="0" smtClean="0"/>
                        <a:t>ды</a:t>
                      </a:r>
                      <a:r>
                        <a:rPr lang="ru-RU" sz="1300" spc="-15" dirty="0" smtClean="0"/>
                        <a:t> </a:t>
                      </a:r>
                      <a:r>
                        <a:rPr lang="ru-RU" sz="1300" dirty="0" smtClean="0"/>
                        <a:t>на</a:t>
                      </a:r>
                      <a:r>
                        <a:rPr lang="ru-RU" sz="1300" spc="-15" dirty="0" smtClean="0"/>
                        <a:t> </a:t>
                      </a:r>
                      <a:r>
                        <a:rPr lang="ru-RU" sz="1300" dirty="0" smtClean="0"/>
                        <a:t>н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цион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л</a:t>
                      </a:r>
                      <a:r>
                        <a:rPr lang="ru-RU" sz="1300" spc="-10" dirty="0" smtClean="0"/>
                        <a:t>ь</a:t>
                      </a:r>
                      <a:r>
                        <a:rPr lang="ru-RU" sz="1300" dirty="0" smtClean="0"/>
                        <a:t>н</a:t>
                      </a:r>
                      <a:r>
                        <a:rPr lang="ru-RU" sz="1300" spc="-5" dirty="0" smtClean="0"/>
                        <a:t>у</a:t>
                      </a:r>
                      <a:r>
                        <a:rPr lang="ru-RU" sz="1300" dirty="0" smtClean="0"/>
                        <a:t>ю оборо</a:t>
                      </a:r>
                      <a:r>
                        <a:rPr lang="ru-RU" sz="1300" spc="5" dirty="0" smtClean="0"/>
                        <a:t>н</a:t>
                      </a:r>
                      <a:r>
                        <a:rPr lang="ru-RU" sz="1300" dirty="0" smtClean="0"/>
                        <a:t>у</a:t>
                      </a:r>
                      <a:r>
                        <a:rPr lang="ru-RU" sz="1300" spc="-15" dirty="0" smtClean="0"/>
                        <a:t> </a:t>
                      </a:r>
                      <a:r>
                        <a:rPr lang="ru-RU" sz="1300" dirty="0" smtClean="0"/>
                        <a:t>(</a:t>
                      </a:r>
                      <a:r>
                        <a:rPr lang="ru-RU" sz="1300" spc="-10" dirty="0" smtClean="0"/>
                        <a:t>м</a:t>
                      </a:r>
                      <a:r>
                        <a:rPr lang="ru-RU" sz="1300" dirty="0" smtClean="0"/>
                        <a:t>обилиза</a:t>
                      </a:r>
                      <a:r>
                        <a:rPr lang="ru-RU" sz="1300" spc="-5" dirty="0" smtClean="0"/>
                        <a:t>ц</a:t>
                      </a:r>
                      <a:r>
                        <a:rPr lang="ru-RU" sz="1300" dirty="0" smtClean="0"/>
                        <a:t>ио</a:t>
                      </a:r>
                      <a:r>
                        <a:rPr lang="ru-RU" sz="1300" spc="5" dirty="0" smtClean="0"/>
                        <a:t>н</a:t>
                      </a:r>
                      <a:r>
                        <a:rPr lang="ru-RU" sz="1300" spc="-10" dirty="0" smtClean="0"/>
                        <a:t>н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я </a:t>
                      </a:r>
                      <a:r>
                        <a:rPr lang="ru-RU" sz="1300" spc="-5" dirty="0" smtClean="0"/>
                        <a:t>п</a:t>
                      </a:r>
                      <a:r>
                        <a:rPr lang="ru-RU" sz="1300" spc="-25" dirty="0" smtClean="0"/>
                        <a:t>о</a:t>
                      </a:r>
                      <a:r>
                        <a:rPr lang="ru-RU" sz="1300" dirty="0" smtClean="0"/>
                        <a:t>д</a:t>
                      </a:r>
                      <a:r>
                        <a:rPr lang="ru-RU" sz="1300" spc="-25" dirty="0" smtClean="0"/>
                        <a:t>г</a:t>
                      </a:r>
                      <a:r>
                        <a:rPr lang="ru-RU" sz="1300" dirty="0" smtClean="0"/>
                        <a:t>о</a:t>
                      </a:r>
                      <a:r>
                        <a:rPr lang="ru-RU" sz="1300" spc="-10" dirty="0" smtClean="0"/>
                        <a:t>т</a:t>
                      </a:r>
                      <a:r>
                        <a:rPr lang="ru-RU" sz="1300" dirty="0" smtClean="0"/>
                        <a:t>о</a:t>
                      </a:r>
                      <a:r>
                        <a:rPr lang="ru-RU" sz="1300" spc="-5" dirty="0" smtClean="0"/>
                        <a:t>в</a:t>
                      </a:r>
                      <a:r>
                        <a:rPr lang="ru-RU" sz="1300" spc="-20" dirty="0" smtClean="0"/>
                        <a:t>к</a:t>
                      </a:r>
                      <a:r>
                        <a:rPr lang="ru-RU" sz="1300" dirty="0" smtClean="0"/>
                        <a:t>а</a:t>
                      </a:r>
                      <a:r>
                        <a:rPr lang="ru-RU" sz="1300" spc="-15" dirty="0" smtClean="0"/>
                        <a:t> </a:t>
                      </a:r>
                      <a:r>
                        <a:rPr lang="ru-RU" sz="1300" dirty="0" smtClean="0"/>
                        <a:t>э</a:t>
                      </a:r>
                      <a:r>
                        <a:rPr lang="ru-RU" sz="1300" spc="-30" dirty="0" smtClean="0"/>
                        <a:t>к</a:t>
                      </a:r>
                      <a:r>
                        <a:rPr lang="ru-RU" sz="1300" dirty="0" smtClean="0"/>
                        <a:t>о</a:t>
                      </a:r>
                      <a:r>
                        <a:rPr lang="ru-RU" sz="1300" spc="5" dirty="0" smtClean="0"/>
                        <a:t>н</a:t>
                      </a:r>
                      <a:r>
                        <a:rPr lang="ru-RU" sz="1300" dirty="0" smtClean="0"/>
                        <a:t>оми</a:t>
                      </a:r>
                      <a:r>
                        <a:rPr lang="ru-RU" sz="1300" spc="-5" dirty="0" smtClean="0"/>
                        <a:t>к</a:t>
                      </a:r>
                      <a:r>
                        <a:rPr lang="ru-RU" sz="1300" dirty="0" smtClean="0"/>
                        <a:t>и)</a:t>
                      </a:r>
                      <a:endParaRPr lang="ru-RU" sz="1300" dirty="0">
                        <a:latin typeface="+mn-lt"/>
                        <a:cs typeface="Calibri"/>
                      </a:endParaRPr>
                    </a:p>
                  </a:txBody>
                  <a:tcPr marL="2318" marR="2318" marT="23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0,066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0,058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0,057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1974">
                <a:tc>
                  <a:txBody>
                    <a:bodyPr/>
                    <a:lstStyle/>
                    <a:p>
                      <a:pPr marL="635" marR="267970">
                        <a:lnSpc>
                          <a:spcPct val="100000"/>
                        </a:lnSpc>
                      </a:pPr>
                      <a:r>
                        <a:rPr lang="ru-RU" sz="1300" dirty="0" smtClean="0"/>
                        <a:t>Р</a:t>
                      </a:r>
                      <a:r>
                        <a:rPr lang="ru-RU" sz="1300" spc="-10" dirty="0" smtClean="0"/>
                        <a:t>а</a:t>
                      </a:r>
                      <a:r>
                        <a:rPr lang="ru-RU" sz="1300" dirty="0" smtClean="0"/>
                        <a:t>с</a:t>
                      </a:r>
                      <a:r>
                        <a:rPr lang="ru-RU" sz="1300" spc="-25" dirty="0" smtClean="0"/>
                        <a:t>хо</a:t>
                      </a:r>
                      <a:r>
                        <a:rPr lang="ru-RU" sz="1300" dirty="0" smtClean="0"/>
                        <a:t>ды</a:t>
                      </a:r>
                      <a:r>
                        <a:rPr lang="ru-RU" sz="1300" spc="-15" dirty="0" smtClean="0"/>
                        <a:t> </a:t>
                      </a:r>
                      <a:r>
                        <a:rPr lang="ru-RU" sz="1300" dirty="0" smtClean="0"/>
                        <a:t>на</a:t>
                      </a:r>
                      <a:r>
                        <a:rPr lang="ru-RU" sz="1300" spc="-15" dirty="0" smtClean="0"/>
                        <a:t> </a:t>
                      </a:r>
                      <a:r>
                        <a:rPr lang="ru-RU" sz="1300" dirty="0" smtClean="0"/>
                        <a:t>н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цион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л</a:t>
                      </a:r>
                      <a:r>
                        <a:rPr lang="ru-RU" sz="1300" spc="-10" dirty="0" smtClean="0"/>
                        <a:t>ь</a:t>
                      </a:r>
                      <a:r>
                        <a:rPr lang="ru-RU" sz="1300" dirty="0" smtClean="0"/>
                        <a:t>н</a:t>
                      </a:r>
                      <a:r>
                        <a:rPr lang="ru-RU" sz="1300" spc="-5" dirty="0" smtClean="0"/>
                        <a:t>у</a:t>
                      </a:r>
                      <a:r>
                        <a:rPr lang="ru-RU" sz="1300" dirty="0" smtClean="0"/>
                        <a:t>ю б</a:t>
                      </a:r>
                      <a:r>
                        <a:rPr lang="ru-RU" sz="1300" spc="-10" dirty="0" smtClean="0"/>
                        <a:t>е</a:t>
                      </a:r>
                      <a:r>
                        <a:rPr lang="ru-RU" sz="1300" dirty="0" smtClean="0"/>
                        <a:t>зо</a:t>
                      </a:r>
                      <a:r>
                        <a:rPr lang="ru-RU" sz="1300" spc="-5" dirty="0" smtClean="0"/>
                        <a:t>па</a:t>
                      </a:r>
                      <a:r>
                        <a:rPr lang="ru-RU" sz="1300" dirty="0" smtClean="0"/>
                        <a:t>с</a:t>
                      </a:r>
                      <a:r>
                        <a:rPr lang="ru-RU" sz="1300" spc="5" dirty="0" smtClean="0"/>
                        <a:t>н</a:t>
                      </a:r>
                      <a:r>
                        <a:rPr lang="ru-RU" sz="1300" dirty="0" smtClean="0"/>
                        <a:t>ость</a:t>
                      </a:r>
                      <a:endParaRPr lang="ru-RU" sz="1300" dirty="0">
                        <a:latin typeface="+mn-lt"/>
                        <a:cs typeface="Calibri"/>
                      </a:endParaRPr>
                    </a:p>
                  </a:txBody>
                  <a:tcPr marL="2318" marR="2318" marT="23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15,508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13,273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13,079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93153">
                <a:tc>
                  <a:txBody>
                    <a:bodyPr/>
                    <a:lstStyle/>
                    <a:p>
                      <a:pPr marL="635" marR="90170">
                        <a:lnSpc>
                          <a:spcPct val="100000"/>
                        </a:lnSpc>
                      </a:pPr>
                      <a:r>
                        <a:rPr lang="ru-RU" sz="1300" dirty="0" smtClean="0"/>
                        <a:t>в</a:t>
                      </a:r>
                      <a:r>
                        <a:rPr lang="ru-RU" sz="1300" spc="-15" dirty="0" smtClean="0"/>
                        <a:t> </a:t>
                      </a:r>
                      <a:r>
                        <a:rPr lang="ru-RU" sz="1300" spc="-50" dirty="0" smtClean="0"/>
                        <a:t>т</a:t>
                      </a:r>
                      <a:r>
                        <a:rPr lang="ru-RU" sz="1300" dirty="0" smtClean="0"/>
                        <a:t>.ч.</a:t>
                      </a:r>
                      <a:r>
                        <a:rPr lang="ru-RU" sz="1300" spc="5" dirty="0" smtClean="0"/>
                        <a:t> </a:t>
                      </a:r>
                      <a:r>
                        <a:rPr lang="ru-RU" sz="1300" dirty="0" smtClean="0"/>
                        <a:t>защита</a:t>
                      </a:r>
                      <a:r>
                        <a:rPr lang="ru-RU" sz="1300" spc="-25" dirty="0" smtClean="0"/>
                        <a:t> </a:t>
                      </a:r>
                      <a:r>
                        <a:rPr lang="ru-RU" sz="1300" dirty="0" smtClean="0"/>
                        <a:t>н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с</a:t>
                      </a:r>
                      <a:r>
                        <a:rPr lang="ru-RU" sz="1300" spc="-30" dirty="0" smtClean="0"/>
                        <a:t>е</a:t>
                      </a:r>
                      <a:r>
                        <a:rPr lang="ru-RU" sz="1300" dirty="0" smtClean="0"/>
                        <a:t>л</a:t>
                      </a:r>
                      <a:r>
                        <a:rPr lang="ru-RU" sz="1300" spc="-5" dirty="0" smtClean="0"/>
                        <a:t>е</a:t>
                      </a:r>
                      <a:r>
                        <a:rPr lang="ru-RU" sz="1300" dirty="0" smtClean="0"/>
                        <a:t>ния</a:t>
                      </a:r>
                      <a:r>
                        <a:rPr lang="ru-RU" sz="1300" spc="-30" dirty="0" smtClean="0"/>
                        <a:t> </a:t>
                      </a:r>
                      <a:r>
                        <a:rPr lang="ru-RU" sz="1300" dirty="0" smtClean="0"/>
                        <a:t>и </a:t>
                      </a:r>
                      <a:r>
                        <a:rPr lang="ru-RU" sz="1300" spc="-15" dirty="0" smtClean="0"/>
                        <a:t>т</a:t>
                      </a:r>
                      <a:r>
                        <a:rPr lang="ru-RU" sz="1300" spc="-5" dirty="0" smtClean="0"/>
                        <a:t>е</a:t>
                      </a:r>
                      <a:r>
                        <a:rPr lang="ru-RU" sz="1300" dirty="0" smtClean="0"/>
                        <a:t>рри</a:t>
                      </a:r>
                      <a:r>
                        <a:rPr lang="ru-RU" sz="1300" spc="-15" dirty="0" smtClean="0"/>
                        <a:t>т</a:t>
                      </a:r>
                      <a:r>
                        <a:rPr lang="ru-RU" sz="1300" dirty="0" smtClean="0"/>
                        <a:t>ории</a:t>
                      </a:r>
                      <a:r>
                        <a:rPr lang="ru-RU" sz="1300" spc="-30" dirty="0" smtClean="0"/>
                        <a:t> </a:t>
                      </a:r>
                      <a:r>
                        <a:rPr lang="ru-RU" sz="1300" dirty="0" smtClean="0"/>
                        <a:t>от</a:t>
                      </a:r>
                      <a:r>
                        <a:rPr lang="ru-RU" sz="1300" spc="-5" dirty="0" smtClean="0"/>
                        <a:t> </a:t>
                      </a:r>
                      <a:r>
                        <a:rPr lang="ru-RU" sz="1300" dirty="0" smtClean="0"/>
                        <a:t>чр</a:t>
                      </a:r>
                      <a:r>
                        <a:rPr lang="ru-RU" sz="1300" spc="-5" dirty="0" smtClean="0"/>
                        <a:t>е</a:t>
                      </a:r>
                      <a:r>
                        <a:rPr lang="ru-RU" sz="1300" dirty="0" smtClean="0"/>
                        <a:t>зв</a:t>
                      </a:r>
                      <a:r>
                        <a:rPr lang="ru-RU" sz="1300" spc="-5" dirty="0" smtClean="0"/>
                        <a:t>ы</a:t>
                      </a:r>
                      <a:r>
                        <a:rPr lang="ru-RU" sz="1300" dirty="0" smtClean="0"/>
                        <a:t>чай</a:t>
                      </a:r>
                      <a:r>
                        <a:rPr lang="ru-RU" sz="1300" spc="5" dirty="0" smtClean="0"/>
                        <a:t>н</a:t>
                      </a:r>
                      <a:r>
                        <a:rPr lang="ru-RU" sz="1300" dirty="0" smtClean="0"/>
                        <a:t>ых сит</a:t>
                      </a:r>
                      <a:r>
                        <a:rPr lang="ru-RU" sz="1300" spc="-5" dirty="0" smtClean="0"/>
                        <a:t>уа</a:t>
                      </a:r>
                      <a:r>
                        <a:rPr lang="ru-RU" sz="1300" dirty="0" smtClean="0"/>
                        <a:t>ций</a:t>
                      </a:r>
                      <a:r>
                        <a:rPr lang="ru-RU" sz="1300" spc="-40" dirty="0" smtClean="0"/>
                        <a:t> </a:t>
                      </a:r>
                      <a:r>
                        <a:rPr lang="ru-RU" sz="1300" spc="-5" dirty="0" smtClean="0"/>
                        <a:t>п</a:t>
                      </a:r>
                      <a:r>
                        <a:rPr lang="ru-RU" sz="1300" dirty="0" smtClean="0"/>
                        <a:t>рир</a:t>
                      </a:r>
                      <a:r>
                        <a:rPr lang="ru-RU" sz="1300" spc="-25" dirty="0" smtClean="0"/>
                        <a:t>о</a:t>
                      </a:r>
                      <a:r>
                        <a:rPr lang="ru-RU" sz="1300" dirty="0" smtClean="0"/>
                        <a:t>дно</a:t>
                      </a:r>
                      <a:r>
                        <a:rPr lang="ru-RU" sz="1300" spc="-20" dirty="0" smtClean="0"/>
                        <a:t>г</a:t>
                      </a:r>
                      <a:r>
                        <a:rPr lang="ru-RU" sz="1300" dirty="0" smtClean="0"/>
                        <a:t>о</a:t>
                      </a:r>
                      <a:r>
                        <a:rPr lang="ru-RU" sz="1300" spc="-5" dirty="0" smtClean="0"/>
                        <a:t> </a:t>
                      </a:r>
                      <a:r>
                        <a:rPr lang="ru-RU" sz="1300" dirty="0" smtClean="0"/>
                        <a:t>и </a:t>
                      </a:r>
                      <a:r>
                        <a:rPr lang="ru-RU" sz="1300" spc="-15" dirty="0" smtClean="0"/>
                        <a:t>т</a:t>
                      </a:r>
                      <a:r>
                        <a:rPr lang="ru-RU" sz="1300" spc="-20" dirty="0" smtClean="0"/>
                        <a:t>е</a:t>
                      </a:r>
                      <a:r>
                        <a:rPr lang="ru-RU" sz="1300" dirty="0" smtClean="0"/>
                        <a:t>х</a:t>
                      </a:r>
                      <a:r>
                        <a:rPr lang="ru-RU" sz="1300" spc="5" dirty="0" smtClean="0"/>
                        <a:t>н</a:t>
                      </a:r>
                      <a:r>
                        <a:rPr lang="ru-RU" sz="1300" dirty="0" smtClean="0"/>
                        <a:t>о</a:t>
                      </a:r>
                      <a:r>
                        <a:rPr lang="ru-RU" sz="1300" spc="-20" dirty="0" smtClean="0"/>
                        <a:t>г</a:t>
                      </a:r>
                      <a:r>
                        <a:rPr lang="ru-RU" sz="1300" spc="-5" dirty="0" smtClean="0"/>
                        <a:t>е</a:t>
                      </a:r>
                      <a:r>
                        <a:rPr lang="ru-RU" sz="1300" dirty="0" smtClean="0"/>
                        <a:t>нно</a:t>
                      </a:r>
                      <a:r>
                        <a:rPr lang="ru-RU" sz="1300" spc="-20" dirty="0" smtClean="0"/>
                        <a:t>г</a:t>
                      </a:r>
                      <a:r>
                        <a:rPr lang="ru-RU" sz="1300" dirty="0" smtClean="0"/>
                        <a:t>о</a:t>
                      </a:r>
                      <a:r>
                        <a:rPr lang="ru-RU" sz="1300" spc="-20" dirty="0" smtClean="0"/>
                        <a:t> </a:t>
                      </a:r>
                      <a:r>
                        <a:rPr lang="ru-RU" sz="1300" dirty="0" smtClean="0"/>
                        <a:t>хар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spc="-10" dirty="0" smtClean="0"/>
                        <a:t>к</a:t>
                      </a:r>
                      <a:r>
                        <a:rPr lang="ru-RU" sz="1300" spc="-15" dirty="0" smtClean="0"/>
                        <a:t>т</a:t>
                      </a:r>
                      <a:r>
                        <a:rPr lang="ru-RU" sz="1300" spc="-5" dirty="0" smtClean="0"/>
                        <a:t>е</a:t>
                      </a:r>
                      <a:r>
                        <a:rPr lang="ru-RU" sz="1300" dirty="0" smtClean="0"/>
                        <a:t>р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, </a:t>
                      </a:r>
                      <a:r>
                        <a:rPr lang="ru-RU" sz="1300" spc="-10" dirty="0" smtClean="0"/>
                        <a:t>г</a:t>
                      </a:r>
                      <a:r>
                        <a:rPr lang="ru-RU" sz="1300" dirty="0" smtClean="0"/>
                        <a:t>р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жд</a:t>
                      </a:r>
                      <a:r>
                        <a:rPr lang="ru-RU" sz="1300" spc="-10" dirty="0" smtClean="0"/>
                        <a:t>а</a:t>
                      </a:r>
                      <a:r>
                        <a:rPr lang="ru-RU" sz="1300" dirty="0" smtClean="0"/>
                        <a:t>нс</a:t>
                      </a:r>
                      <a:r>
                        <a:rPr lang="ru-RU" sz="1300" spc="-20" dirty="0" smtClean="0"/>
                        <a:t>к</a:t>
                      </a:r>
                      <a:r>
                        <a:rPr lang="ru-RU" sz="1300" spc="-5" dirty="0" smtClean="0"/>
                        <a:t>а</a:t>
                      </a:r>
                      <a:r>
                        <a:rPr lang="ru-RU" sz="1300" dirty="0" smtClean="0"/>
                        <a:t>я</a:t>
                      </a:r>
                      <a:r>
                        <a:rPr lang="ru-RU" sz="1300" spc="-20" dirty="0" smtClean="0"/>
                        <a:t> </a:t>
                      </a:r>
                      <a:r>
                        <a:rPr lang="ru-RU" sz="1300" dirty="0" smtClean="0"/>
                        <a:t>оборо</a:t>
                      </a:r>
                      <a:r>
                        <a:rPr lang="ru-RU" sz="1300" spc="5" dirty="0" smtClean="0"/>
                        <a:t>н</a:t>
                      </a:r>
                      <a:r>
                        <a:rPr lang="ru-RU" sz="1300" dirty="0" smtClean="0"/>
                        <a:t>а</a:t>
                      </a:r>
                      <a:endParaRPr lang="ru-RU" sz="1300" dirty="0">
                        <a:latin typeface="+mn-lt"/>
                        <a:cs typeface="Calibri"/>
                      </a:endParaRPr>
                    </a:p>
                  </a:txBody>
                  <a:tcPr marL="2318" marR="2318" marT="23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15,509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13,273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13,079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99,6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56030" y="395536"/>
            <a:ext cx="624141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20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РЕЗУЛЬТАТЫ ВЫРАВНИВАНИЯ </a:t>
            </a:r>
            <a:r>
              <a:rPr sz="20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БЮДЖЕТНОЙ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ОБЕСПЕЧЕННОСТИ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СЕЛЬСКИХ </a:t>
            </a:r>
            <a:r>
              <a:rPr sz="20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ПОСЕЛЕНИЙ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ЩЕРБИНОВСКОГО </a:t>
            </a:r>
            <a:r>
              <a:rPr sz="20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РАЙОНА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НА 2023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ГОД</a:t>
            </a:r>
            <a:endParaRPr sz="2000" b="1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6902" y="4716016"/>
            <a:ext cx="6200140" cy="2146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indent="264795" algn="just">
              <a:lnSpc>
                <a:spcPct val="100000"/>
              </a:lnSpc>
            </a:pPr>
            <a:r>
              <a:rPr sz="1400" dirty="0" err="1" smtClean="0">
                <a:latin typeface="Calibri"/>
                <a:cs typeface="Calibri"/>
              </a:rPr>
              <a:t>Превыше</a:t>
            </a:r>
            <a:r>
              <a:rPr sz="1400" spc="-10" dirty="0" err="1" smtClean="0">
                <a:latin typeface="Calibri"/>
                <a:cs typeface="Calibri"/>
              </a:rPr>
              <a:t>н</a:t>
            </a:r>
            <a:r>
              <a:rPr sz="1400" dirty="0" err="1" smtClean="0">
                <a:latin typeface="Calibri"/>
                <a:cs typeface="Calibri"/>
              </a:rPr>
              <a:t>ие</a:t>
            </a:r>
            <a:r>
              <a:rPr sz="1400" dirty="0" smtClean="0">
                <a:latin typeface="Calibri"/>
                <a:cs typeface="Calibri"/>
              </a:rPr>
              <a:t> </a:t>
            </a:r>
            <a:r>
              <a:rPr sz="1400" spc="-70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ма</a:t>
            </a:r>
            <a:r>
              <a:rPr sz="1400" spc="-20" dirty="0">
                <a:latin typeface="Calibri"/>
                <a:cs typeface="Calibri"/>
              </a:rPr>
              <a:t>к</a:t>
            </a:r>
            <a:r>
              <a:rPr sz="1400" spc="-5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ималь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1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 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у</a:t>
            </a:r>
            <a:r>
              <a:rPr sz="1400" dirty="0">
                <a:latin typeface="Calibri"/>
                <a:cs typeface="Calibri"/>
              </a:rPr>
              <a:t>ров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я 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б</a:t>
            </a:r>
            <a:r>
              <a:rPr sz="1400" spc="-45" dirty="0">
                <a:latin typeface="Calibri"/>
                <a:cs typeface="Calibri"/>
              </a:rPr>
              <a:t>ю</a:t>
            </a:r>
            <a:r>
              <a:rPr sz="1400" dirty="0">
                <a:latin typeface="Calibri"/>
                <a:cs typeface="Calibri"/>
              </a:rPr>
              <a:t>д</a:t>
            </a:r>
            <a:r>
              <a:rPr sz="1400" spc="-10" dirty="0">
                <a:latin typeface="Calibri"/>
                <a:cs typeface="Calibri"/>
              </a:rPr>
              <a:t>ж</a:t>
            </a:r>
            <a:r>
              <a:rPr sz="1400" dirty="0">
                <a:latin typeface="Calibri"/>
                <a:cs typeface="Calibri"/>
              </a:rPr>
              <a:t>ет</a:t>
            </a:r>
            <a:r>
              <a:rPr sz="1400" spc="-20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ой 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обе</a:t>
            </a:r>
            <a:r>
              <a:rPr sz="1400" spc="-5" dirty="0" err="1">
                <a:latin typeface="Calibri"/>
                <a:cs typeface="Calibri"/>
              </a:rPr>
              <a:t>с</a:t>
            </a:r>
            <a:r>
              <a:rPr sz="1400" dirty="0" err="1">
                <a:latin typeface="Calibri"/>
                <a:cs typeface="Calibri"/>
              </a:rPr>
              <a:t>пече</a:t>
            </a:r>
            <a:r>
              <a:rPr sz="1400" spc="-10" dirty="0" err="1">
                <a:latin typeface="Calibri"/>
                <a:cs typeface="Calibri"/>
              </a:rPr>
              <a:t>нн</a:t>
            </a:r>
            <a:r>
              <a:rPr sz="1400" spc="10" dirty="0" err="1">
                <a:latin typeface="Calibri"/>
                <a:cs typeface="Calibri"/>
              </a:rPr>
              <a:t>о</a:t>
            </a:r>
            <a:r>
              <a:rPr sz="1400" spc="-5" dirty="0" err="1">
                <a:latin typeface="Calibri"/>
                <a:cs typeface="Calibri"/>
              </a:rPr>
              <a:t>с</a:t>
            </a:r>
            <a:r>
              <a:rPr sz="1400" dirty="0" err="1">
                <a:latin typeface="Calibri"/>
                <a:cs typeface="Calibri"/>
              </a:rPr>
              <a:t>ти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spc="-10" dirty="0" err="1" smtClean="0">
                <a:latin typeface="Calibri"/>
                <a:cs typeface="Calibri"/>
              </a:rPr>
              <a:t>н</a:t>
            </a:r>
            <a:r>
              <a:rPr sz="1400" dirty="0" err="1" smtClean="0">
                <a:latin typeface="Calibri"/>
                <a:cs typeface="Calibri"/>
              </a:rPr>
              <a:t>ад</a:t>
            </a:r>
            <a:r>
              <a:rPr lang="ru-RU" sz="1400" dirty="0">
                <a:latin typeface="Calibri"/>
                <a:cs typeface="Calibri"/>
              </a:rPr>
              <a:t> </a:t>
            </a:r>
            <a:r>
              <a:rPr sz="1400" dirty="0" err="1" smtClean="0">
                <a:latin typeface="Calibri"/>
                <a:cs typeface="Calibri"/>
              </a:rPr>
              <a:t>ми</a:t>
            </a:r>
            <a:r>
              <a:rPr sz="1400" spc="-10" dirty="0" err="1" smtClean="0">
                <a:latin typeface="Calibri"/>
                <a:cs typeface="Calibri"/>
              </a:rPr>
              <a:t>н</a:t>
            </a:r>
            <a:r>
              <a:rPr sz="1400" dirty="0" err="1" smtClean="0">
                <a:latin typeface="Calibri"/>
                <a:cs typeface="Calibri"/>
              </a:rPr>
              <a:t>ималь</a:t>
            </a:r>
            <a:r>
              <a:rPr sz="1400" spc="-5" dirty="0" err="1" smtClean="0">
                <a:latin typeface="Calibri"/>
                <a:cs typeface="Calibri"/>
              </a:rPr>
              <a:t>н</a:t>
            </a:r>
            <a:r>
              <a:rPr sz="1400" dirty="0" err="1" smtClean="0">
                <a:latin typeface="Calibri"/>
                <a:cs typeface="Calibri"/>
              </a:rPr>
              <a:t>ым</a:t>
            </a:r>
            <a:r>
              <a:rPr sz="1400" dirty="0" smtClean="0">
                <a:latin typeface="Calibri"/>
                <a:cs typeface="Calibri"/>
              </a:rPr>
              <a:t> </a:t>
            </a:r>
            <a:r>
              <a:rPr sz="1400" spc="-70" dirty="0" smtClean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до </a:t>
            </a:r>
            <a:r>
              <a:rPr sz="1400" dirty="0" err="1">
                <a:latin typeface="Calibri"/>
                <a:cs typeface="Calibri"/>
              </a:rPr>
              <a:t>вырав</a:t>
            </a:r>
            <a:r>
              <a:rPr sz="1400" spc="-5" dirty="0" err="1">
                <a:latin typeface="Calibri"/>
                <a:cs typeface="Calibri"/>
              </a:rPr>
              <a:t>н</a:t>
            </a:r>
            <a:r>
              <a:rPr sz="1400" dirty="0" err="1">
                <a:latin typeface="Calibri"/>
                <a:cs typeface="Calibri"/>
              </a:rPr>
              <a:t>ива</a:t>
            </a:r>
            <a:r>
              <a:rPr sz="1400" spc="-5" dirty="0" err="1">
                <a:latin typeface="Calibri"/>
                <a:cs typeface="Calibri"/>
              </a:rPr>
              <a:t>н</a:t>
            </a:r>
            <a:r>
              <a:rPr sz="1400" dirty="0" err="1">
                <a:latin typeface="Calibri"/>
                <a:cs typeface="Calibri"/>
              </a:rPr>
              <a:t>ия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lang="ru-RU" sz="1400" spc="-10" dirty="0" smtClean="0">
                <a:latin typeface="Calibri"/>
                <a:cs typeface="Calibri"/>
              </a:rPr>
              <a:t>4,85</a:t>
            </a:r>
            <a:r>
              <a:rPr sz="1400" spc="5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раза,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после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 err="1">
                <a:latin typeface="Calibri"/>
                <a:cs typeface="Calibri"/>
              </a:rPr>
              <a:t>вырав</a:t>
            </a:r>
            <a:r>
              <a:rPr sz="1400" spc="-5" dirty="0" err="1">
                <a:latin typeface="Calibri"/>
                <a:cs typeface="Calibri"/>
              </a:rPr>
              <a:t>н</a:t>
            </a:r>
            <a:r>
              <a:rPr sz="1400" dirty="0" err="1">
                <a:latin typeface="Calibri"/>
                <a:cs typeface="Calibri"/>
              </a:rPr>
              <a:t>ива</a:t>
            </a:r>
            <a:r>
              <a:rPr sz="1400" spc="-5" dirty="0" err="1">
                <a:latin typeface="Calibri"/>
                <a:cs typeface="Calibri"/>
              </a:rPr>
              <a:t>н</a:t>
            </a:r>
            <a:r>
              <a:rPr sz="1400" dirty="0" err="1">
                <a:latin typeface="Calibri"/>
                <a:cs typeface="Calibri"/>
              </a:rPr>
              <a:t>ия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lang="ru-RU" sz="1400" spc="-10" dirty="0" smtClean="0">
                <a:latin typeface="Calibri"/>
                <a:cs typeface="Calibri"/>
              </a:rPr>
              <a:t>4,2 </a:t>
            </a:r>
            <a:r>
              <a:rPr sz="1400" dirty="0" err="1" smtClean="0">
                <a:latin typeface="Calibri"/>
                <a:cs typeface="Calibri"/>
              </a:rPr>
              <a:t>раза</a:t>
            </a:r>
            <a:r>
              <a:rPr sz="1400" dirty="0" smtClean="0">
                <a:latin typeface="Calibri"/>
                <a:cs typeface="Calibri"/>
              </a:rPr>
              <a:t>.</a:t>
            </a:r>
            <a:r>
              <a:rPr lang="ru-RU" sz="1400" dirty="0" smtClean="0">
                <a:latin typeface="Calibri"/>
                <a:cs typeface="Calibri"/>
              </a:rPr>
              <a:t> </a:t>
            </a:r>
          </a:p>
          <a:p>
            <a:pPr marL="12700" marR="5715" indent="264795" algn="just">
              <a:lnSpc>
                <a:spcPct val="100000"/>
              </a:lnSpc>
            </a:pPr>
            <a:r>
              <a:rPr sz="1400" dirty="0" err="1" smtClean="0">
                <a:latin typeface="Calibri"/>
                <a:cs typeface="Calibri"/>
              </a:rPr>
              <a:t>С</a:t>
            </a:r>
            <a:r>
              <a:rPr sz="1400" spc="-15" dirty="0" err="1" smtClean="0">
                <a:latin typeface="Calibri"/>
                <a:cs typeface="Calibri"/>
              </a:rPr>
              <a:t>т</a:t>
            </a:r>
            <a:r>
              <a:rPr sz="1400" dirty="0" err="1" smtClean="0">
                <a:latin typeface="Calibri"/>
                <a:cs typeface="Calibri"/>
              </a:rPr>
              <a:t>епень</a:t>
            </a:r>
            <a:r>
              <a:rPr sz="1400" dirty="0" smtClean="0">
                <a:latin typeface="Calibri"/>
                <a:cs typeface="Calibri"/>
              </a:rPr>
              <a:t> </a:t>
            </a:r>
            <a:r>
              <a:rPr sz="1400" spc="-100" dirty="0" smtClean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5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ра</a:t>
            </a:r>
            <a:r>
              <a:rPr sz="1400" spc="-10" dirty="0">
                <a:latin typeface="Calibri"/>
                <a:cs typeface="Calibri"/>
              </a:rPr>
              <a:t>щ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spc="5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я 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5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личия 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</a:t>
            </a:r>
            <a:r>
              <a:rPr sz="1400" spc="-1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ж</a:t>
            </a:r>
            <a:r>
              <a:rPr sz="1400" spc="-1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у 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аи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spc="-2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лее 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spc="-10" dirty="0" err="1" smtClean="0">
                <a:latin typeface="Calibri"/>
                <a:cs typeface="Calibri"/>
              </a:rPr>
              <a:t>н</a:t>
            </a:r>
            <a:r>
              <a:rPr sz="1400" dirty="0" err="1" smtClean="0">
                <a:latin typeface="Calibri"/>
                <a:cs typeface="Calibri"/>
              </a:rPr>
              <a:t>аиме</a:t>
            </a:r>
            <a:r>
              <a:rPr sz="1400" spc="-5" dirty="0" err="1" smtClean="0">
                <a:latin typeface="Calibri"/>
                <a:cs typeface="Calibri"/>
              </a:rPr>
              <a:t>н</a:t>
            </a:r>
            <a:r>
              <a:rPr sz="1400" dirty="0" err="1" smtClean="0">
                <a:latin typeface="Calibri"/>
                <a:cs typeface="Calibri"/>
              </a:rPr>
              <a:t>ее</a:t>
            </a:r>
            <a:r>
              <a:rPr lang="ru-RU" sz="1400" dirty="0">
                <a:latin typeface="Calibri"/>
                <a:cs typeface="Calibri"/>
              </a:rPr>
              <a:t> </a:t>
            </a:r>
            <a:r>
              <a:rPr sz="1400" dirty="0" err="1" smtClean="0">
                <a:latin typeface="Calibri"/>
                <a:cs typeface="Calibri"/>
              </a:rPr>
              <a:t>обе</a:t>
            </a:r>
            <a:r>
              <a:rPr sz="1400" spc="-5" dirty="0" err="1" smtClean="0">
                <a:latin typeface="Calibri"/>
                <a:cs typeface="Calibri"/>
              </a:rPr>
              <a:t>с</a:t>
            </a:r>
            <a:r>
              <a:rPr sz="1400" dirty="0" err="1" smtClean="0">
                <a:latin typeface="Calibri"/>
                <a:cs typeface="Calibri"/>
              </a:rPr>
              <a:t>пече</a:t>
            </a:r>
            <a:r>
              <a:rPr sz="1400" spc="-10" dirty="0" err="1" smtClean="0">
                <a:latin typeface="Calibri"/>
                <a:cs typeface="Calibri"/>
              </a:rPr>
              <a:t>нн</a:t>
            </a:r>
            <a:r>
              <a:rPr sz="1400" dirty="0" err="1" smtClean="0">
                <a:latin typeface="Calibri"/>
                <a:cs typeface="Calibri"/>
              </a:rPr>
              <a:t>ыми</a:t>
            </a:r>
            <a:r>
              <a:rPr sz="1400" dirty="0" smtClean="0">
                <a:latin typeface="Calibri"/>
                <a:cs typeface="Calibri"/>
              </a:rPr>
              <a:t> </a:t>
            </a:r>
            <a:r>
              <a:rPr sz="1400" spc="-95" dirty="0" smtClean="0">
                <a:latin typeface="Calibri"/>
                <a:cs typeface="Calibri"/>
              </a:rPr>
              <a:t> </a:t>
            </a:r>
            <a:r>
              <a:rPr sz="1400" spc="-5" dirty="0" err="1" smtClean="0">
                <a:latin typeface="Calibri"/>
                <a:cs typeface="Calibri"/>
              </a:rPr>
              <a:t>с</a:t>
            </a:r>
            <a:r>
              <a:rPr sz="1400" spc="-25" dirty="0" err="1" smtClean="0">
                <a:latin typeface="Calibri"/>
                <a:cs typeface="Calibri"/>
              </a:rPr>
              <a:t>е</a:t>
            </a:r>
            <a:r>
              <a:rPr sz="1400" dirty="0" err="1" smtClean="0">
                <a:latin typeface="Calibri"/>
                <a:cs typeface="Calibri"/>
              </a:rPr>
              <a:t>ль</a:t>
            </a:r>
            <a:r>
              <a:rPr sz="1400" spc="5" dirty="0" err="1" smtClean="0">
                <a:latin typeface="Calibri"/>
                <a:cs typeface="Calibri"/>
              </a:rPr>
              <a:t>с</a:t>
            </a:r>
            <a:r>
              <a:rPr sz="1400" spc="-5" dirty="0" err="1" smtClean="0">
                <a:latin typeface="Calibri"/>
                <a:cs typeface="Calibri"/>
              </a:rPr>
              <a:t>к</a:t>
            </a:r>
            <a:r>
              <a:rPr sz="1400" dirty="0" err="1" smtClean="0">
                <a:latin typeface="Calibri"/>
                <a:cs typeface="Calibri"/>
              </a:rPr>
              <a:t>и</a:t>
            </a:r>
            <a:r>
              <a:rPr sz="1400" spc="10" dirty="0" err="1" smtClean="0">
                <a:latin typeface="Calibri"/>
                <a:cs typeface="Calibri"/>
              </a:rPr>
              <a:t>м</a:t>
            </a:r>
            <a:r>
              <a:rPr sz="1400" dirty="0" err="1" smtClean="0">
                <a:latin typeface="Calibri"/>
                <a:cs typeface="Calibri"/>
              </a:rPr>
              <a:t>и</a:t>
            </a:r>
            <a:r>
              <a:rPr lang="ru-RU" sz="1400" dirty="0" smtClean="0">
                <a:latin typeface="Calibri"/>
                <a:cs typeface="Calibri"/>
              </a:rPr>
              <a:t> </a:t>
            </a:r>
            <a:r>
              <a:rPr sz="1400" dirty="0" err="1" smtClean="0">
                <a:latin typeface="Calibri"/>
                <a:cs typeface="Calibri"/>
              </a:rPr>
              <a:t>по</a:t>
            </a:r>
            <a:r>
              <a:rPr sz="1400" spc="-5" dirty="0" err="1" smtClean="0">
                <a:latin typeface="Calibri"/>
                <a:cs typeface="Calibri"/>
              </a:rPr>
              <a:t>с</a:t>
            </a:r>
            <a:r>
              <a:rPr sz="1400" dirty="0" err="1" smtClean="0">
                <a:latin typeface="Calibri"/>
                <a:cs typeface="Calibri"/>
              </a:rPr>
              <a:t>ле</a:t>
            </a:r>
            <a:r>
              <a:rPr sz="1400" spc="-10" dirty="0" err="1" smtClean="0">
                <a:latin typeface="Calibri"/>
                <a:cs typeface="Calibri"/>
              </a:rPr>
              <a:t>н</a:t>
            </a:r>
            <a:r>
              <a:rPr sz="1400" dirty="0" err="1" smtClean="0">
                <a:latin typeface="Calibri"/>
                <a:cs typeface="Calibri"/>
              </a:rPr>
              <a:t>и</a:t>
            </a:r>
            <a:r>
              <a:rPr sz="1400" spc="-10" dirty="0" err="1" smtClean="0">
                <a:latin typeface="Calibri"/>
                <a:cs typeface="Calibri"/>
              </a:rPr>
              <a:t>я</a:t>
            </a:r>
            <a:r>
              <a:rPr sz="1400" dirty="0" err="1" smtClean="0">
                <a:latin typeface="Calibri"/>
                <a:cs typeface="Calibri"/>
              </a:rPr>
              <a:t>ми</a:t>
            </a:r>
            <a:r>
              <a:rPr sz="1400" spc="15" dirty="0" smtClean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Щ</a:t>
            </a:r>
            <a:r>
              <a:rPr sz="1400" dirty="0">
                <a:latin typeface="Calibri"/>
                <a:cs typeface="Calibri"/>
              </a:rPr>
              <a:t>ер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овс</a:t>
            </a:r>
            <a:r>
              <a:rPr sz="1400" spc="-25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1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райо</a:t>
            </a:r>
            <a:r>
              <a:rPr sz="1400" spc="-10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</a:t>
            </a:r>
            <a:r>
              <a:rPr sz="1400" spc="-5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ле </a:t>
            </a:r>
            <a:r>
              <a:rPr sz="1400" dirty="0" err="1">
                <a:latin typeface="Calibri"/>
                <a:cs typeface="Calibri"/>
              </a:rPr>
              <a:t>ра</a:t>
            </a:r>
            <a:r>
              <a:rPr sz="1400" spc="-5" dirty="0" err="1">
                <a:latin typeface="Calibri"/>
                <a:cs typeface="Calibri"/>
              </a:rPr>
              <a:t>с</a:t>
            </a:r>
            <a:r>
              <a:rPr sz="1400" dirty="0" err="1">
                <a:latin typeface="Calibri"/>
                <a:cs typeface="Calibri"/>
              </a:rPr>
              <a:t>пр</a:t>
            </a:r>
            <a:r>
              <a:rPr sz="1400" spc="-10" dirty="0" err="1">
                <a:latin typeface="Calibri"/>
                <a:cs typeface="Calibri"/>
              </a:rPr>
              <a:t>е</a:t>
            </a:r>
            <a:r>
              <a:rPr sz="1400" spc="-15" dirty="0" err="1">
                <a:latin typeface="Calibri"/>
                <a:cs typeface="Calibri"/>
              </a:rPr>
              <a:t>д</a:t>
            </a:r>
            <a:r>
              <a:rPr sz="1400" spc="-25" dirty="0" err="1">
                <a:latin typeface="Calibri"/>
                <a:cs typeface="Calibri"/>
              </a:rPr>
              <a:t>е</a:t>
            </a:r>
            <a:r>
              <a:rPr sz="1400" dirty="0" err="1">
                <a:latin typeface="Calibri"/>
                <a:cs typeface="Calibri"/>
              </a:rPr>
              <a:t>ле</a:t>
            </a:r>
            <a:r>
              <a:rPr sz="1400" spc="-10" dirty="0" err="1">
                <a:latin typeface="Calibri"/>
                <a:cs typeface="Calibri"/>
              </a:rPr>
              <a:t>н</a:t>
            </a:r>
            <a:r>
              <a:rPr sz="1400" dirty="0" err="1">
                <a:latin typeface="Calibri"/>
                <a:cs typeface="Calibri"/>
              </a:rPr>
              <a:t>ия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 err="1" smtClean="0">
                <a:latin typeface="Calibri"/>
                <a:cs typeface="Calibri"/>
              </a:rPr>
              <a:t>д</a:t>
            </a:r>
            <a:r>
              <a:rPr sz="1400" spc="-10" dirty="0" err="1" smtClean="0">
                <a:latin typeface="Calibri"/>
                <a:cs typeface="Calibri"/>
              </a:rPr>
              <a:t>о</a:t>
            </a:r>
            <a:r>
              <a:rPr sz="1400" dirty="0" err="1" smtClean="0">
                <a:latin typeface="Calibri"/>
                <a:cs typeface="Calibri"/>
              </a:rPr>
              <a:t>таци</a:t>
            </a:r>
            <a:r>
              <a:rPr lang="ru-RU" sz="1400" dirty="0" smtClean="0">
                <a:latin typeface="Calibri"/>
                <a:cs typeface="Calibri"/>
              </a:rPr>
              <a:t>и</a:t>
            </a:r>
            <a:r>
              <a:rPr sz="1400" spc="-5" dirty="0" smtClean="0">
                <a:latin typeface="Calibri"/>
                <a:cs typeface="Calibri"/>
              </a:rPr>
              <a:t> </a:t>
            </a:r>
            <a:r>
              <a:rPr sz="1400" spc="-5" dirty="0" err="1" smtClean="0">
                <a:latin typeface="Calibri"/>
                <a:cs typeface="Calibri"/>
              </a:rPr>
              <a:t>с</a:t>
            </a:r>
            <a:r>
              <a:rPr sz="1400" dirty="0" err="1" smtClean="0">
                <a:latin typeface="Calibri"/>
                <a:cs typeface="Calibri"/>
              </a:rPr>
              <a:t>остави</a:t>
            </a:r>
            <a:r>
              <a:rPr lang="ru-RU" sz="1400" dirty="0" smtClean="0">
                <a:latin typeface="Calibri"/>
                <a:cs typeface="Calibri"/>
              </a:rPr>
              <a:t>т</a:t>
            </a:r>
            <a:r>
              <a:rPr sz="1400" spc="15" dirty="0" smtClean="0">
                <a:latin typeface="Calibri"/>
                <a:cs typeface="Calibri"/>
              </a:rPr>
              <a:t> </a:t>
            </a:r>
            <a:r>
              <a:rPr lang="ru-RU" sz="1400" dirty="0" smtClean="0">
                <a:latin typeface="Calibri"/>
                <a:cs typeface="Calibri"/>
              </a:rPr>
              <a:t>1,15 </a:t>
            </a:r>
            <a:r>
              <a:rPr sz="1400" dirty="0" err="1" smtClean="0">
                <a:latin typeface="Calibri"/>
                <a:cs typeface="Calibri"/>
              </a:rPr>
              <a:t>ра</a:t>
            </a:r>
            <a:r>
              <a:rPr sz="1400" spc="-5" dirty="0" err="1" smtClean="0">
                <a:latin typeface="Calibri"/>
                <a:cs typeface="Calibri"/>
              </a:rPr>
              <a:t>з</a:t>
            </a:r>
            <a:r>
              <a:rPr sz="1400" dirty="0" err="1" smtClean="0">
                <a:latin typeface="Calibri"/>
                <a:cs typeface="Calibri"/>
              </a:rPr>
              <a:t>а</a:t>
            </a:r>
            <a:r>
              <a:rPr sz="1400" dirty="0" smtClean="0">
                <a:latin typeface="Calibri"/>
                <a:cs typeface="Calibri"/>
              </a:rPr>
              <a:t>.</a:t>
            </a:r>
            <a:endParaRPr lang="ru-RU" sz="14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2065" marR="5080" indent="-1270" algn="ctr"/>
            <a:r>
              <a:rPr sz="20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МУНИЦИПАЛЬНЫЙ </a:t>
            </a:r>
            <a:r>
              <a:rPr sz="20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ДОЛГ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  <a:p>
            <a:pPr marL="12065" marR="5080" indent="-1270" algn="ctr"/>
            <a:r>
              <a:rPr sz="20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СТРУКТУРА </a:t>
            </a:r>
            <a:r>
              <a:rPr sz="2000" b="1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МУНИЦИПАЛЬНОГО ДОЛГА ЩЕРБИНОВСКОГО РАЙОНА</a:t>
            </a: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75729"/>
              </p:ext>
            </p:extLst>
          </p:nvPr>
        </p:nvGraphicFramePr>
        <p:xfrm>
          <a:off x="333465" y="1475656"/>
          <a:ext cx="6286544" cy="302666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21809"/>
                <a:gridCol w="1832367"/>
                <a:gridCol w="1832368"/>
              </a:tblGrid>
              <a:tr h="706247">
                <a:tc>
                  <a:txBody>
                    <a:bodyPr/>
                    <a:lstStyle/>
                    <a:p>
                      <a:pPr marL="290195" marR="283845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сельского поселения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90195" marR="28384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bg1"/>
                          </a:solidFill>
                        </a:rPr>
                        <a:t>Б</a:t>
                      </a:r>
                      <a:r>
                        <a:rPr sz="1200" spc="-30" dirty="0">
                          <a:solidFill>
                            <a:schemeClr val="bg1"/>
                          </a:solidFill>
                        </a:rPr>
                        <a:t>ю</a:t>
                      </a:r>
                      <a:r>
                        <a:rPr sz="1200" dirty="0">
                          <a:solidFill>
                            <a:schemeClr val="bg1"/>
                          </a:solidFill>
                        </a:rPr>
                        <a:t>д</a:t>
                      </a:r>
                      <a:r>
                        <a:rPr sz="1200" spc="-25" dirty="0">
                          <a:solidFill>
                            <a:schemeClr val="bg1"/>
                          </a:solidFill>
                        </a:rPr>
                        <a:t>ж</a:t>
                      </a:r>
                      <a:r>
                        <a:rPr sz="1200" spc="-5" dirty="0">
                          <a:solidFill>
                            <a:schemeClr val="bg1"/>
                          </a:solidFill>
                        </a:rPr>
                        <a:t>е</a:t>
                      </a:r>
                      <a:r>
                        <a:rPr sz="1200" dirty="0">
                          <a:solidFill>
                            <a:schemeClr val="bg1"/>
                          </a:solidFill>
                        </a:rPr>
                        <a:t>тн</a:t>
                      </a:r>
                      <a:r>
                        <a:rPr sz="1200" spc="-5" dirty="0">
                          <a:solidFill>
                            <a:schemeClr val="bg1"/>
                          </a:solidFill>
                        </a:rPr>
                        <a:t>а</a:t>
                      </a:r>
                      <a:r>
                        <a:rPr sz="1200" dirty="0">
                          <a:solidFill>
                            <a:schemeClr val="bg1"/>
                          </a:solidFill>
                        </a:rPr>
                        <a:t>я обес</a:t>
                      </a:r>
                      <a:r>
                        <a:rPr sz="1200" spc="-10" dirty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sz="1200" spc="-5" dirty="0">
                          <a:solidFill>
                            <a:schemeClr val="bg1"/>
                          </a:solidFill>
                        </a:rPr>
                        <a:t>е</a:t>
                      </a:r>
                      <a:r>
                        <a:rPr sz="1200" dirty="0">
                          <a:solidFill>
                            <a:schemeClr val="bg1"/>
                          </a:solidFill>
                        </a:rPr>
                        <a:t>ченность</a:t>
                      </a:r>
                      <a:r>
                        <a:rPr sz="1200" spc="-4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1200" spc="-15" dirty="0">
                          <a:solidFill>
                            <a:schemeClr val="bg1"/>
                          </a:solidFill>
                        </a:rPr>
                        <a:t>д</a:t>
                      </a:r>
                      <a:r>
                        <a:rPr sz="1200" dirty="0">
                          <a:solidFill>
                            <a:schemeClr val="bg1"/>
                          </a:solidFill>
                        </a:rPr>
                        <a:t>о </a:t>
                      </a:r>
                      <a:r>
                        <a:rPr sz="1200" spc="-10" dirty="0">
                          <a:solidFill>
                            <a:schemeClr val="bg1"/>
                          </a:solidFill>
                        </a:rPr>
                        <a:t>в</a:t>
                      </a:r>
                      <a:r>
                        <a:rPr sz="1200" dirty="0">
                          <a:solidFill>
                            <a:schemeClr val="bg1"/>
                          </a:solidFill>
                        </a:rPr>
                        <a:t>ыр</a:t>
                      </a:r>
                      <a:r>
                        <a:rPr sz="1200" spc="-5" dirty="0">
                          <a:solidFill>
                            <a:schemeClr val="bg1"/>
                          </a:solidFill>
                        </a:rPr>
                        <a:t>а</a:t>
                      </a:r>
                      <a:r>
                        <a:rPr sz="1200" spc="-10" dirty="0">
                          <a:solidFill>
                            <a:schemeClr val="bg1"/>
                          </a:solidFill>
                        </a:rPr>
                        <a:t>в</a:t>
                      </a:r>
                      <a:r>
                        <a:rPr sz="1200" dirty="0">
                          <a:solidFill>
                            <a:schemeClr val="bg1"/>
                          </a:solidFill>
                        </a:rPr>
                        <a:t>ни</a:t>
                      </a:r>
                      <a:r>
                        <a:rPr sz="1200" spc="-10" dirty="0">
                          <a:solidFill>
                            <a:schemeClr val="bg1"/>
                          </a:solidFill>
                        </a:rPr>
                        <a:t>в</a:t>
                      </a:r>
                      <a:r>
                        <a:rPr sz="1200" spc="-5" dirty="0">
                          <a:solidFill>
                            <a:schemeClr val="bg1"/>
                          </a:solidFill>
                        </a:rPr>
                        <a:t>а</a:t>
                      </a:r>
                      <a:r>
                        <a:rPr sz="1200" dirty="0">
                          <a:solidFill>
                            <a:schemeClr val="bg1"/>
                          </a:solidFill>
                        </a:rPr>
                        <a:t>ния</a:t>
                      </a:r>
                      <a:endParaRPr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3515" marR="175260" indent="-1270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chemeClr val="bg1"/>
                          </a:solidFill>
                        </a:rPr>
                        <a:t>Б</a:t>
                      </a:r>
                      <a:r>
                        <a:rPr sz="1200" spc="-30" dirty="0">
                          <a:solidFill>
                            <a:schemeClr val="bg1"/>
                          </a:solidFill>
                        </a:rPr>
                        <a:t>ю</a:t>
                      </a:r>
                      <a:r>
                        <a:rPr sz="1200" dirty="0">
                          <a:solidFill>
                            <a:schemeClr val="bg1"/>
                          </a:solidFill>
                        </a:rPr>
                        <a:t>д</a:t>
                      </a:r>
                      <a:r>
                        <a:rPr sz="1200" spc="-25" dirty="0">
                          <a:solidFill>
                            <a:schemeClr val="bg1"/>
                          </a:solidFill>
                        </a:rPr>
                        <a:t>ж</a:t>
                      </a:r>
                      <a:r>
                        <a:rPr sz="1200" spc="-5" dirty="0">
                          <a:solidFill>
                            <a:schemeClr val="bg1"/>
                          </a:solidFill>
                        </a:rPr>
                        <a:t>е</a:t>
                      </a:r>
                      <a:r>
                        <a:rPr sz="1200" dirty="0">
                          <a:solidFill>
                            <a:schemeClr val="bg1"/>
                          </a:solidFill>
                        </a:rPr>
                        <a:t>тн</a:t>
                      </a:r>
                      <a:r>
                        <a:rPr sz="1200" spc="-5" dirty="0">
                          <a:solidFill>
                            <a:schemeClr val="bg1"/>
                          </a:solidFill>
                        </a:rPr>
                        <a:t>а</a:t>
                      </a:r>
                      <a:r>
                        <a:rPr sz="1200" dirty="0">
                          <a:solidFill>
                            <a:schemeClr val="bg1"/>
                          </a:solidFill>
                        </a:rPr>
                        <a:t>я обес</a:t>
                      </a:r>
                      <a:r>
                        <a:rPr sz="1200" spc="-10" dirty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sz="1200" spc="-5" dirty="0">
                          <a:solidFill>
                            <a:schemeClr val="bg1"/>
                          </a:solidFill>
                        </a:rPr>
                        <a:t>е</a:t>
                      </a:r>
                      <a:r>
                        <a:rPr sz="1200" dirty="0">
                          <a:solidFill>
                            <a:schemeClr val="bg1"/>
                          </a:solidFill>
                        </a:rPr>
                        <a:t>ченность</a:t>
                      </a:r>
                      <a:r>
                        <a:rPr sz="1200" spc="-4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1200" spc="-5" dirty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sz="1200" dirty="0">
                          <a:solidFill>
                            <a:schemeClr val="bg1"/>
                          </a:solidFill>
                        </a:rPr>
                        <a:t>осле </a:t>
                      </a:r>
                      <a:r>
                        <a:rPr sz="1200" spc="-10" dirty="0">
                          <a:solidFill>
                            <a:schemeClr val="bg1"/>
                          </a:solidFill>
                        </a:rPr>
                        <a:t>в</a:t>
                      </a:r>
                      <a:r>
                        <a:rPr sz="1200" dirty="0">
                          <a:solidFill>
                            <a:schemeClr val="bg1"/>
                          </a:solidFill>
                        </a:rPr>
                        <a:t>ыр</a:t>
                      </a:r>
                      <a:r>
                        <a:rPr sz="1200" spc="-5" dirty="0">
                          <a:solidFill>
                            <a:schemeClr val="bg1"/>
                          </a:solidFill>
                        </a:rPr>
                        <a:t>а</a:t>
                      </a:r>
                      <a:r>
                        <a:rPr sz="1200" spc="-10" dirty="0">
                          <a:solidFill>
                            <a:schemeClr val="bg1"/>
                          </a:solidFill>
                        </a:rPr>
                        <a:t>в</a:t>
                      </a:r>
                      <a:r>
                        <a:rPr sz="1200" dirty="0">
                          <a:solidFill>
                            <a:schemeClr val="bg1"/>
                          </a:solidFill>
                        </a:rPr>
                        <a:t>ни</a:t>
                      </a:r>
                      <a:r>
                        <a:rPr sz="1200" spc="-10" dirty="0">
                          <a:solidFill>
                            <a:schemeClr val="bg1"/>
                          </a:solidFill>
                        </a:rPr>
                        <a:t>в</a:t>
                      </a:r>
                      <a:r>
                        <a:rPr sz="1200" spc="-5" dirty="0">
                          <a:solidFill>
                            <a:schemeClr val="bg1"/>
                          </a:solidFill>
                        </a:rPr>
                        <a:t>а</a:t>
                      </a:r>
                      <a:r>
                        <a:rPr sz="1200" dirty="0">
                          <a:solidFill>
                            <a:schemeClr val="bg1"/>
                          </a:solidFill>
                        </a:rPr>
                        <a:t>ния</a:t>
                      </a:r>
                      <a:endParaRPr sz="12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286893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400" spc="-125" dirty="0">
                          <a:solidFill>
                            <a:schemeClr val="tx1"/>
                          </a:solidFill>
                        </a:rPr>
                        <a:t>Г</a:t>
                      </a:r>
                      <a:r>
                        <a:rPr sz="1400" dirty="0">
                          <a:solidFill>
                            <a:schemeClr val="tx1"/>
                          </a:solidFill>
                        </a:rPr>
                        <a:t>л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</a:rPr>
                        <a:t>а</a:t>
                      </a:r>
                      <a:r>
                        <a:rPr sz="1400" dirty="0">
                          <a:solidFill>
                            <a:schemeClr val="tx1"/>
                          </a:solidFill>
                        </a:rPr>
                        <a:t>фиро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sz="1400" dirty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sz="1400" spc="-30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400" dirty="0">
                          <a:solidFill>
                            <a:schemeClr val="tx1"/>
                          </a:solidFill>
                        </a:rPr>
                        <a:t>ое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0,47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0,54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86892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tx1"/>
                          </a:solidFill>
                        </a:rPr>
                        <a:t>Ейс</a:t>
                      </a:r>
                      <a:r>
                        <a:rPr sz="1400" spc="-30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</a:rPr>
                        <a:t>у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400" dirty="0">
                          <a:solidFill>
                            <a:schemeClr val="tx1"/>
                          </a:solidFill>
                        </a:rPr>
                        <a:t>р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</a:rPr>
                        <a:t>еп</a:t>
                      </a:r>
                      <a:r>
                        <a:rPr sz="1400" dirty="0">
                          <a:solidFill>
                            <a:schemeClr val="tx1"/>
                          </a:solidFill>
                        </a:rPr>
                        <a:t>л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</a:rPr>
                        <a:t>е</a:t>
                      </a:r>
                      <a:r>
                        <a:rPr sz="1400" dirty="0">
                          <a:solidFill>
                            <a:schemeClr val="tx1"/>
                          </a:solidFill>
                        </a:rPr>
                        <a:t>нс</a:t>
                      </a:r>
                      <a:r>
                        <a:rPr sz="1400" spc="-30" dirty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sz="1400" dirty="0">
                          <a:solidFill>
                            <a:schemeClr val="tx1"/>
                          </a:solidFill>
                        </a:rPr>
                        <a:t>ое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0,53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0,57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86893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Екатериновское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0,58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0,60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86893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Ни</a:t>
                      </a:r>
                      <a:r>
                        <a:rPr lang="ru-RU" sz="1400" spc="-3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lang="ru-RU" sz="1400" spc="-25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r>
                        <a:rPr lang="ru-RU" sz="1400" spc="-5" dirty="0" smtClean="0">
                          <a:solidFill>
                            <a:schemeClr val="tx1"/>
                          </a:solidFill>
                        </a:rPr>
                        <a:t>ае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1400" spc="-3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0,57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0,60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86893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Новощербиновское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0,70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0,70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86893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Старощербиновское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2,28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2,28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86893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Шабельское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0,61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0,62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86893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Щербиновское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0,53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0,57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183645"/>
              </p:ext>
            </p:extLst>
          </p:nvPr>
        </p:nvGraphicFramePr>
        <p:xfrm>
          <a:off x="476672" y="6862758"/>
          <a:ext cx="6120680" cy="171612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744416"/>
                <a:gridCol w="864096"/>
                <a:gridCol w="720080"/>
                <a:gridCol w="792088"/>
              </a:tblGrid>
              <a:tr h="5040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sz="1400" dirty="0"/>
                        <a:t>Н</a:t>
                      </a:r>
                      <a:r>
                        <a:rPr sz="1400" spc="-10" dirty="0"/>
                        <a:t>а</a:t>
                      </a:r>
                      <a:r>
                        <a:rPr sz="1400" dirty="0"/>
                        <a:t>им</a:t>
                      </a:r>
                      <a:r>
                        <a:rPr sz="1400" spc="-10" dirty="0"/>
                        <a:t>е</a:t>
                      </a:r>
                      <a:r>
                        <a:rPr sz="1400" dirty="0"/>
                        <a:t>но</a:t>
                      </a:r>
                      <a:r>
                        <a:rPr sz="1400" spc="-5" dirty="0"/>
                        <a:t>ва</a:t>
                      </a:r>
                      <a:r>
                        <a:rPr sz="1400" dirty="0"/>
                        <a:t>ние</a:t>
                      </a:r>
                      <a:r>
                        <a:rPr sz="1400" spc="-50" dirty="0"/>
                        <a:t> </a:t>
                      </a:r>
                      <a:r>
                        <a:rPr sz="1400" spc="-5" dirty="0"/>
                        <a:t>п</a:t>
                      </a:r>
                      <a:r>
                        <a:rPr sz="1400" dirty="0"/>
                        <a:t>о</a:t>
                      </a:r>
                      <a:r>
                        <a:rPr sz="1400" spc="-20" dirty="0"/>
                        <a:t>к</a:t>
                      </a:r>
                      <a:r>
                        <a:rPr sz="1400" spc="-5" dirty="0"/>
                        <a:t>а</a:t>
                      </a:r>
                      <a:r>
                        <a:rPr sz="1400" dirty="0"/>
                        <a:t>за</a:t>
                      </a:r>
                      <a:r>
                        <a:rPr sz="1400" spc="-15" dirty="0"/>
                        <a:t>т</a:t>
                      </a:r>
                      <a:r>
                        <a:rPr sz="1400" spc="-30" dirty="0"/>
                        <a:t>е</a:t>
                      </a:r>
                      <a:r>
                        <a:rPr sz="1400" dirty="0"/>
                        <a:t>ля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</a:pPr>
                      <a:r>
                        <a:rPr sz="1400" dirty="0" smtClean="0"/>
                        <a:t>2</a:t>
                      </a:r>
                      <a:r>
                        <a:rPr sz="1400" spc="5" dirty="0" smtClean="0"/>
                        <a:t>0</a:t>
                      </a:r>
                      <a:r>
                        <a:rPr lang="ru-RU" sz="1400" spc="0" dirty="0" smtClean="0"/>
                        <a:t>23</a:t>
                      </a:r>
                      <a:r>
                        <a:rPr lang="ru-RU" sz="1400" spc="5" baseline="0" dirty="0" smtClean="0"/>
                        <a:t> </a:t>
                      </a:r>
                      <a:r>
                        <a:rPr sz="1400" spc="-55" dirty="0" smtClean="0"/>
                        <a:t>г</a:t>
                      </a:r>
                      <a:r>
                        <a:rPr sz="1400" dirty="0"/>
                        <a:t>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  <a:tabLst/>
                      </a:pPr>
                      <a:r>
                        <a:rPr sz="1400" dirty="0" smtClean="0"/>
                        <a:t>2</a:t>
                      </a:r>
                      <a:r>
                        <a:rPr sz="1400" spc="5" dirty="0" smtClean="0"/>
                        <a:t>0</a:t>
                      </a:r>
                      <a:r>
                        <a:rPr lang="ru-RU" sz="1400" spc="0" dirty="0" smtClean="0"/>
                        <a:t>24</a:t>
                      </a:r>
                      <a:r>
                        <a:rPr lang="ru-RU" sz="1400" spc="5" baseline="0" dirty="0" smtClean="0"/>
                        <a:t> </a:t>
                      </a:r>
                      <a:r>
                        <a:rPr sz="1400" spc="-55" dirty="0" smtClean="0"/>
                        <a:t>г</a:t>
                      </a:r>
                      <a:r>
                        <a:rPr sz="1400" dirty="0"/>
                        <a:t>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8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</a:t>
                      </a:r>
                      <a:r>
                        <a:rPr lang="ru-RU" sz="1400" spc="5" dirty="0" smtClean="0"/>
                        <a:t>0</a:t>
                      </a:r>
                      <a:r>
                        <a:rPr lang="ru-RU" sz="1400" spc="0" dirty="0" smtClean="0"/>
                        <a:t>25</a:t>
                      </a:r>
                      <a:r>
                        <a:rPr lang="ru-RU" sz="1400" spc="5" baseline="0" dirty="0" smtClean="0"/>
                        <a:t> </a:t>
                      </a:r>
                      <a:r>
                        <a:rPr lang="ru-RU" sz="1400" spc="-55" dirty="0" smtClean="0"/>
                        <a:t>г</a:t>
                      </a:r>
                      <a:r>
                        <a:rPr lang="ru-RU" sz="1400" dirty="0" smtClean="0"/>
                        <a:t>.</a:t>
                      </a:r>
                      <a:endParaRPr lang="ru-RU" sz="1400" dirty="0" smtClean="0">
                        <a:latin typeface="+mn-lt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400" dirty="0"/>
                        <a:t>Б</a:t>
                      </a:r>
                      <a:r>
                        <a:rPr sz="1400" spc="-30" dirty="0"/>
                        <a:t>ю</a:t>
                      </a:r>
                      <a:r>
                        <a:rPr sz="1400" dirty="0"/>
                        <a:t>д</a:t>
                      </a:r>
                      <a:r>
                        <a:rPr sz="1400" spc="-25" dirty="0"/>
                        <a:t>ж</a:t>
                      </a:r>
                      <a:r>
                        <a:rPr sz="1400" spc="-5" dirty="0"/>
                        <a:t>е</a:t>
                      </a:r>
                      <a:r>
                        <a:rPr sz="1400" dirty="0"/>
                        <a:t>тные</a:t>
                      </a:r>
                      <a:r>
                        <a:rPr sz="1400" spc="-40" dirty="0"/>
                        <a:t> </a:t>
                      </a:r>
                      <a:r>
                        <a:rPr sz="1400" spc="-10" dirty="0"/>
                        <a:t>к</a:t>
                      </a:r>
                      <a:r>
                        <a:rPr sz="1400" dirty="0"/>
                        <a:t>р</a:t>
                      </a:r>
                      <a:r>
                        <a:rPr sz="1400" spc="-20" dirty="0"/>
                        <a:t>е</a:t>
                      </a:r>
                      <a:r>
                        <a:rPr sz="1400" dirty="0"/>
                        <a:t>диты,</a:t>
                      </a:r>
                      <a:r>
                        <a:rPr sz="1400" spc="-20" dirty="0"/>
                        <a:t> </a:t>
                      </a:r>
                      <a:r>
                        <a:rPr sz="1400" dirty="0"/>
                        <a:t>мл</a:t>
                      </a:r>
                      <a:r>
                        <a:rPr sz="1400" spc="5" dirty="0"/>
                        <a:t>н</a:t>
                      </a:r>
                      <a:r>
                        <a:rPr sz="1400" dirty="0"/>
                        <a:t>.</a:t>
                      </a:r>
                      <a:r>
                        <a:rPr sz="1400" spc="-10" dirty="0"/>
                        <a:t>р</a:t>
                      </a:r>
                      <a:r>
                        <a:rPr sz="1400" spc="-5" dirty="0"/>
                        <a:t>у</a:t>
                      </a:r>
                      <a:r>
                        <a:rPr sz="1400" dirty="0"/>
                        <a:t>б.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-4,4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-3,5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-2,8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301530">
                <a:tc>
                  <a:txBody>
                    <a:bodyPr/>
                    <a:lstStyle/>
                    <a:p>
                      <a:pPr marL="127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Кредиты от кредитных организаций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ru-RU" sz="1400" b="0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</a:t>
                      </a:r>
                      <a:r>
                        <a:rPr kumimoji="0" lang="ru-RU" sz="1400" b="0" i="0" u="none" strike="noStrike" kern="1200" cap="none" spc="5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400" b="0" i="0" u="none" strike="noStrike" kern="1200" cap="none" spc="-1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ru-RU" sz="1400" b="0" i="0" u="none" strike="noStrike" kern="1200" cap="none" spc="-5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26,0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3,5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2,8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481156">
                <a:tc>
                  <a:txBody>
                    <a:bodyPr/>
                    <a:lstStyle/>
                    <a:p>
                      <a:pPr marL="1270" marR="379730">
                        <a:lnSpc>
                          <a:spcPct val="100000"/>
                        </a:lnSpc>
                      </a:pPr>
                      <a:r>
                        <a:rPr sz="1400" dirty="0" err="1" smtClean="0"/>
                        <a:t>Р</a:t>
                      </a:r>
                      <a:r>
                        <a:rPr sz="1400" spc="-10" dirty="0" err="1" smtClean="0"/>
                        <a:t>а</a:t>
                      </a:r>
                      <a:r>
                        <a:rPr sz="1400" dirty="0" err="1" smtClean="0"/>
                        <a:t>с</a:t>
                      </a:r>
                      <a:r>
                        <a:rPr sz="1400" spc="-25" dirty="0" err="1" smtClean="0"/>
                        <a:t>хо</a:t>
                      </a:r>
                      <a:r>
                        <a:rPr sz="1400" dirty="0" err="1" smtClean="0"/>
                        <a:t>ды</a:t>
                      </a:r>
                      <a:r>
                        <a:rPr sz="1400" spc="-15" dirty="0" smtClean="0"/>
                        <a:t> </a:t>
                      </a:r>
                      <a:r>
                        <a:rPr sz="1400" dirty="0"/>
                        <a:t>на</a:t>
                      </a:r>
                      <a:r>
                        <a:rPr sz="1400" spc="-15" dirty="0"/>
                        <a:t> </a:t>
                      </a:r>
                      <a:r>
                        <a:rPr sz="1400" dirty="0"/>
                        <a:t>обс</a:t>
                      </a:r>
                      <a:r>
                        <a:rPr sz="1400" spc="5" dirty="0"/>
                        <a:t>л</a:t>
                      </a:r>
                      <a:r>
                        <a:rPr sz="1400" spc="-5" dirty="0"/>
                        <a:t>у</a:t>
                      </a:r>
                      <a:r>
                        <a:rPr sz="1400" dirty="0"/>
                        <a:t>жи</a:t>
                      </a:r>
                      <a:r>
                        <a:rPr sz="1400" spc="-10" dirty="0"/>
                        <a:t>в</a:t>
                      </a:r>
                      <a:r>
                        <a:rPr sz="1400" spc="-5" dirty="0"/>
                        <a:t>а</a:t>
                      </a:r>
                      <a:r>
                        <a:rPr sz="1400" dirty="0"/>
                        <a:t>ние </a:t>
                      </a:r>
                      <a:r>
                        <a:rPr sz="1400" spc="-20" dirty="0"/>
                        <a:t>м</a:t>
                      </a:r>
                      <a:r>
                        <a:rPr sz="1400" spc="-5" dirty="0"/>
                        <a:t>у</a:t>
                      </a:r>
                      <a:r>
                        <a:rPr sz="1400" dirty="0"/>
                        <a:t>ницип</a:t>
                      </a:r>
                      <a:r>
                        <a:rPr sz="1400" spc="-10" dirty="0"/>
                        <a:t>а</a:t>
                      </a:r>
                      <a:r>
                        <a:rPr sz="1400" dirty="0"/>
                        <a:t>л</a:t>
                      </a:r>
                      <a:r>
                        <a:rPr sz="1400" spc="-10" dirty="0"/>
                        <a:t>ьн</a:t>
                      </a:r>
                      <a:r>
                        <a:rPr sz="1400" dirty="0"/>
                        <a:t>о</a:t>
                      </a:r>
                      <a:r>
                        <a:rPr sz="1400" spc="-20" dirty="0"/>
                        <a:t>г</a:t>
                      </a:r>
                      <a:r>
                        <a:rPr sz="1400" dirty="0"/>
                        <a:t>о</a:t>
                      </a:r>
                      <a:r>
                        <a:rPr sz="1400" spc="-30" dirty="0"/>
                        <a:t> </a:t>
                      </a:r>
                      <a:r>
                        <a:rPr sz="1400" spc="-15" dirty="0"/>
                        <a:t>д</a:t>
                      </a:r>
                      <a:r>
                        <a:rPr sz="1400" spc="-25" dirty="0"/>
                        <a:t>о</a:t>
                      </a:r>
                      <a:r>
                        <a:rPr sz="1400" dirty="0"/>
                        <a:t>л</a:t>
                      </a:r>
                      <a:r>
                        <a:rPr sz="1400" spc="-10" dirty="0"/>
                        <a:t>г</a:t>
                      </a:r>
                      <a:r>
                        <a:rPr sz="1400" spc="-5" dirty="0"/>
                        <a:t>а</a:t>
                      </a:r>
                      <a:r>
                        <a:rPr sz="1400" dirty="0"/>
                        <a:t>,</a:t>
                      </a:r>
                      <a:r>
                        <a:rPr sz="1400" spc="5" dirty="0"/>
                        <a:t> </a:t>
                      </a:r>
                      <a:r>
                        <a:rPr sz="1400" dirty="0"/>
                        <a:t>мл</a:t>
                      </a:r>
                      <a:r>
                        <a:rPr sz="1400" spc="5" dirty="0"/>
                        <a:t>н</a:t>
                      </a:r>
                      <a:r>
                        <a:rPr sz="1400" dirty="0"/>
                        <a:t>.</a:t>
                      </a:r>
                      <a:r>
                        <a:rPr sz="1400" spc="-10" dirty="0"/>
                        <a:t>р</a:t>
                      </a:r>
                      <a:r>
                        <a:rPr sz="1400" spc="-5" dirty="0"/>
                        <a:t>у</a:t>
                      </a:r>
                      <a:r>
                        <a:rPr sz="1400" dirty="0"/>
                        <a:t>б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0,2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2,3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2,5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166916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400" spc="-20" dirty="0"/>
                        <a:t>Д</a:t>
                      </a:r>
                      <a:r>
                        <a:rPr sz="1400" spc="-25" dirty="0"/>
                        <a:t>о</a:t>
                      </a:r>
                      <a:r>
                        <a:rPr sz="1400" dirty="0"/>
                        <a:t>л</a:t>
                      </a:r>
                      <a:r>
                        <a:rPr sz="1400" spc="-20" dirty="0"/>
                        <a:t>г</a:t>
                      </a:r>
                      <a:r>
                        <a:rPr sz="1400" dirty="0"/>
                        <a:t>о</a:t>
                      </a:r>
                      <a:r>
                        <a:rPr sz="1400" spc="-5" dirty="0"/>
                        <a:t>ва</a:t>
                      </a:r>
                      <a:r>
                        <a:rPr sz="1400" dirty="0"/>
                        <a:t>я</a:t>
                      </a:r>
                      <a:r>
                        <a:rPr sz="1400" spc="5" dirty="0"/>
                        <a:t> </a:t>
                      </a:r>
                      <a:r>
                        <a:rPr sz="1400" dirty="0"/>
                        <a:t>н</a:t>
                      </a:r>
                      <a:r>
                        <a:rPr sz="1400" spc="-5" dirty="0"/>
                        <a:t>а</a:t>
                      </a:r>
                      <a:r>
                        <a:rPr sz="1400" spc="-10" dirty="0"/>
                        <a:t>гр</a:t>
                      </a:r>
                      <a:r>
                        <a:rPr sz="1400" spc="-5" dirty="0"/>
                        <a:t>у</a:t>
                      </a:r>
                      <a:r>
                        <a:rPr sz="1400" dirty="0"/>
                        <a:t>з</a:t>
                      </a:r>
                      <a:r>
                        <a:rPr sz="1400" spc="-15" dirty="0"/>
                        <a:t>к</a:t>
                      </a:r>
                      <a:r>
                        <a:rPr sz="1400" spc="-5" dirty="0"/>
                        <a:t>а</a:t>
                      </a:r>
                      <a:r>
                        <a:rPr sz="1400" dirty="0"/>
                        <a:t>,</a:t>
                      </a:r>
                      <a:r>
                        <a:rPr sz="1400" spc="-5" dirty="0"/>
                        <a:t> </a:t>
                      </a:r>
                      <a:r>
                        <a:rPr sz="1400" dirty="0"/>
                        <a:t>%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19,4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19,3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19,2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86125" y="214261"/>
            <a:ext cx="714375" cy="892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4663" y="1475656"/>
            <a:ext cx="6120681" cy="4870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 algn="ctr">
              <a:lnSpc>
                <a:spcPct val="100000"/>
              </a:lnSpc>
            </a:pPr>
            <a:r>
              <a:rPr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alibri"/>
              </a:rPr>
              <a:t>УВАЖАЕМЫЕ ЩЕРБИНОВЦЫ</a:t>
            </a:r>
            <a:r>
              <a:rPr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Calibri"/>
              </a:rPr>
              <a:t>!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cs typeface="Calibri"/>
            </a:endParaRPr>
          </a:p>
          <a:p>
            <a:pPr marL="69215" algn="ctr">
              <a:lnSpc>
                <a:spcPct val="100000"/>
              </a:lnSpc>
            </a:pPr>
            <a:endParaRPr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marR="8255" indent="358140" algn="just">
              <a:lnSpc>
                <a:spcPct val="100000"/>
              </a:lnSpc>
              <a:spcBef>
                <a:spcPts val="1115"/>
              </a:spcBef>
            </a:pPr>
            <a:r>
              <a:rPr sz="1600" spc="-10" dirty="0">
                <a:latin typeface="Calibri"/>
                <a:cs typeface="Calibri"/>
              </a:rPr>
              <a:t>Пе</a:t>
            </a:r>
            <a:r>
              <a:rPr sz="1600" dirty="0">
                <a:latin typeface="Calibri"/>
                <a:cs typeface="Calibri"/>
              </a:rPr>
              <a:t>р</a:t>
            </a:r>
            <a:r>
              <a:rPr sz="1600" spc="-4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д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вами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</a:t>
            </a:r>
            <a:r>
              <a:rPr sz="1600" spc="-25" dirty="0">
                <a:latin typeface="Calibri"/>
                <a:cs typeface="Calibri"/>
              </a:rPr>
              <a:t>з</a:t>
            </a:r>
            <a:r>
              <a:rPr sz="1600" spc="-5" dirty="0">
                <a:latin typeface="Calibri"/>
                <a:cs typeface="Calibri"/>
              </a:rPr>
              <a:t>д</a:t>
            </a:r>
            <a:r>
              <a:rPr sz="1600" spc="-10" dirty="0">
                <a:latin typeface="Calibri"/>
                <a:cs typeface="Calibri"/>
              </a:rPr>
              <a:t>ание,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к</a:t>
            </a:r>
            <a:r>
              <a:rPr sz="1600" spc="-25" dirty="0">
                <a:latin typeface="Calibri"/>
                <a:cs typeface="Calibri"/>
              </a:rPr>
              <a:t>о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р</a:t>
            </a:r>
            <a:r>
              <a:rPr sz="1600" spc="-5" dirty="0">
                <a:latin typeface="Calibri"/>
                <a:cs typeface="Calibri"/>
              </a:rPr>
              <a:t>о</a:t>
            </a:r>
            <a:r>
              <a:rPr sz="1600" spc="-15" dirty="0">
                <a:latin typeface="Calibri"/>
                <a:cs typeface="Calibri"/>
              </a:rPr>
              <a:t>м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</a:t>
            </a:r>
            <a:r>
              <a:rPr sz="1600" spc="-20" dirty="0">
                <a:latin typeface="Calibri"/>
                <a:cs typeface="Calibri"/>
              </a:rPr>
              <a:t>р</a:t>
            </a:r>
            <a:r>
              <a:rPr sz="1600" spc="-10" dirty="0">
                <a:latin typeface="Calibri"/>
                <a:cs typeface="Calibri"/>
              </a:rPr>
              <a:t>а</a:t>
            </a:r>
            <a:r>
              <a:rPr sz="1600" spc="-5" dirty="0">
                <a:latin typeface="Calibri"/>
                <a:cs typeface="Calibri"/>
              </a:rPr>
              <a:t>т</a:t>
            </a:r>
            <a:r>
              <a:rPr sz="1600" spc="-35" dirty="0">
                <a:latin typeface="Calibri"/>
                <a:cs typeface="Calibri"/>
              </a:rPr>
              <a:t>к</a:t>
            </a:r>
            <a:r>
              <a:rPr sz="1600" spc="-10" dirty="0">
                <a:latin typeface="Calibri"/>
                <a:cs typeface="Calibri"/>
              </a:rPr>
              <a:t>ой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д</a:t>
            </a:r>
            <a:r>
              <a:rPr sz="1600" spc="-10" dirty="0">
                <a:latin typeface="Calibri"/>
                <a:cs typeface="Calibri"/>
              </a:rPr>
              <a:t>ос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у</a:t>
            </a:r>
            <a:r>
              <a:rPr sz="1600" spc="-20" dirty="0">
                <a:latin typeface="Calibri"/>
                <a:cs typeface="Calibri"/>
              </a:rPr>
              <a:t>п</a:t>
            </a:r>
            <a:r>
              <a:rPr sz="1600" spc="-5" dirty="0">
                <a:latin typeface="Calibri"/>
                <a:cs typeface="Calibri"/>
              </a:rPr>
              <a:t>н</a:t>
            </a:r>
            <a:r>
              <a:rPr sz="1600" spc="-10" dirty="0">
                <a:latin typeface="Calibri"/>
                <a:cs typeface="Calibri"/>
              </a:rPr>
              <a:t>ой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ф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р</a:t>
            </a:r>
            <a:r>
              <a:rPr sz="1600" spc="-10" dirty="0">
                <a:latin typeface="Calibri"/>
                <a:cs typeface="Calibri"/>
              </a:rPr>
              <a:t>ме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тра</a:t>
            </a:r>
            <a:r>
              <a:rPr sz="1600" spc="-35" dirty="0">
                <a:latin typeface="Calibri"/>
                <a:cs typeface="Calibri"/>
              </a:rPr>
              <a:t>ж</a:t>
            </a:r>
            <a:r>
              <a:rPr sz="1600" spc="-10" dirty="0">
                <a:latin typeface="Calibri"/>
                <a:cs typeface="Calibri"/>
              </a:rPr>
              <a:t>ены</a:t>
            </a:r>
            <a:r>
              <a:rPr sz="1600" dirty="0">
                <a:latin typeface="Calibri"/>
                <a:cs typeface="Calibri"/>
              </a:rPr>
              <a:t>    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пара</a:t>
            </a:r>
            <a:r>
              <a:rPr sz="1600" spc="-5" dirty="0">
                <a:latin typeface="Calibri"/>
                <a:cs typeface="Calibri"/>
              </a:rPr>
              <a:t>м</a:t>
            </a:r>
            <a:r>
              <a:rPr sz="1600" spc="-25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тры</a:t>
            </a:r>
            <a:r>
              <a:rPr sz="1600" dirty="0">
                <a:latin typeface="Calibri"/>
                <a:cs typeface="Calibri"/>
              </a:rPr>
              <a:t>    </a:t>
            </a:r>
            <a:r>
              <a:rPr sz="1600" spc="-10" dirty="0">
                <a:latin typeface="Calibri"/>
                <a:cs typeface="Calibri"/>
              </a:rPr>
              <a:t> б</a:t>
            </a:r>
            <a:r>
              <a:rPr sz="1600" spc="-65" dirty="0">
                <a:latin typeface="Calibri"/>
                <a:cs typeface="Calibri"/>
              </a:rPr>
              <a:t>ю</a:t>
            </a:r>
            <a:r>
              <a:rPr sz="1600" spc="-10" dirty="0">
                <a:latin typeface="Calibri"/>
                <a:cs typeface="Calibri"/>
              </a:rPr>
              <a:t>д</a:t>
            </a:r>
            <a:r>
              <a:rPr sz="1600" spc="-25" dirty="0">
                <a:latin typeface="Calibri"/>
                <a:cs typeface="Calibri"/>
              </a:rPr>
              <a:t>же</a:t>
            </a:r>
            <a:r>
              <a:rPr sz="1600" spc="0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а</a:t>
            </a:r>
            <a:r>
              <a:rPr sz="1600" dirty="0">
                <a:latin typeface="Calibri"/>
                <a:cs typeface="Calibri"/>
              </a:rPr>
              <a:t>    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м</a:t>
            </a:r>
            <a:r>
              <a:rPr sz="1600" spc="-10" dirty="0">
                <a:latin typeface="Calibri"/>
                <a:cs typeface="Calibri"/>
              </a:rPr>
              <a:t>у</a:t>
            </a:r>
            <a:r>
              <a:rPr sz="1600" spc="-15" dirty="0">
                <a:latin typeface="Calibri"/>
                <a:cs typeface="Calibri"/>
              </a:rPr>
              <a:t>н</a:t>
            </a:r>
            <a:r>
              <a:rPr sz="1600" spc="-10" dirty="0">
                <a:latin typeface="Calibri"/>
                <a:cs typeface="Calibri"/>
              </a:rPr>
              <a:t>иц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паль</a:t>
            </a:r>
            <a:r>
              <a:rPr sz="1600" spc="-20" dirty="0">
                <a:latin typeface="Calibri"/>
                <a:cs typeface="Calibri"/>
              </a:rPr>
              <a:t>н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25" dirty="0">
                <a:latin typeface="Calibri"/>
                <a:cs typeface="Calibri"/>
              </a:rPr>
              <a:t>г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   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обра</a:t>
            </a:r>
            <a:r>
              <a:rPr sz="1600" spc="-5" dirty="0">
                <a:latin typeface="Calibri"/>
                <a:cs typeface="Calibri"/>
              </a:rPr>
              <a:t>з</a:t>
            </a:r>
            <a:r>
              <a:rPr sz="1600" spc="-10" dirty="0">
                <a:latin typeface="Calibri"/>
                <a:cs typeface="Calibri"/>
              </a:rPr>
              <a:t>ован</a:t>
            </a:r>
            <a:r>
              <a:rPr sz="1600" spc="-25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я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Щ</a:t>
            </a:r>
            <a:r>
              <a:rPr sz="1600" spc="-10" dirty="0">
                <a:latin typeface="Calibri"/>
                <a:cs typeface="Calibri"/>
              </a:rPr>
              <a:t>ербиновский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район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 err="1">
                <a:latin typeface="Calibri"/>
                <a:cs typeface="Calibri"/>
              </a:rPr>
              <a:t>н</a:t>
            </a:r>
            <a:r>
              <a:rPr sz="1600" spc="-10" dirty="0" err="1">
                <a:latin typeface="Calibri"/>
                <a:cs typeface="Calibri"/>
              </a:rPr>
              <a:t>а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 smtClean="0">
                <a:latin typeface="Calibri"/>
                <a:cs typeface="Calibri"/>
              </a:rPr>
              <a:t>20</a:t>
            </a:r>
            <a:r>
              <a:rPr lang="ru-RU" sz="1600" spc="-15" dirty="0" smtClean="0">
                <a:latin typeface="Calibri"/>
                <a:cs typeface="Calibri"/>
              </a:rPr>
              <a:t>23</a:t>
            </a:r>
            <a:r>
              <a:rPr sz="1600" spc="25" dirty="0" smtClean="0">
                <a:latin typeface="Calibri"/>
                <a:cs typeface="Calibri"/>
              </a:rPr>
              <a:t> </a:t>
            </a:r>
            <a:r>
              <a:rPr lang="ru-RU" sz="1600" spc="-10" dirty="0" smtClean="0">
                <a:latin typeface="Calibri"/>
                <a:cs typeface="Calibri"/>
              </a:rPr>
              <a:t>год и на плановый период 2024 и 2025 годов.</a:t>
            </a:r>
            <a:endParaRPr sz="1600" dirty="0">
              <a:latin typeface="Calibri"/>
              <a:cs typeface="Calibri"/>
            </a:endParaRPr>
          </a:p>
          <a:p>
            <a:pPr marL="12700" marR="5080" indent="358140" algn="just">
              <a:lnSpc>
                <a:spcPct val="100000"/>
              </a:lnSpc>
              <a:spcBef>
                <a:spcPts val="990"/>
              </a:spcBef>
            </a:pPr>
            <a:r>
              <a:rPr sz="1600" spc="-10" dirty="0">
                <a:latin typeface="Calibri"/>
                <a:cs typeface="Calibri"/>
              </a:rPr>
              <a:t>Б</a:t>
            </a:r>
            <a:r>
              <a:rPr sz="1600" spc="-65" dirty="0">
                <a:latin typeface="Calibri"/>
                <a:cs typeface="Calibri"/>
              </a:rPr>
              <a:t>ю</a:t>
            </a:r>
            <a:r>
              <a:rPr sz="1600" spc="-10" dirty="0">
                <a:latin typeface="Calibri"/>
                <a:cs typeface="Calibri"/>
              </a:rPr>
              <a:t>д</a:t>
            </a:r>
            <a:r>
              <a:rPr sz="1600" spc="-40" dirty="0">
                <a:latin typeface="Calibri"/>
                <a:cs typeface="Calibri"/>
              </a:rPr>
              <a:t>ж</a:t>
            </a:r>
            <a:r>
              <a:rPr sz="1600" spc="-25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т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</a:t>
            </a:r>
            <a:r>
              <a:rPr sz="1600" spc="-5" dirty="0">
                <a:latin typeface="Calibri"/>
                <a:cs typeface="Calibri"/>
              </a:rPr>
              <a:t>л</a:t>
            </a:r>
            <a:r>
              <a:rPr sz="1600" spc="-10" dirty="0">
                <a:latin typeface="Calibri"/>
                <a:cs typeface="Calibri"/>
              </a:rPr>
              <a:t>я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граждан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–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д</a:t>
            </a:r>
            <a:r>
              <a:rPr sz="1600" spc="-10" dirty="0">
                <a:latin typeface="Calibri"/>
                <a:cs typeface="Calibri"/>
              </a:rPr>
              <a:t>ок</a:t>
            </a:r>
            <a:r>
              <a:rPr sz="1600" spc="-25" dirty="0">
                <a:latin typeface="Calibri"/>
                <a:cs typeface="Calibri"/>
              </a:rPr>
              <a:t>у</a:t>
            </a:r>
            <a:r>
              <a:rPr sz="1600" spc="-5" dirty="0">
                <a:latin typeface="Calibri"/>
                <a:cs typeface="Calibri"/>
              </a:rPr>
              <a:t>ме</a:t>
            </a:r>
            <a:r>
              <a:rPr sz="1600" spc="-10" dirty="0">
                <a:latin typeface="Calibri"/>
                <a:cs typeface="Calibri"/>
              </a:rPr>
              <a:t>нт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(анали</a:t>
            </a:r>
            <a:r>
              <a:rPr sz="1600" spc="-5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ич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ский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материал), разра</a:t>
            </a:r>
            <a:r>
              <a:rPr sz="1600" spc="-20" dirty="0">
                <a:latin typeface="Calibri"/>
                <a:cs typeface="Calibri"/>
              </a:rPr>
              <a:t>б</a:t>
            </a:r>
            <a:r>
              <a:rPr sz="1600" spc="-10" dirty="0">
                <a:latin typeface="Calibri"/>
                <a:cs typeface="Calibri"/>
              </a:rPr>
              <a:t>а</a:t>
            </a:r>
            <a:r>
              <a:rPr sz="1600" spc="-5" dirty="0">
                <a:latin typeface="Calibri"/>
                <a:cs typeface="Calibri"/>
              </a:rPr>
              <a:t>т</a:t>
            </a:r>
            <a:r>
              <a:rPr sz="1600" spc="-25" dirty="0">
                <a:latin typeface="Calibri"/>
                <a:cs typeface="Calibri"/>
              </a:rPr>
              <a:t>ы</a:t>
            </a:r>
            <a:r>
              <a:rPr sz="1600" spc="-10" dirty="0">
                <a:latin typeface="Calibri"/>
                <a:cs typeface="Calibri"/>
              </a:rPr>
              <a:t>ва</a:t>
            </a:r>
            <a:r>
              <a:rPr sz="1600" spc="-25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мый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</a:t>
            </a:r>
            <a:r>
              <a:rPr sz="1600" spc="-20" dirty="0">
                <a:latin typeface="Calibri"/>
                <a:cs typeface="Calibri"/>
              </a:rPr>
              <a:t>у</a:t>
            </a:r>
            <a:r>
              <a:rPr sz="1600" spc="-35" dirty="0">
                <a:latin typeface="Calibri"/>
                <a:cs typeface="Calibri"/>
              </a:rPr>
              <a:t>б</a:t>
            </a:r>
            <a:r>
              <a:rPr sz="1600" spc="-10" dirty="0">
                <a:latin typeface="Calibri"/>
                <a:cs typeface="Calibri"/>
              </a:rPr>
              <a:t>лик</a:t>
            </a:r>
            <a:r>
              <a:rPr sz="1600" spc="-25" dirty="0">
                <a:latin typeface="Calibri"/>
                <a:cs typeface="Calibri"/>
              </a:rPr>
              <a:t>уе</a:t>
            </a:r>
            <a:r>
              <a:rPr sz="1600" spc="-5" dirty="0">
                <a:latin typeface="Calibri"/>
                <a:cs typeface="Calibri"/>
              </a:rPr>
              <a:t>м</a:t>
            </a:r>
            <a:r>
              <a:rPr sz="1600" spc="-10" dirty="0">
                <a:latin typeface="Calibri"/>
                <a:cs typeface="Calibri"/>
              </a:rPr>
              <a:t>ый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ткры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ом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д</a:t>
            </a:r>
            <a:r>
              <a:rPr sz="1600" spc="-10" dirty="0">
                <a:latin typeface="Calibri"/>
                <a:cs typeface="Calibri"/>
              </a:rPr>
              <a:t>ос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-5" dirty="0">
                <a:latin typeface="Calibri"/>
                <a:cs typeface="Calibri"/>
              </a:rPr>
              <a:t>у</a:t>
            </a:r>
            <a:r>
              <a:rPr sz="1600" spc="-10" dirty="0">
                <a:latin typeface="Calibri"/>
                <a:cs typeface="Calibri"/>
              </a:rPr>
              <a:t>пе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ц</a:t>
            </a:r>
            <a:r>
              <a:rPr sz="1600" spc="-40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л</a:t>
            </a:r>
            <a:r>
              <a:rPr sz="1600" spc="-10" dirty="0">
                <a:latin typeface="Calibri"/>
                <a:cs typeface="Calibri"/>
              </a:rPr>
              <a:t>ях пр</a:t>
            </a:r>
            <a:r>
              <a:rPr sz="1600" spc="-40" dirty="0">
                <a:latin typeface="Calibri"/>
                <a:cs typeface="Calibri"/>
              </a:rPr>
              <a:t>е</a:t>
            </a:r>
            <a:r>
              <a:rPr sz="1600" spc="-10" dirty="0">
                <a:latin typeface="Calibri"/>
                <a:cs typeface="Calibri"/>
              </a:rPr>
              <a:t>до</a:t>
            </a:r>
            <a:r>
              <a:rPr sz="1600" spc="-20" dirty="0">
                <a:latin typeface="Calibri"/>
                <a:cs typeface="Calibri"/>
              </a:rPr>
              <a:t>с</a:t>
            </a:r>
            <a:r>
              <a:rPr sz="1600" spc="-10" dirty="0">
                <a:latin typeface="Calibri"/>
                <a:cs typeface="Calibri"/>
              </a:rPr>
              <a:t>та</a:t>
            </a:r>
            <a:r>
              <a:rPr sz="1600" spc="-15" dirty="0">
                <a:latin typeface="Calibri"/>
                <a:cs typeface="Calibri"/>
              </a:rPr>
              <a:t>в</a:t>
            </a:r>
            <a:r>
              <a:rPr sz="1600" spc="-10" dirty="0">
                <a:latin typeface="Calibri"/>
                <a:cs typeface="Calibri"/>
              </a:rPr>
              <a:t>ления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11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гр</a:t>
            </a:r>
            <a:r>
              <a:rPr sz="1600" spc="-20" dirty="0">
                <a:latin typeface="Calibri"/>
                <a:cs typeface="Calibri"/>
              </a:rPr>
              <a:t>а</a:t>
            </a:r>
            <a:r>
              <a:rPr sz="1600" spc="-10" dirty="0">
                <a:latin typeface="Calibri"/>
                <a:cs typeface="Calibri"/>
              </a:rPr>
              <a:t>жда</a:t>
            </a:r>
            <a:r>
              <a:rPr sz="1600" spc="-25" dirty="0">
                <a:latin typeface="Calibri"/>
                <a:cs typeface="Calibri"/>
              </a:rPr>
              <a:t>н</a:t>
            </a:r>
            <a:r>
              <a:rPr sz="1600" spc="-10" dirty="0">
                <a:latin typeface="Calibri"/>
                <a:cs typeface="Calibri"/>
              </a:rPr>
              <a:t>ам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акту</a:t>
            </a:r>
            <a:r>
              <a:rPr sz="1600" spc="-25" dirty="0">
                <a:latin typeface="Calibri"/>
                <a:cs typeface="Calibri"/>
              </a:rPr>
              <a:t>а</a:t>
            </a:r>
            <a:r>
              <a:rPr sz="1600" spc="-10" dirty="0">
                <a:latin typeface="Calibri"/>
                <a:cs typeface="Calibri"/>
              </a:rPr>
              <a:t>ль</a:t>
            </a:r>
            <a:r>
              <a:rPr sz="1600" spc="-20" dirty="0">
                <a:latin typeface="Calibri"/>
                <a:cs typeface="Calibri"/>
              </a:rPr>
              <a:t>н</a:t>
            </a:r>
            <a:r>
              <a:rPr sz="1600" spc="-10" dirty="0">
                <a:latin typeface="Calibri"/>
                <a:cs typeface="Calibri"/>
              </a:rPr>
              <a:t>ой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1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ин</a:t>
            </a:r>
            <a:r>
              <a:rPr sz="1600" spc="-5" dirty="0">
                <a:latin typeface="Calibri"/>
                <a:cs typeface="Calibri"/>
              </a:rPr>
              <a:t>ф</a:t>
            </a:r>
            <a:r>
              <a:rPr sz="1600" spc="-10" dirty="0">
                <a:latin typeface="Calibri"/>
                <a:cs typeface="Calibri"/>
              </a:rPr>
              <a:t>ормации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б</a:t>
            </a:r>
            <a:r>
              <a:rPr sz="1600" spc="-65" dirty="0">
                <a:latin typeface="Calibri"/>
                <a:cs typeface="Calibri"/>
              </a:rPr>
              <a:t>ю</a:t>
            </a:r>
            <a:r>
              <a:rPr sz="1600" spc="-10" dirty="0">
                <a:latin typeface="Calibri"/>
                <a:cs typeface="Calibri"/>
              </a:rPr>
              <a:t>д</a:t>
            </a:r>
            <a:r>
              <a:rPr sz="1600" spc="-25" dirty="0">
                <a:latin typeface="Calibri"/>
                <a:cs typeface="Calibri"/>
              </a:rPr>
              <a:t>же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1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тч</a:t>
            </a:r>
            <a:r>
              <a:rPr sz="1600" spc="-30" dirty="0">
                <a:latin typeface="Calibri"/>
                <a:cs typeface="Calibri"/>
              </a:rPr>
              <a:t>ё</a:t>
            </a:r>
            <a:r>
              <a:rPr sz="1600" spc="-20" dirty="0">
                <a:latin typeface="Calibri"/>
                <a:cs typeface="Calibri"/>
              </a:rPr>
              <a:t>т</a:t>
            </a:r>
            <a:r>
              <a:rPr sz="1600" spc="-10" dirty="0">
                <a:latin typeface="Calibri"/>
                <a:cs typeface="Calibri"/>
              </a:rPr>
              <a:t>е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е</a:t>
            </a:r>
            <a:r>
              <a:rPr sz="1600" spc="-25" dirty="0">
                <a:latin typeface="Calibri"/>
                <a:cs typeface="Calibri"/>
              </a:rPr>
              <a:t>г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ис</a:t>
            </a:r>
            <a:r>
              <a:rPr sz="1600" spc="-20" dirty="0" err="1">
                <a:latin typeface="Calibri"/>
                <a:cs typeface="Calibri"/>
              </a:rPr>
              <a:t>п</a:t>
            </a:r>
            <a:r>
              <a:rPr sz="1600" spc="-40" dirty="0" err="1">
                <a:latin typeface="Calibri"/>
                <a:cs typeface="Calibri"/>
              </a:rPr>
              <a:t>о</a:t>
            </a:r>
            <a:r>
              <a:rPr sz="1600" spc="-10" dirty="0" err="1">
                <a:latin typeface="Calibri"/>
                <a:cs typeface="Calibri"/>
              </a:rPr>
              <a:t>лнении</a:t>
            </a:r>
            <a:r>
              <a:rPr sz="1600" spc="-5" dirty="0" smtClean="0">
                <a:latin typeface="Calibri"/>
                <a:cs typeface="Calibri"/>
              </a:rPr>
              <a:t>.</a:t>
            </a:r>
            <a:endParaRPr lang="ru-RU" sz="1600" spc="-5" dirty="0" smtClean="0">
              <a:latin typeface="Calibri"/>
              <a:cs typeface="Calibri"/>
            </a:endParaRPr>
          </a:p>
          <a:p>
            <a:pPr marL="12700" marR="5080" indent="358140" algn="just">
              <a:lnSpc>
                <a:spcPct val="100000"/>
              </a:lnSpc>
              <a:spcBef>
                <a:spcPts val="990"/>
              </a:spcBef>
            </a:pPr>
            <a:endParaRPr sz="1600" dirty="0">
              <a:latin typeface="Calibri"/>
              <a:cs typeface="Calibri"/>
            </a:endParaRPr>
          </a:p>
          <a:p>
            <a:pPr marL="67310" algn="ctr">
              <a:lnSpc>
                <a:spcPct val="100000"/>
              </a:lnSpc>
              <a:spcBef>
                <a:spcPts val="1300"/>
              </a:spcBef>
            </a:pPr>
            <a:r>
              <a:rPr sz="1800" dirty="0">
                <a:latin typeface="Calibri"/>
                <a:cs typeface="Calibri"/>
              </a:rPr>
              <a:t>«Б</a:t>
            </a:r>
            <a:r>
              <a:rPr sz="1800" spc="-55" dirty="0">
                <a:latin typeface="Calibri"/>
                <a:cs typeface="Calibri"/>
              </a:rPr>
              <a:t>ю</a:t>
            </a:r>
            <a:r>
              <a:rPr sz="1800" dirty="0">
                <a:latin typeface="Calibri"/>
                <a:cs typeface="Calibri"/>
              </a:rPr>
              <a:t>д</a:t>
            </a:r>
            <a:r>
              <a:rPr sz="1800" spc="-30" dirty="0">
                <a:latin typeface="Calibri"/>
                <a:cs typeface="Calibri"/>
              </a:rPr>
              <a:t>ж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</a:t>
            </a:r>
            <a:r>
              <a:rPr sz="1800" spc="5" dirty="0">
                <a:latin typeface="Calibri"/>
                <a:cs typeface="Calibri"/>
              </a:rPr>
              <a:t>л</a:t>
            </a:r>
            <a:r>
              <a:rPr sz="1800" dirty="0">
                <a:latin typeface="Calibri"/>
                <a:cs typeface="Calibri"/>
              </a:rPr>
              <a:t>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граждан» </a:t>
            </a:r>
            <a:r>
              <a:rPr sz="1800" spc="-1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тра</a:t>
            </a:r>
            <a:r>
              <a:rPr sz="1800" spc="-25" dirty="0">
                <a:latin typeface="Calibri"/>
                <a:cs typeface="Calibri"/>
              </a:rPr>
              <a:t>ж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т сл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д</a:t>
            </a:r>
            <a:r>
              <a:rPr sz="1800" dirty="0">
                <a:latin typeface="Calibri"/>
                <a:cs typeface="Calibri"/>
              </a:rPr>
              <a:t>ую</a:t>
            </a:r>
            <a:r>
              <a:rPr sz="1800" spc="-20" dirty="0">
                <a:latin typeface="Calibri"/>
                <a:cs typeface="Calibri"/>
              </a:rPr>
              <a:t>щ</a:t>
            </a:r>
            <a:r>
              <a:rPr sz="1800" dirty="0">
                <a:latin typeface="Calibri"/>
                <a:cs typeface="Calibri"/>
              </a:rPr>
              <a:t>ую и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фо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ма</a:t>
            </a:r>
            <a:r>
              <a:rPr sz="1800" spc="-10" dirty="0">
                <a:latin typeface="Calibri"/>
                <a:cs typeface="Calibri"/>
              </a:rPr>
              <a:t>ц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ю</a:t>
            </a:r>
            <a:r>
              <a:rPr sz="1800" dirty="0">
                <a:latin typeface="Calibri"/>
                <a:cs typeface="Calibri"/>
              </a:rPr>
              <a:t>:</a:t>
            </a:r>
          </a:p>
          <a:p>
            <a:pPr marL="218440" indent="-20574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218440" algn="l"/>
              </a:tabLst>
            </a:pPr>
            <a:r>
              <a:rPr sz="1600" b="1" spc="-10" dirty="0">
                <a:latin typeface="Calibri"/>
                <a:cs typeface="Calibri"/>
              </a:rPr>
              <a:t>опис</a:t>
            </a:r>
            <a:r>
              <a:rPr sz="1600" b="1" spc="-5" dirty="0">
                <a:latin typeface="Calibri"/>
                <a:cs typeface="Calibri"/>
              </a:rPr>
              <a:t>а</a:t>
            </a:r>
            <a:r>
              <a:rPr sz="1600" b="1" spc="-10" dirty="0">
                <a:latin typeface="Calibri"/>
                <a:cs typeface="Calibri"/>
              </a:rPr>
              <a:t>ние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б</a:t>
            </a:r>
            <a:r>
              <a:rPr sz="1600" b="1" spc="-55" dirty="0">
                <a:latin typeface="Calibri"/>
                <a:cs typeface="Calibri"/>
              </a:rPr>
              <a:t>ю</a:t>
            </a:r>
            <a:r>
              <a:rPr sz="1600" b="1" spc="-15" dirty="0">
                <a:latin typeface="Calibri"/>
                <a:cs typeface="Calibri"/>
              </a:rPr>
              <a:t>д</a:t>
            </a:r>
            <a:r>
              <a:rPr sz="1600" b="1" spc="-40" dirty="0">
                <a:latin typeface="Calibri"/>
                <a:cs typeface="Calibri"/>
              </a:rPr>
              <a:t>ж</a:t>
            </a:r>
            <a:r>
              <a:rPr sz="1600" b="1" spc="-10" dirty="0">
                <a:latin typeface="Calibri"/>
                <a:cs typeface="Calibri"/>
              </a:rPr>
              <a:t>ет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spc="-15" dirty="0">
                <a:latin typeface="Calibri"/>
                <a:cs typeface="Calibri"/>
              </a:rPr>
              <a:t>г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</a:t>
            </a:r>
            <a:r>
              <a:rPr sz="1600" b="1" spc="-20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spc="-20" dirty="0">
                <a:latin typeface="Calibri"/>
                <a:cs typeface="Calibri"/>
              </a:rPr>
              <a:t>ц</a:t>
            </a:r>
            <a:r>
              <a:rPr sz="1600" b="1" spc="-10" dirty="0">
                <a:latin typeface="Calibri"/>
                <a:cs typeface="Calibri"/>
              </a:rPr>
              <a:t>е</a:t>
            </a:r>
            <a:r>
              <a:rPr sz="1600" b="1" spc="-20" dirty="0">
                <a:latin typeface="Calibri"/>
                <a:cs typeface="Calibri"/>
              </a:rPr>
              <a:t>с</a:t>
            </a:r>
            <a:r>
              <a:rPr sz="1600" b="1" spc="-10" dirty="0">
                <a:latin typeface="Calibri"/>
                <a:cs typeface="Calibri"/>
              </a:rPr>
              <a:t>са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в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д</a:t>
            </a:r>
            <a:r>
              <a:rPr sz="1600" b="1" spc="-10" dirty="0">
                <a:latin typeface="Calibri"/>
                <a:cs typeface="Calibri"/>
              </a:rPr>
              <a:t>оступной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ф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15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ме;</a:t>
            </a:r>
            <a:endParaRPr sz="1600" dirty="0">
              <a:latin typeface="Calibri"/>
              <a:cs typeface="Calibri"/>
            </a:endParaRPr>
          </a:p>
          <a:p>
            <a:pPr marL="218440" indent="-205740">
              <a:lnSpc>
                <a:spcPct val="100000"/>
              </a:lnSpc>
              <a:buFont typeface="Wingdings"/>
              <a:buChar char=""/>
              <a:tabLst>
                <a:tab pos="218440" algn="l"/>
              </a:tabLst>
            </a:pPr>
            <a:r>
              <a:rPr sz="1600" b="1" spc="-10" dirty="0">
                <a:latin typeface="Calibri"/>
                <a:cs typeface="Calibri"/>
              </a:rPr>
              <a:t>общие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ха</a:t>
            </a:r>
            <a:r>
              <a:rPr sz="1600" b="1" spc="-15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ак</a:t>
            </a:r>
            <a:r>
              <a:rPr sz="1600" b="1" spc="-25" dirty="0">
                <a:latin typeface="Calibri"/>
                <a:cs typeface="Calibri"/>
              </a:rPr>
              <a:t>т</a:t>
            </a:r>
            <a:r>
              <a:rPr sz="1600" b="1" spc="-10" dirty="0">
                <a:latin typeface="Calibri"/>
                <a:cs typeface="Calibri"/>
              </a:rPr>
              <a:t>ер</a:t>
            </a:r>
            <a:r>
              <a:rPr sz="1600" b="1" spc="-15" dirty="0">
                <a:latin typeface="Calibri"/>
                <a:cs typeface="Calibri"/>
              </a:rPr>
              <a:t>и</a:t>
            </a:r>
            <a:r>
              <a:rPr sz="1600" b="1" spc="-10" dirty="0">
                <a:latin typeface="Calibri"/>
                <a:cs typeface="Calibri"/>
              </a:rPr>
              <a:t>стики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до</a:t>
            </a:r>
            <a:r>
              <a:rPr sz="1600" b="1" spc="-35" dirty="0">
                <a:latin typeface="Calibri"/>
                <a:cs typeface="Calibri"/>
              </a:rPr>
              <a:t>х</a:t>
            </a:r>
            <a:r>
              <a:rPr sz="1600" b="1" spc="-45" dirty="0">
                <a:latin typeface="Calibri"/>
                <a:cs typeface="Calibri"/>
              </a:rPr>
              <a:t>о</a:t>
            </a:r>
            <a:r>
              <a:rPr sz="1600" b="1" spc="-30" dirty="0">
                <a:latin typeface="Calibri"/>
                <a:cs typeface="Calibri"/>
              </a:rPr>
              <a:t>д</a:t>
            </a:r>
            <a:r>
              <a:rPr sz="1600" b="1" spc="-10" dirty="0">
                <a:latin typeface="Calibri"/>
                <a:cs typeface="Calibri"/>
              </a:rPr>
              <a:t>ов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и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а</a:t>
            </a:r>
            <a:r>
              <a:rPr sz="1600" b="1" spc="-5" dirty="0">
                <a:latin typeface="Calibri"/>
                <a:cs typeface="Calibri"/>
              </a:rPr>
              <a:t>с</a:t>
            </a:r>
            <a:r>
              <a:rPr sz="1600" b="1" spc="-35" dirty="0">
                <a:latin typeface="Calibri"/>
                <a:cs typeface="Calibri"/>
              </a:rPr>
              <a:t>х</a:t>
            </a:r>
            <a:r>
              <a:rPr sz="1600" b="1" spc="-45" dirty="0">
                <a:latin typeface="Calibri"/>
                <a:cs typeface="Calibri"/>
              </a:rPr>
              <a:t>о</a:t>
            </a:r>
            <a:r>
              <a:rPr sz="1600" b="1" spc="-30" dirty="0">
                <a:latin typeface="Calibri"/>
                <a:cs typeface="Calibri"/>
              </a:rPr>
              <a:t>д</a:t>
            </a:r>
            <a:r>
              <a:rPr sz="1600" b="1" spc="-10" dirty="0">
                <a:latin typeface="Calibri"/>
                <a:cs typeface="Calibri"/>
              </a:rPr>
              <a:t>ов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б</a:t>
            </a:r>
            <a:r>
              <a:rPr sz="1600" b="1" spc="-55" dirty="0">
                <a:latin typeface="Calibri"/>
                <a:cs typeface="Calibri"/>
              </a:rPr>
              <a:t>ю</a:t>
            </a:r>
            <a:r>
              <a:rPr sz="1600" b="1" spc="-15" dirty="0">
                <a:latin typeface="Calibri"/>
                <a:cs typeface="Calibri"/>
              </a:rPr>
              <a:t>д</a:t>
            </a:r>
            <a:r>
              <a:rPr sz="1600" b="1" spc="-40" dirty="0">
                <a:latin typeface="Calibri"/>
                <a:cs typeface="Calibri"/>
              </a:rPr>
              <a:t>ж</a:t>
            </a:r>
            <a:r>
              <a:rPr sz="1600" b="1" spc="-10" dirty="0">
                <a:latin typeface="Calibri"/>
                <a:cs typeface="Calibri"/>
              </a:rPr>
              <a:t>ета;</a:t>
            </a:r>
            <a:endParaRPr sz="1600" dirty="0">
              <a:latin typeface="Calibri"/>
              <a:cs typeface="Calibri"/>
            </a:endParaRPr>
          </a:p>
          <a:p>
            <a:pPr marL="198120" marR="641985" indent="-186055">
              <a:lnSpc>
                <a:spcPct val="100000"/>
              </a:lnSpc>
            </a:pPr>
            <a:r>
              <a:rPr sz="1600" spc="-15" dirty="0">
                <a:latin typeface="Wingdings"/>
                <a:cs typeface="Wingdings"/>
              </a:rPr>
              <a:t></a:t>
            </a:r>
            <a:r>
              <a:rPr sz="1600" spc="-204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до</a:t>
            </a:r>
            <a:r>
              <a:rPr sz="1600" b="1" spc="-35" dirty="0">
                <a:latin typeface="Calibri"/>
                <a:cs typeface="Calibri"/>
              </a:rPr>
              <a:t>х</a:t>
            </a:r>
            <a:r>
              <a:rPr sz="1600" b="1" spc="-45" dirty="0">
                <a:latin typeface="Calibri"/>
                <a:cs typeface="Calibri"/>
              </a:rPr>
              <a:t>о</a:t>
            </a:r>
            <a:r>
              <a:rPr sz="1600" b="1" spc="-15" dirty="0">
                <a:latin typeface="Calibri"/>
                <a:cs typeface="Calibri"/>
              </a:rPr>
              <a:t>д</a:t>
            </a:r>
            <a:r>
              <a:rPr sz="1600" b="1" spc="-20" dirty="0">
                <a:latin typeface="Calibri"/>
                <a:cs typeface="Calibri"/>
              </a:rPr>
              <a:t>а</a:t>
            </a:r>
            <a:r>
              <a:rPr sz="1600" b="1" spc="-10" dirty="0">
                <a:latin typeface="Calibri"/>
                <a:cs typeface="Calibri"/>
              </a:rPr>
              <a:t>х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б</a:t>
            </a:r>
            <a:r>
              <a:rPr sz="1600" b="1" spc="-55" dirty="0">
                <a:latin typeface="Calibri"/>
                <a:cs typeface="Calibri"/>
              </a:rPr>
              <a:t>ю</a:t>
            </a:r>
            <a:r>
              <a:rPr sz="1600" b="1" spc="-15" dirty="0">
                <a:latin typeface="Calibri"/>
                <a:cs typeface="Calibri"/>
              </a:rPr>
              <a:t>д</a:t>
            </a:r>
            <a:r>
              <a:rPr sz="1600" b="1" spc="-40" dirty="0">
                <a:latin typeface="Calibri"/>
                <a:cs typeface="Calibri"/>
              </a:rPr>
              <a:t>ж</a:t>
            </a:r>
            <a:r>
              <a:rPr sz="1600" b="1" spc="-10" dirty="0">
                <a:latin typeface="Calibri"/>
                <a:cs typeface="Calibri"/>
              </a:rPr>
              <a:t>ета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г</a:t>
            </a:r>
            <a:r>
              <a:rPr sz="1600" b="1" spc="-30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уппам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и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рас</a:t>
            </a:r>
            <a:r>
              <a:rPr sz="1600" b="1" spc="-35" dirty="0">
                <a:latin typeface="Calibri"/>
                <a:cs typeface="Calibri"/>
              </a:rPr>
              <a:t>х</a:t>
            </a:r>
            <a:r>
              <a:rPr sz="1600" b="1" spc="-45" dirty="0">
                <a:latin typeface="Calibri"/>
                <a:cs typeface="Calibri"/>
              </a:rPr>
              <a:t>о</a:t>
            </a:r>
            <a:r>
              <a:rPr sz="1600" b="1" spc="-15" dirty="0">
                <a:latin typeface="Calibri"/>
                <a:cs typeface="Calibri"/>
              </a:rPr>
              <a:t>д</a:t>
            </a:r>
            <a:r>
              <a:rPr sz="1600" b="1" spc="-20" dirty="0">
                <a:latin typeface="Calibri"/>
                <a:cs typeface="Calibri"/>
              </a:rPr>
              <a:t>а</a:t>
            </a:r>
            <a:r>
              <a:rPr sz="1600" b="1" spc="-10" dirty="0">
                <a:latin typeface="Calibri"/>
                <a:cs typeface="Calibri"/>
              </a:rPr>
              <a:t>х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</a:t>
            </a:r>
            <a:r>
              <a:rPr sz="1600" b="1" spc="-45" dirty="0">
                <a:latin typeface="Calibri"/>
                <a:cs typeface="Calibri"/>
              </a:rPr>
              <a:t>о</a:t>
            </a:r>
            <a:r>
              <a:rPr sz="1600" b="1" spc="-15" dirty="0">
                <a:latin typeface="Calibri"/>
                <a:cs typeface="Calibri"/>
              </a:rPr>
              <a:t>др</a:t>
            </a:r>
            <a:r>
              <a:rPr sz="1600" b="1" spc="-10" dirty="0">
                <a:latin typeface="Calibri"/>
                <a:cs typeface="Calibri"/>
              </a:rPr>
              <a:t>а</a:t>
            </a:r>
            <a:r>
              <a:rPr sz="1600" b="1" spc="-20" dirty="0">
                <a:latin typeface="Calibri"/>
                <a:cs typeface="Calibri"/>
              </a:rPr>
              <a:t>з</a:t>
            </a:r>
            <a:r>
              <a:rPr sz="1600" b="1" spc="-30" dirty="0">
                <a:latin typeface="Calibri"/>
                <a:cs typeface="Calibri"/>
              </a:rPr>
              <a:t>д</a:t>
            </a:r>
            <a:r>
              <a:rPr sz="1600" b="1" spc="-35" dirty="0">
                <a:latin typeface="Calibri"/>
                <a:cs typeface="Calibri"/>
              </a:rPr>
              <a:t>е</a:t>
            </a:r>
            <a:r>
              <a:rPr sz="1600" b="1" spc="-10" dirty="0">
                <a:latin typeface="Calibri"/>
                <a:cs typeface="Calibri"/>
              </a:rPr>
              <a:t>лам б</a:t>
            </a:r>
            <a:r>
              <a:rPr sz="1600" b="1" spc="-55" dirty="0">
                <a:latin typeface="Calibri"/>
                <a:cs typeface="Calibri"/>
              </a:rPr>
              <a:t>ю</a:t>
            </a:r>
            <a:r>
              <a:rPr sz="1600" b="1" spc="-15" dirty="0">
                <a:latin typeface="Calibri"/>
                <a:cs typeface="Calibri"/>
              </a:rPr>
              <a:t>д</a:t>
            </a:r>
            <a:r>
              <a:rPr sz="1600" b="1" spc="-40" dirty="0">
                <a:latin typeface="Calibri"/>
                <a:cs typeface="Calibri"/>
              </a:rPr>
              <a:t>ж</a:t>
            </a:r>
            <a:r>
              <a:rPr sz="1600" b="1" spc="-10" dirty="0">
                <a:latin typeface="Calibri"/>
                <a:cs typeface="Calibri"/>
              </a:rPr>
              <a:t>ет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spc="-10" dirty="0">
                <a:latin typeface="Calibri"/>
                <a:cs typeface="Calibri"/>
              </a:rPr>
              <a:t>ой кла</a:t>
            </a:r>
            <a:r>
              <a:rPr sz="1600" b="1" spc="-20" dirty="0">
                <a:latin typeface="Calibri"/>
                <a:cs typeface="Calibri"/>
              </a:rPr>
              <a:t>с</a:t>
            </a:r>
            <a:r>
              <a:rPr sz="1600" b="1" spc="-10" dirty="0">
                <a:latin typeface="Calibri"/>
                <a:cs typeface="Calibri"/>
              </a:rPr>
              <a:t>сифи</a:t>
            </a:r>
            <a:r>
              <a:rPr sz="1600" b="1" spc="-35" dirty="0">
                <a:latin typeface="Calibri"/>
                <a:cs typeface="Calibri"/>
              </a:rPr>
              <a:t>к</a:t>
            </a:r>
            <a:r>
              <a:rPr sz="1600" b="1" spc="-10" dirty="0">
                <a:latin typeface="Calibri"/>
                <a:cs typeface="Calibri"/>
              </a:rPr>
              <a:t>ации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</a:t>
            </a:r>
            <a:r>
              <a:rPr sz="1600" b="1" spc="-125" dirty="0">
                <a:latin typeface="Calibri"/>
                <a:cs typeface="Calibri"/>
              </a:rPr>
              <a:t>Ф</a:t>
            </a:r>
            <a:r>
              <a:rPr sz="1600" b="1" spc="-5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3235" y="8644838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936" y="0"/>
            <a:ext cx="406908" cy="306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05271" y="644651"/>
            <a:ext cx="676655" cy="100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1791" y="987552"/>
            <a:ext cx="5742432" cy="8147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6081" y="288036"/>
            <a:ext cx="0" cy="718185"/>
          </a:xfrm>
          <a:custGeom>
            <a:avLst/>
            <a:gdLst/>
            <a:ahLst/>
            <a:cxnLst/>
            <a:rect l="l" t="t" r="r" b="b"/>
            <a:pathLst>
              <a:path h="718185">
                <a:moveTo>
                  <a:pt x="0" y="717804"/>
                </a:moveTo>
                <a:lnTo>
                  <a:pt x="0" y="0"/>
                </a:lnTo>
              </a:path>
            </a:pathLst>
          </a:custGeom>
          <a:ln w="27432">
            <a:solidFill>
              <a:srgbClr val="97B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96644" y="522723"/>
            <a:ext cx="120967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spc="-120" dirty="0">
                <a:solidFill>
                  <a:srgbClr val="5799C8"/>
                </a:solidFill>
                <a:latin typeface="Courier New"/>
                <a:cs typeface="Courier New"/>
              </a:rPr>
              <a:t>A</a:t>
            </a:r>
            <a:r>
              <a:rPr sz="2150" i="1" spc="-20" dirty="0">
                <a:solidFill>
                  <a:srgbClr val="5799C8"/>
                </a:solidFill>
                <a:latin typeface="Courier New"/>
                <a:cs typeface="Courier New"/>
              </a:rPr>
              <a:t>3</a:t>
            </a:r>
            <a:r>
              <a:rPr sz="2150" i="1" spc="-290" dirty="0">
                <a:solidFill>
                  <a:srgbClr val="5799C8"/>
                </a:solidFill>
                <a:latin typeface="Courier New"/>
                <a:cs typeface="Courier New"/>
              </a:rPr>
              <a:t>0</a:t>
            </a:r>
            <a:r>
              <a:rPr sz="2150" i="1" dirty="0">
                <a:solidFill>
                  <a:srgbClr val="5799C8"/>
                </a:solidFill>
                <a:latin typeface="Courier New"/>
                <a:cs typeface="Courier New"/>
              </a:rPr>
              <a:t>B</a:t>
            </a:r>
            <a:r>
              <a:rPr sz="2150" i="1" spc="-290" dirty="0">
                <a:solidFill>
                  <a:srgbClr val="5799C8"/>
                </a:solidFill>
                <a:latin typeface="Courier New"/>
                <a:cs typeface="Courier New"/>
              </a:rPr>
              <a:t>C</a:t>
            </a:r>
            <a:r>
              <a:rPr sz="2150" i="1" spc="-105" dirty="0">
                <a:solidFill>
                  <a:srgbClr val="5799C8"/>
                </a:solidFill>
                <a:latin typeface="Courier New"/>
                <a:cs typeface="Courier New"/>
              </a:rPr>
              <a:t>KOE</a:t>
            </a:r>
            <a:endParaRPr sz="21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0932" y="527295"/>
            <a:ext cx="6604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i="1" dirty="0">
                <a:solidFill>
                  <a:srgbClr val="5799C8"/>
                </a:solidFill>
                <a:latin typeface="Courier New"/>
                <a:cs typeface="Courier New"/>
              </a:rPr>
              <a:t>M</a:t>
            </a:r>
            <a:r>
              <a:rPr sz="2150" i="1" spc="80" dirty="0">
                <a:solidFill>
                  <a:srgbClr val="5799C8"/>
                </a:solidFill>
                <a:latin typeface="Courier New"/>
                <a:cs typeface="Courier New"/>
              </a:rPr>
              <a:t>O</a:t>
            </a:r>
            <a:r>
              <a:rPr sz="2150" i="1" spc="-215" dirty="0">
                <a:solidFill>
                  <a:srgbClr val="5799C8"/>
                </a:solidFill>
                <a:latin typeface="Courier New"/>
                <a:cs typeface="Courier New"/>
              </a:rPr>
              <a:t>P</a:t>
            </a:r>
            <a:r>
              <a:rPr sz="2150" i="1" spc="-40" dirty="0">
                <a:solidFill>
                  <a:srgbClr val="5799C8"/>
                </a:solidFill>
                <a:latin typeface="Courier New"/>
                <a:cs typeface="Courier New"/>
              </a:rPr>
              <a:t>E</a:t>
            </a:r>
            <a:endParaRPr sz="215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25127" y="686275"/>
            <a:ext cx="171450" cy="295910"/>
          </a:xfrm>
          <a:custGeom>
            <a:avLst/>
            <a:gdLst/>
            <a:ahLst/>
            <a:cxnLst/>
            <a:rect l="l" t="t" r="r" b="b"/>
            <a:pathLst>
              <a:path w="171450" h="295909">
                <a:moveTo>
                  <a:pt x="0" y="0"/>
                </a:moveTo>
                <a:lnTo>
                  <a:pt x="170947" y="0"/>
                </a:lnTo>
                <a:lnTo>
                  <a:pt x="170947" y="295718"/>
                </a:lnTo>
                <a:lnTo>
                  <a:pt x="0" y="295718"/>
                </a:lnTo>
                <a:lnTo>
                  <a:pt x="0" y="0"/>
                </a:lnTo>
                <a:close/>
              </a:path>
            </a:pathLst>
          </a:custGeom>
          <a:solidFill>
            <a:srgbClr val="E1E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32652" y="717035"/>
            <a:ext cx="190500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160" dirty="0">
                <a:solidFill>
                  <a:srgbClr val="ACB5A8"/>
                </a:solidFill>
                <a:latin typeface="Arial"/>
                <a:cs typeface="Arial"/>
              </a:rPr>
              <a:t>..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4498" y="285622"/>
            <a:ext cx="2214626" cy="28211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8860" y="3429761"/>
            <a:ext cx="4710430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Разработчик: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2065" marR="5080" indent="-1905"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Финансов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е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уп</a:t>
            </a:r>
            <a:r>
              <a:rPr sz="1600" b="1" spc="-20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а</a:t>
            </a:r>
            <a:r>
              <a:rPr sz="1600" b="1" spc="-20" dirty="0">
                <a:latin typeface="Calibri"/>
                <a:cs typeface="Calibri"/>
              </a:rPr>
              <a:t>в</a:t>
            </a:r>
            <a:r>
              <a:rPr sz="1600" b="1" spc="-10" dirty="0">
                <a:latin typeface="Calibri"/>
                <a:cs typeface="Calibri"/>
              </a:rPr>
              <a:t>ле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spc="-10" dirty="0">
                <a:latin typeface="Calibri"/>
                <a:cs typeface="Calibri"/>
              </a:rPr>
              <a:t>ие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админист</a:t>
            </a:r>
            <a:r>
              <a:rPr sz="1600" b="1" spc="-15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ации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м</a:t>
            </a:r>
            <a:r>
              <a:rPr sz="1600" b="1" spc="-10" dirty="0">
                <a:latin typeface="Calibri"/>
                <a:cs typeface="Calibri"/>
              </a:rPr>
              <a:t>униципаль</a:t>
            </a:r>
            <a:r>
              <a:rPr sz="1600" b="1" spc="-5" dirty="0">
                <a:latin typeface="Calibri"/>
                <a:cs typeface="Calibri"/>
              </a:rPr>
              <a:t>н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spc="-15" dirty="0">
                <a:latin typeface="Calibri"/>
                <a:cs typeface="Calibri"/>
              </a:rPr>
              <a:t>г</a:t>
            </a:r>
            <a:r>
              <a:rPr sz="1600" b="1" spc="-10" dirty="0">
                <a:latin typeface="Calibri"/>
                <a:cs typeface="Calibri"/>
              </a:rPr>
              <a:t>о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образ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вания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Щ</a:t>
            </a:r>
            <a:r>
              <a:rPr sz="1600" b="1" spc="-10" dirty="0">
                <a:latin typeface="Calibri"/>
                <a:cs typeface="Calibri"/>
              </a:rPr>
              <a:t>ербин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вский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ай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н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1507" y="5144642"/>
            <a:ext cx="3627120" cy="1691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А</a:t>
            </a:r>
            <a:r>
              <a:rPr sz="1600" b="1" spc="-15" dirty="0">
                <a:latin typeface="Calibri"/>
                <a:cs typeface="Calibri"/>
              </a:rPr>
              <a:t>др</a:t>
            </a:r>
            <a:r>
              <a:rPr sz="1600" b="1" spc="-10" dirty="0">
                <a:latin typeface="Calibri"/>
                <a:cs typeface="Calibri"/>
              </a:rPr>
              <a:t>ес: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339725" marR="333375"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З</a:t>
            </a:r>
            <a:r>
              <a:rPr sz="1600" b="1" spc="-20" dirty="0">
                <a:latin typeface="Calibri"/>
                <a:cs typeface="Calibri"/>
              </a:rPr>
              <a:t>5</a:t>
            </a:r>
            <a:r>
              <a:rPr sz="1600" b="1" spc="-15" dirty="0">
                <a:latin typeface="Calibri"/>
                <a:cs typeface="Calibri"/>
              </a:rPr>
              <a:t>362</a:t>
            </a:r>
            <a:r>
              <a:rPr sz="1600" b="1" spc="-10" dirty="0">
                <a:latin typeface="Calibri"/>
                <a:cs typeface="Calibri"/>
              </a:rPr>
              <a:t>0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ст</a:t>
            </a:r>
            <a:r>
              <a:rPr sz="1600" b="1" dirty="0">
                <a:latin typeface="Calibri"/>
                <a:cs typeface="Calibri"/>
              </a:rPr>
              <a:t>-</a:t>
            </a:r>
            <a:r>
              <a:rPr sz="1600" b="1" spc="-10" dirty="0">
                <a:latin typeface="Calibri"/>
                <a:cs typeface="Calibri"/>
              </a:rPr>
              <a:t>ца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Старо</a:t>
            </a:r>
            <a:r>
              <a:rPr sz="1600" b="1" spc="-25" dirty="0">
                <a:latin typeface="Calibri"/>
                <a:cs typeface="Calibri"/>
              </a:rPr>
              <a:t>щ</a:t>
            </a:r>
            <a:r>
              <a:rPr sz="1600" b="1" spc="-10" dirty="0">
                <a:latin typeface="Calibri"/>
                <a:cs typeface="Calibri"/>
              </a:rPr>
              <a:t>ербин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вс</a:t>
            </a:r>
            <a:r>
              <a:rPr sz="1600" b="1" spc="-35" dirty="0">
                <a:latin typeface="Calibri"/>
                <a:cs typeface="Calibri"/>
              </a:rPr>
              <a:t>к</a:t>
            </a:r>
            <a:r>
              <a:rPr sz="1600" b="1" spc="-10" dirty="0">
                <a:latin typeface="Calibri"/>
                <a:cs typeface="Calibri"/>
              </a:rPr>
              <a:t>ая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75" dirty="0">
                <a:latin typeface="Calibri"/>
                <a:cs typeface="Calibri"/>
              </a:rPr>
              <a:t>у</a:t>
            </a:r>
            <a:r>
              <a:rPr sz="1600" b="1" spc="-10" dirty="0">
                <a:latin typeface="Calibri"/>
                <a:cs typeface="Calibri"/>
              </a:rPr>
              <a:t>л. Сове</a:t>
            </a:r>
            <a:r>
              <a:rPr sz="1600" b="1" spc="-20" dirty="0">
                <a:latin typeface="Calibri"/>
                <a:cs typeface="Calibri"/>
              </a:rPr>
              <a:t>т</a:t>
            </a:r>
            <a:r>
              <a:rPr sz="1600" b="1" spc="-10" dirty="0">
                <a:latin typeface="Calibri"/>
                <a:cs typeface="Calibri"/>
              </a:rPr>
              <a:t>ов,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д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6</a:t>
            </a:r>
            <a:r>
              <a:rPr sz="1600" b="1" spc="-10" dirty="0"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b="1" spc="-25" dirty="0">
                <a:latin typeface="Calibri"/>
                <a:cs typeface="Calibri"/>
              </a:rPr>
              <a:t>т</a:t>
            </a:r>
            <a:r>
              <a:rPr sz="1600" b="1" spc="-35" dirty="0">
                <a:latin typeface="Calibri"/>
                <a:cs typeface="Calibri"/>
              </a:rPr>
              <a:t>е</a:t>
            </a:r>
            <a:r>
              <a:rPr sz="1600" b="1" spc="-10" dirty="0">
                <a:latin typeface="Calibri"/>
                <a:cs typeface="Calibri"/>
              </a:rPr>
              <a:t>леф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н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(8615</a:t>
            </a:r>
            <a:r>
              <a:rPr sz="1600" b="1" spc="-10" dirty="0">
                <a:latin typeface="Calibri"/>
                <a:cs typeface="Calibri"/>
              </a:rPr>
              <a:t>1)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7</a:t>
            </a:r>
            <a:r>
              <a:rPr sz="1600" b="1" spc="-5" dirty="0">
                <a:latin typeface="Calibri"/>
                <a:cs typeface="Calibri"/>
              </a:rPr>
              <a:t>-</a:t>
            </a:r>
            <a:r>
              <a:rPr sz="1600" b="1" spc="-15" dirty="0">
                <a:latin typeface="Calibri"/>
                <a:cs typeface="Calibri"/>
              </a:rPr>
              <a:t>81</a:t>
            </a:r>
            <a:r>
              <a:rPr sz="1600" b="1" spc="-5" dirty="0">
                <a:latin typeface="Calibri"/>
                <a:cs typeface="Calibri"/>
              </a:rPr>
              <a:t>-</a:t>
            </a:r>
            <a:r>
              <a:rPr sz="1600" b="1" spc="-15" dirty="0">
                <a:latin typeface="Calibri"/>
                <a:cs typeface="Calibri"/>
              </a:rPr>
              <a:t>84</a:t>
            </a:r>
            <a:r>
              <a:rPr sz="1600" b="1" spc="-5" dirty="0">
                <a:latin typeface="Calibri"/>
                <a:cs typeface="Calibri"/>
              </a:rPr>
              <a:t>,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фа</a:t>
            </a:r>
            <a:r>
              <a:rPr sz="1600" b="1" spc="-35" dirty="0">
                <a:latin typeface="Calibri"/>
                <a:cs typeface="Calibri"/>
              </a:rPr>
              <a:t>к</a:t>
            </a:r>
            <a:r>
              <a:rPr sz="1600" b="1" spc="-10" dirty="0">
                <a:latin typeface="Calibri"/>
                <a:cs typeface="Calibri"/>
              </a:rPr>
              <a:t>с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7</a:t>
            </a:r>
            <a:r>
              <a:rPr sz="1600" b="1" spc="-5" dirty="0">
                <a:latin typeface="Calibri"/>
                <a:cs typeface="Calibri"/>
              </a:rPr>
              <a:t>-</a:t>
            </a:r>
            <a:r>
              <a:rPr sz="1600" b="1" spc="-15" dirty="0">
                <a:latin typeface="Calibri"/>
                <a:cs typeface="Calibri"/>
              </a:rPr>
              <a:t>81</a:t>
            </a:r>
            <a:r>
              <a:rPr sz="1600" b="1" spc="-5" dirty="0">
                <a:latin typeface="Calibri"/>
                <a:cs typeface="Calibri"/>
              </a:rPr>
              <a:t>-</a:t>
            </a:r>
            <a:r>
              <a:rPr sz="1600" b="1" spc="-15" dirty="0">
                <a:latin typeface="Calibri"/>
                <a:cs typeface="Calibri"/>
              </a:rPr>
              <a:t>84</a:t>
            </a:r>
            <a:r>
              <a:rPr sz="1600" b="1" spc="-10" dirty="0">
                <a:latin typeface="Calibri"/>
                <a:cs typeface="Calibri"/>
              </a:rPr>
              <a:t> ад</a:t>
            </a:r>
            <a:r>
              <a:rPr sz="1600" b="1" spc="-20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ес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40" dirty="0">
                <a:latin typeface="Calibri"/>
                <a:cs typeface="Calibri"/>
              </a:rPr>
              <a:t>э</a:t>
            </a:r>
            <a:r>
              <a:rPr sz="1600" b="1" spc="-10" dirty="0">
                <a:latin typeface="Calibri"/>
                <a:cs typeface="Calibri"/>
              </a:rPr>
              <a:t>лект</a:t>
            </a:r>
            <a:r>
              <a:rPr sz="1600" b="1" spc="-15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онной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почты: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  <a:hlinkClick r:id="rId4"/>
              </a:rPr>
              <a:t>fu</a:t>
            </a:r>
            <a:r>
              <a:rPr sz="1600" b="1" spc="-10" dirty="0">
                <a:latin typeface="Calibri"/>
                <a:cs typeface="Calibri"/>
                <a:hlinkClick r:id="rId4"/>
              </a:rPr>
              <a:t>sr</a:t>
            </a:r>
            <a:r>
              <a:rPr sz="1600" b="1" spc="-20" dirty="0">
                <a:latin typeface="Calibri"/>
                <a:cs typeface="Calibri"/>
                <a:hlinkClick r:id="rId4"/>
              </a:rPr>
              <a:t>b</a:t>
            </a:r>
            <a:r>
              <a:rPr sz="1600" b="1" spc="-15" dirty="0">
                <a:latin typeface="Calibri"/>
                <a:cs typeface="Calibri"/>
                <a:hlinkClick r:id="rId4"/>
              </a:rPr>
              <a:t>@</a:t>
            </a:r>
            <a:r>
              <a:rPr sz="1600" b="1" spc="-20" dirty="0">
                <a:latin typeface="Calibri"/>
                <a:cs typeface="Calibri"/>
                <a:hlinkClick r:id="rId4"/>
              </a:rPr>
              <a:t>ma</a:t>
            </a:r>
            <a:r>
              <a:rPr sz="1600" b="1" dirty="0">
                <a:latin typeface="Calibri"/>
                <a:cs typeface="Calibri"/>
                <a:hlinkClick r:id="rId4"/>
              </a:rPr>
              <a:t>i</a:t>
            </a:r>
            <a:r>
              <a:rPr sz="1600" b="1" spc="-5" dirty="0">
                <a:latin typeface="Calibri"/>
                <a:cs typeface="Calibri"/>
                <a:hlinkClick r:id="rId4"/>
              </a:rPr>
              <a:t>l</a:t>
            </a:r>
            <a:r>
              <a:rPr sz="1600" b="1" dirty="0">
                <a:latin typeface="Calibri"/>
                <a:cs typeface="Calibri"/>
                <a:hlinkClick r:id="rId4"/>
              </a:rPr>
              <a:t>.</a:t>
            </a:r>
            <a:r>
              <a:rPr sz="1600" b="1" spc="-15" dirty="0">
                <a:latin typeface="Calibri"/>
                <a:cs typeface="Calibri"/>
                <a:hlinkClick r:id="rId4"/>
              </a:rPr>
              <a:t>ru</a:t>
            </a:r>
            <a:r>
              <a:rPr sz="1600" b="1" spc="-10" dirty="0">
                <a:latin typeface="Calibri"/>
                <a:cs typeface="Calibri"/>
              </a:rPr>
              <a:t> сайт админист</a:t>
            </a:r>
            <a:r>
              <a:rPr sz="1600" b="1" spc="-15" dirty="0">
                <a:latin typeface="Calibri"/>
                <a:cs typeface="Calibri"/>
              </a:rPr>
              <a:t>р</a:t>
            </a:r>
            <a:r>
              <a:rPr sz="1600" b="1" spc="-10" dirty="0">
                <a:latin typeface="Calibri"/>
                <a:cs typeface="Calibri"/>
              </a:rPr>
              <a:t>ации: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  <a:hlinkClick r:id="rId5"/>
              </a:rPr>
              <a:t>h</a:t>
            </a:r>
            <a:r>
              <a:rPr sz="1600" b="1" spc="-35" dirty="0">
                <a:latin typeface="Calibri"/>
                <a:cs typeface="Calibri"/>
                <a:hlinkClick r:id="rId5"/>
              </a:rPr>
              <a:t>t</a:t>
            </a:r>
            <a:r>
              <a:rPr sz="1600" b="1" spc="-10" dirty="0">
                <a:latin typeface="Calibri"/>
                <a:cs typeface="Calibri"/>
                <a:hlinkClick r:id="rId5"/>
              </a:rPr>
              <a:t>t</a:t>
            </a:r>
            <a:r>
              <a:rPr sz="1600" b="1" spc="-20" dirty="0">
                <a:latin typeface="Calibri"/>
                <a:cs typeface="Calibri"/>
                <a:hlinkClick r:id="rId5"/>
              </a:rPr>
              <a:t>p</a:t>
            </a:r>
            <a:r>
              <a:rPr sz="1600" b="1" spc="-10" dirty="0">
                <a:latin typeface="Calibri"/>
                <a:cs typeface="Calibri"/>
                <a:hlinkClick r:id="rId5"/>
              </a:rPr>
              <a:t>:/</a:t>
            </a:r>
            <a:r>
              <a:rPr sz="1600" b="1" spc="-60" dirty="0">
                <a:latin typeface="Calibri"/>
                <a:cs typeface="Calibri"/>
                <a:hlinkClick r:id="rId5"/>
              </a:rPr>
              <a:t>/</a:t>
            </a:r>
            <a:r>
              <a:rPr sz="1600" b="1" spc="-25" dirty="0">
                <a:latin typeface="Calibri"/>
                <a:cs typeface="Calibri"/>
                <a:hlinkClick r:id="rId5"/>
              </a:rPr>
              <a:t>st</a:t>
            </a:r>
            <a:r>
              <a:rPr sz="1600" b="1" spc="-10" dirty="0">
                <a:latin typeface="Calibri"/>
                <a:cs typeface="Calibri"/>
                <a:hlinkClick r:id="rId5"/>
              </a:rPr>
              <a:t>a</a:t>
            </a:r>
            <a:r>
              <a:rPr sz="1600" b="1" spc="-50" dirty="0">
                <a:latin typeface="Calibri"/>
                <a:cs typeface="Calibri"/>
                <a:hlinkClick r:id="rId5"/>
              </a:rPr>
              <a:t>r</a:t>
            </a:r>
            <a:r>
              <a:rPr sz="1600" b="1" spc="-10" dirty="0">
                <a:latin typeface="Calibri"/>
                <a:cs typeface="Calibri"/>
                <a:hlinkClick r:id="rId5"/>
              </a:rPr>
              <a:t>adm.ru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1504" y="7502525"/>
            <a:ext cx="2311400" cy="746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ст</a:t>
            </a:r>
            <a:r>
              <a:rPr sz="1600" b="1" spc="-5" dirty="0">
                <a:latin typeface="Calibri"/>
                <a:cs typeface="Calibri"/>
              </a:rPr>
              <a:t>-</a:t>
            </a:r>
            <a:r>
              <a:rPr sz="1600" b="1" spc="-10" dirty="0">
                <a:latin typeface="Calibri"/>
                <a:cs typeface="Calibri"/>
              </a:rPr>
              <a:t>ца Старо</a:t>
            </a:r>
            <a:r>
              <a:rPr sz="1600" b="1" spc="-25" dirty="0">
                <a:latin typeface="Calibri"/>
                <a:cs typeface="Calibri"/>
              </a:rPr>
              <a:t>щ</a:t>
            </a:r>
            <a:r>
              <a:rPr sz="1600" b="1" spc="-10" dirty="0">
                <a:latin typeface="Calibri"/>
                <a:cs typeface="Calibri"/>
              </a:rPr>
              <a:t>ербин</a:t>
            </a:r>
            <a:r>
              <a:rPr sz="1600" b="1" spc="-5" dirty="0">
                <a:latin typeface="Calibri"/>
                <a:cs typeface="Calibri"/>
              </a:rPr>
              <a:t>о</a:t>
            </a:r>
            <a:r>
              <a:rPr sz="1600" b="1" spc="-10" dirty="0">
                <a:latin typeface="Calibri"/>
                <a:cs typeface="Calibri"/>
              </a:rPr>
              <a:t>вс</a:t>
            </a:r>
            <a:r>
              <a:rPr sz="1600" b="1" spc="-35" dirty="0">
                <a:latin typeface="Calibri"/>
                <a:cs typeface="Calibri"/>
              </a:rPr>
              <a:t>к</a:t>
            </a:r>
            <a:r>
              <a:rPr sz="1600" b="1" spc="-10" dirty="0">
                <a:latin typeface="Calibri"/>
                <a:cs typeface="Calibri"/>
              </a:rPr>
              <a:t>ая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5" dirty="0" smtClean="0">
                <a:latin typeface="Calibri"/>
                <a:cs typeface="Calibri"/>
              </a:rPr>
              <a:t>декабрь </a:t>
            </a:r>
            <a:r>
              <a:rPr sz="1600" b="1" spc="-15" dirty="0" smtClean="0">
                <a:latin typeface="Calibri"/>
                <a:cs typeface="Calibri"/>
              </a:rPr>
              <a:t>20</a:t>
            </a:r>
            <a:r>
              <a:rPr lang="ru-RU" sz="1600" b="1" spc="-15" dirty="0" smtClean="0">
                <a:latin typeface="Calibri"/>
                <a:cs typeface="Calibri"/>
              </a:rPr>
              <a:t>22 </a:t>
            </a:r>
            <a:r>
              <a:rPr sz="1600" b="1" spc="-15" dirty="0" err="1" smtClean="0">
                <a:latin typeface="Calibri"/>
                <a:cs typeface="Calibri"/>
              </a:rPr>
              <a:t>г</a:t>
            </a:r>
            <a:r>
              <a:rPr sz="1600" b="1" spc="-45" dirty="0" err="1" smtClean="0">
                <a:latin typeface="Calibri"/>
                <a:cs typeface="Calibri"/>
              </a:rPr>
              <a:t>о</a:t>
            </a:r>
            <a:r>
              <a:rPr sz="1600" b="1" spc="-15" dirty="0" err="1" smtClean="0">
                <a:latin typeface="Calibri"/>
                <a:cs typeface="Calibri"/>
              </a:rPr>
              <a:t>д</a:t>
            </a:r>
            <a:r>
              <a:rPr lang="ru-RU" sz="1600" b="1" spc="-15" dirty="0" smtClean="0">
                <a:latin typeface="Calibri"/>
                <a:cs typeface="Calibri"/>
              </a:rPr>
              <a:t>а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61950" y="3381375"/>
            <a:ext cx="6267450" cy="1152525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0042" y="142844"/>
            <a:ext cx="6066790" cy="4227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70" algn="ctr">
              <a:lnSpc>
                <a:spcPct val="100000"/>
              </a:lnSpc>
            </a:pPr>
            <a:r>
              <a:rPr sz="1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Б</a:t>
            </a:r>
            <a:r>
              <a:rPr sz="1600" b="1" spc="-6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ю</a:t>
            </a:r>
            <a:r>
              <a:rPr sz="1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</a:t>
            </a:r>
            <a:r>
              <a:rPr sz="1600" b="1" spc="-4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ж</a:t>
            </a:r>
            <a:r>
              <a:rPr sz="1600" b="1" spc="-2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</a:t>
            </a:r>
            <a:r>
              <a:rPr sz="1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т</a:t>
            </a:r>
            <a:r>
              <a:rPr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м</a:t>
            </a:r>
            <a:r>
              <a:rPr sz="1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у</a:t>
            </a:r>
            <a:r>
              <a:rPr sz="1600" b="1" spc="-1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</a:t>
            </a:r>
            <a:r>
              <a:rPr sz="1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иципаль</a:t>
            </a:r>
            <a:r>
              <a:rPr sz="1600" b="1" spc="-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</a:t>
            </a:r>
            <a:r>
              <a:rPr sz="1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1600" b="1" spc="-2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г</a:t>
            </a:r>
            <a:r>
              <a:rPr sz="1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1600" b="1" spc="3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образования</a:t>
            </a:r>
            <a:r>
              <a:rPr sz="1600" b="1" spc="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Щ</a:t>
            </a:r>
            <a:r>
              <a:rPr sz="1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ербиновский</a:t>
            </a:r>
            <a:r>
              <a:rPr sz="1600" b="1" spc="1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район:</a:t>
            </a:r>
            <a:endParaRPr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98120" marR="561975" indent="-185420">
              <a:lnSpc>
                <a:spcPct val="100000"/>
              </a:lnSpc>
              <a:spcBef>
                <a:spcPts val="900"/>
              </a:spcBef>
              <a:buFont typeface="Wingdings"/>
              <a:buChar char=""/>
              <a:tabLst>
                <a:tab pos="236854" algn="l"/>
              </a:tabLst>
            </a:pP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м</a:t>
            </a:r>
            <a:r>
              <a:rPr sz="1400" spc="-5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щае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я на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ай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ад</a:t>
            </a:r>
            <a:r>
              <a:rPr sz="1400" spc="-10" dirty="0">
                <a:latin typeface="Calibri"/>
                <a:cs typeface="Calibri"/>
              </a:rPr>
              <a:t>м</a:t>
            </a:r>
            <a:r>
              <a:rPr sz="1400" dirty="0">
                <a:latin typeface="Calibri"/>
                <a:cs typeface="Calibri"/>
              </a:rPr>
              <a:t>ини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ц</a:t>
            </a:r>
            <a:r>
              <a:rPr sz="1400" dirty="0">
                <a:latin typeface="Calibri"/>
                <a:cs typeface="Calibri"/>
              </a:rPr>
              <a:t>ии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м</a:t>
            </a:r>
            <a:r>
              <a:rPr sz="1400" dirty="0">
                <a:latin typeface="Calibri"/>
                <a:cs typeface="Calibri"/>
              </a:rPr>
              <a:t>уни</a:t>
            </a:r>
            <a:r>
              <a:rPr sz="1400" spc="-10" dirty="0">
                <a:latin typeface="Calibri"/>
                <a:cs typeface="Calibri"/>
              </a:rPr>
              <a:t>ц</a:t>
            </a:r>
            <a:r>
              <a:rPr sz="1400" dirty="0">
                <a:latin typeface="Calibri"/>
                <a:cs typeface="Calibri"/>
              </a:rPr>
              <a:t>ипально</a:t>
            </a:r>
            <a:r>
              <a:rPr sz="1400" spc="-15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 об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ова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ия </a:t>
            </a:r>
            <a:r>
              <a:rPr sz="1400" spc="-15" dirty="0">
                <a:latin typeface="Calibri"/>
                <a:cs typeface="Calibri"/>
              </a:rPr>
              <a:t>Щ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инов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й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айон</a:t>
            </a:r>
          </a:p>
          <a:p>
            <a:pPr marL="198120" indent="-185420">
              <a:lnSpc>
                <a:spcPct val="100000"/>
              </a:lnSpc>
              <a:buFont typeface="Wingdings"/>
              <a:buChar char=""/>
              <a:tabLst>
                <a:tab pos="198755" algn="l"/>
              </a:tabLst>
            </a:pPr>
            <a:r>
              <a:rPr sz="1400" dirty="0">
                <a:latin typeface="Calibri"/>
                <a:cs typeface="Calibri"/>
              </a:rPr>
              <a:t>п</a:t>
            </a:r>
            <a:r>
              <a:rPr sz="1400" spc="-5" dirty="0">
                <a:latin typeface="Calibri"/>
                <a:cs typeface="Calibri"/>
              </a:rPr>
              <a:t>р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та</a:t>
            </a:r>
            <a:r>
              <a:rPr sz="1400" spc="-20" dirty="0">
                <a:latin typeface="Calibri"/>
                <a:cs typeface="Calibri"/>
              </a:rPr>
              <a:t>в</a:t>
            </a:r>
            <a:r>
              <a:rPr sz="1400" dirty="0">
                <a:latin typeface="Calibri"/>
                <a:cs typeface="Calibri"/>
              </a:rPr>
              <a:t>ля</a:t>
            </a:r>
            <a:r>
              <a:rPr sz="1400" spc="-5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" dirty="0">
                <a:latin typeface="Calibri"/>
                <a:cs typeface="Calibri"/>
              </a:rPr>
              <a:t> С</a:t>
            </a:r>
            <a:r>
              <a:rPr sz="1400" dirty="0">
                <a:latin typeface="Calibri"/>
                <a:cs typeface="Calibri"/>
              </a:rPr>
              <a:t>овет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м</a:t>
            </a:r>
            <a:r>
              <a:rPr sz="1400" dirty="0">
                <a:latin typeface="Calibri"/>
                <a:cs typeface="Calibri"/>
              </a:rPr>
              <a:t>уни</a:t>
            </a:r>
            <a:r>
              <a:rPr sz="1400" spc="-10" dirty="0">
                <a:latin typeface="Calibri"/>
                <a:cs typeface="Calibri"/>
              </a:rPr>
              <a:t>ц</a:t>
            </a:r>
            <a:r>
              <a:rPr sz="1400" dirty="0">
                <a:latin typeface="Calibri"/>
                <a:cs typeface="Calibri"/>
              </a:rPr>
              <a:t>ипально</a:t>
            </a:r>
            <a:r>
              <a:rPr sz="1400" spc="-15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 об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ова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ия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Щ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инов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й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айон</a:t>
            </a:r>
          </a:p>
          <a:p>
            <a:pPr marL="198120" marR="5080" indent="-185420">
              <a:lnSpc>
                <a:spcPct val="100000"/>
              </a:lnSpc>
              <a:buFont typeface="Wingdings"/>
              <a:buChar char=""/>
              <a:tabLst>
                <a:tab pos="236854" algn="l"/>
              </a:tabLst>
            </a:pPr>
            <a:r>
              <a:rPr sz="1400" dirty="0">
                <a:latin typeface="Calibri"/>
                <a:cs typeface="Calibri"/>
              </a:rPr>
              <a:t>пу</a:t>
            </a:r>
            <a:r>
              <a:rPr sz="1400" spc="-30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лик</a:t>
            </a:r>
            <a:r>
              <a:rPr sz="1400" spc="-20" dirty="0">
                <a:latin typeface="Calibri"/>
                <a:cs typeface="Calibri"/>
              </a:rPr>
              <a:t>у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пе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3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д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че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ом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печа</a:t>
            </a:r>
            <a:r>
              <a:rPr sz="1400" spc="-1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ном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25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дании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«Информа</a:t>
            </a:r>
            <a:r>
              <a:rPr sz="1400" spc="-10" dirty="0">
                <a:latin typeface="Calibri"/>
                <a:cs typeface="Calibri"/>
              </a:rPr>
              <a:t>ц</a:t>
            </a:r>
            <a:r>
              <a:rPr sz="1400" dirty="0">
                <a:latin typeface="Calibri"/>
                <a:cs typeface="Calibri"/>
              </a:rPr>
              <a:t>ионный 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spc="-30" dirty="0">
                <a:latin typeface="Calibri"/>
                <a:cs typeface="Calibri"/>
              </a:rPr>
              <a:t>ю</a:t>
            </a:r>
            <a:r>
              <a:rPr sz="1400" dirty="0">
                <a:latin typeface="Calibri"/>
                <a:cs typeface="Calibri"/>
              </a:rPr>
              <a:t>л</a:t>
            </a:r>
            <a:r>
              <a:rPr sz="1400" spc="5" dirty="0">
                <a:latin typeface="Calibri"/>
                <a:cs typeface="Calibri"/>
              </a:rPr>
              <a:t>л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ень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ор</a:t>
            </a:r>
            <a:r>
              <a:rPr sz="1400" spc="-1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анов м</a:t>
            </a:r>
            <a:r>
              <a:rPr sz="1400" spc="-10" dirty="0">
                <a:latin typeface="Calibri"/>
                <a:cs typeface="Calibri"/>
              </a:rPr>
              <a:t>ес</a:t>
            </a:r>
            <a:r>
              <a:rPr sz="1400" dirty="0">
                <a:latin typeface="Calibri"/>
                <a:cs typeface="Calibri"/>
              </a:rPr>
              <a:t>тно</a:t>
            </a:r>
            <a:r>
              <a:rPr sz="1400" spc="-2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ам</a:t>
            </a:r>
            <a:r>
              <a:rPr sz="1400" spc="-10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уп</a:t>
            </a:r>
            <a:r>
              <a:rPr sz="1400" spc="-5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5" dirty="0">
                <a:latin typeface="Calibri"/>
                <a:cs typeface="Calibri"/>
              </a:rPr>
              <a:t>в</a:t>
            </a:r>
            <a:r>
              <a:rPr sz="1400" dirty="0">
                <a:latin typeface="Calibri"/>
                <a:cs typeface="Calibri"/>
              </a:rPr>
              <a:t>ления</a:t>
            </a:r>
            <a:r>
              <a:rPr sz="1400" spc="-15" dirty="0">
                <a:latin typeface="Calibri"/>
                <a:cs typeface="Calibri"/>
              </a:rPr>
              <a:t> м</a:t>
            </a:r>
            <a:r>
              <a:rPr sz="1400" dirty="0">
                <a:latin typeface="Calibri"/>
                <a:cs typeface="Calibri"/>
              </a:rPr>
              <a:t>уни</a:t>
            </a:r>
            <a:r>
              <a:rPr sz="1400" spc="-10" dirty="0">
                <a:latin typeface="Calibri"/>
                <a:cs typeface="Calibri"/>
              </a:rPr>
              <a:t>ц</a:t>
            </a:r>
            <a:r>
              <a:rPr sz="1400" dirty="0">
                <a:latin typeface="Calibri"/>
                <a:cs typeface="Calibri"/>
              </a:rPr>
              <a:t>ипально</a:t>
            </a:r>
            <a:r>
              <a:rPr sz="1400" spc="-15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 об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з</a:t>
            </a:r>
            <a:r>
              <a:rPr sz="1400" dirty="0">
                <a:latin typeface="Calibri"/>
                <a:cs typeface="Calibri"/>
              </a:rPr>
              <a:t>ова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ия </a:t>
            </a:r>
            <a:r>
              <a:rPr sz="1400" spc="-15" dirty="0">
                <a:latin typeface="Calibri"/>
                <a:cs typeface="Calibri"/>
              </a:rPr>
              <a:t>Щ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инов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й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айон»</a:t>
            </a:r>
          </a:p>
          <a:p>
            <a:pPr marL="198120" indent="-185420">
              <a:lnSpc>
                <a:spcPct val="100000"/>
              </a:lnSpc>
              <a:buFont typeface="Wingdings"/>
              <a:buChar char=""/>
              <a:tabLst>
                <a:tab pos="198755" algn="l"/>
              </a:tabLst>
            </a:pPr>
            <a:r>
              <a:rPr sz="1400" dirty="0">
                <a:latin typeface="Calibri"/>
                <a:cs typeface="Calibri"/>
              </a:rPr>
              <a:t>выне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ение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пу</a:t>
            </a:r>
            <a:r>
              <a:rPr sz="1400" spc="-30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лич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ые</a:t>
            </a:r>
            <a:r>
              <a:rPr sz="1400" spc="-10" dirty="0">
                <a:latin typeface="Calibri"/>
                <a:cs typeface="Calibri"/>
              </a:rPr>
              <a:t> с</a:t>
            </a:r>
            <a:r>
              <a:rPr sz="1400" dirty="0">
                <a:latin typeface="Calibri"/>
                <a:cs typeface="Calibri"/>
              </a:rPr>
              <a:t>лушания</a:t>
            </a:r>
          </a:p>
          <a:p>
            <a:pPr marL="1323340">
              <a:lnSpc>
                <a:spcPct val="100000"/>
              </a:lnSpc>
              <a:spcBef>
                <a:spcPts val="1150"/>
              </a:spcBef>
            </a:pPr>
            <a:r>
              <a:rPr sz="18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Х</a:t>
            </a:r>
            <a:r>
              <a:rPr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арак</a:t>
            </a:r>
            <a:r>
              <a:rPr sz="1800" b="1" spc="-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т</a:t>
            </a:r>
            <a:r>
              <a:rPr sz="1800" b="1" spc="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</a:t>
            </a:r>
            <a:r>
              <a:rPr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рные</a:t>
            </a:r>
            <a:r>
              <a:rPr sz="18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че</a:t>
            </a:r>
            <a:r>
              <a:rPr sz="18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рт</a:t>
            </a:r>
            <a:r>
              <a:rPr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ы</a:t>
            </a:r>
            <a:r>
              <a:rPr sz="1800" b="1" spc="-3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б</a:t>
            </a:r>
            <a:r>
              <a:rPr sz="1800" b="1" spc="-4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ю</a:t>
            </a:r>
            <a:r>
              <a:rPr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</a:t>
            </a:r>
            <a:r>
              <a:rPr sz="1800" b="1" spc="-2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ж</a:t>
            </a:r>
            <a:r>
              <a:rPr sz="1800" b="1" spc="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</a:t>
            </a:r>
            <a:r>
              <a:rPr sz="18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а:</a:t>
            </a:r>
            <a:endParaRPr sz="1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280670" lvl="1" indent="-196850">
              <a:lnSpc>
                <a:spcPct val="100000"/>
              </a:lnSpc>
              <a:spcBef>
                <a:spcPts val="114"/>
              </a:spcBef>
              <a:buFont typeface="Wingdings"/>
              <a:buChar char=""/>
              <a:tabLst>
                <a:tab pos="281305" algn="l"/>
              </a:tabLst>
            </a:pP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ак 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ъек</a:t>
            </a:r>
            <a:r>
              <a:rPr sz="1400" spc="-1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ивная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э</a:t>
            </a: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омиче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25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ор</a:t>
            </a:r>
            <a:r>
              <a:rPr sz="1400" spc="-5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я</a:t>
            </a:r>
          </a:p>
          <a:p>
            <a:pPr marL="280670" lvl="1" indent="-196850">
              <a:lnSpc>
                <a:spcPct val="100000"/>
              </a:lnSpc>
              <a:buFont typeface="Wingdings"/>
              <a:buChar char=""/>
              <a:tabLst>
                <a:tab pos="281305" algn="l"/>
              </a:tabLst>
            </a:pP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ак с</a:t>
            </a:r>
            <a:r>
              <a:rPr sz="1400" spc="-10" dirty="0">
                <a:latin typeface="Calibri"/>
                <a:cs typeface="Calibri"/>
              </a:rPr>
              <a:t>ис</a:t>
            </a:r>
            <a:r>
              <a:rPr sz="1400" spc="-20" dirty="0">
                <a:latin typeface="Calibri"/>
                <a:cs typeface="Calibri"/>
              </a:rPr>
              <a:t>те</a:t>
            </a:r>
            <a:r>
              <a:rPr sz="1400" dirty="0">
                <a:latin typeface="Calibri"/>
                <a:cs typeface="Calibri"/>
              </a:rPr>
              <a:t>ма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ен</a:t>
            </a:r>
            <a:r>
              <a:rPr sz="1400" spc="-3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жных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тнош</a:t>
            </a:r>
            <a:r>
              <a:rPr sz="1400" spc="-1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ний</a:t>
            </a:r>
          </a:p>
          <a:p>
            <a:pPr marL="280670" lvl="1" indent="-196850">
              <a:lnSpc>
                <a:spcPct val="100000"/>
              </a:lnSpc>
              <a:buFont typeface="Wingdings"/>
              <a:buChar char=""/>
              <a:tabLst>
                <a:tab pos="281305" algn="l"/>
              </a:tabLst>
            </a:pP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ак основной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ф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нан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овый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план</a:t>
            </a:r>
          </a:p>
          <a:p>
            <a:pPr marL="280670" lvl="1" indent="-196850">
              <a:lnSpc>
                <a:spcPct val="100000"/>
              </a:lnSpc>
              <a:buFont typeface="Wingdings"/>
              <a:buChar char=""/>
              <a:tabLst>
                <a:tab pos="281305" algn="l"/>
              </a:tabLst>
            </a:pPr>
            <a:r>
              <a:rPr sz="1400" spc="-30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ак инс</a:t>
            </a:r>
            <a:r>
              <a:rPr sz="1400" spc="-10" dirty="0">
                <a:latin typeface="Calibri"/>
                <a:cs typeface="Calibri"/>
              </a:rPr>
              <a:t>т</a:t>
            </a:r>
            <a:r>
              <a:rPr sz="1400" spc="-20" dirty="0">
                <a:latin typeface="Calibri"/>
                <a:cs typeface="Calibri"/>
              </a:rPr>
              <a:t>р</a:t>
            </a:r>
            <a:r>
              <a:rPr sz="1400" spc="-15" dirty="0">
                <a:latin typeface="Calibri"/>
                <a:cs typeface="Calibri"/>
              </a:rPr>
              <a:t>у</a:t>
            </a:r>
            <a:r>
              <a:rPr sz="1400" dirty="0">
                <a:latin typeface="Calibri"/>
                <a:cs typeface="Calibri"/>
              </a:rPr>
              <a:t>м</a:t>
            </a:r>
            <a:r>
              <a:rPr sz="1400" spc="-5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нт финан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ов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й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</a:t>
            </a:r>
            <a:r>
              <a:rPr sz="1400" spc="-20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лит</a:t>
            </a:r>
            <a:r>
              <a:rPr sz="1400" spc="-10" dirty="0">
                <a:latin typeface="Calibri"/>
                <a:cs typeface="Calibri"/>
              </a:rPr>
              <a:t>и</a:t>
            </a:r>
            <a:r>
              <a:rPr sz="1400" dirty="0">
                <a:latin typeface="Calibri"/>
                <a:cs typeface="Calibri"/>
              </a:rPr>
              <a:t>ки</a:t>
            </a: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61594" algn="ctr">
              <a:lnSpc>
                <a:spcPts val="1720"/>
              </a:lnSpc>
            </a:pPr>
            <a:r>
              <a:rPr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С</a:t>
            </a:r>
            <a:r>
              <a:rPr sz="15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У</a:t>
            </a:r>
            <a:r>
              <a:rPr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ЩНОСТЬ</a:t>
            </a:r>
            <a:r>
              <a:rPr sz="1500" b="1" spc="-2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500" b="1" spc="-1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Б</a:t>
            </a:r>
            <a:r>
              <a:rPr sz="1500" b="1" spc="-4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Ю</a:t>
            </a:r>
            <a:r>
              <a:rPr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ДЖЕ</a:t>
            </a:r>
            <a:r>
              <a:rPr sz="15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Т</a:t>
            </a:r>
            <a:r>
              <a:rPr sz="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А</a:t>
            </a:r>
            <a:endParaRPr sz="15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63855" marR="297815" indent="2540" algn="ctr">
              <a:lnSpc>
                <a:spcPct val="91700"/>
              </a:lnSpc>
              <a:spcBef>
                <a:spcPts val="70"/>
              </a:spcBef>
            </a:pPr>
            <a:r>
              <a:rPr sz="1500" dirty="0">
                <a:latin typeface="Calibri"/>
                <a:cs typeface="Calibri"/>
              </a:rPr>
              <a:t>форма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образован</a:t>
            </a:r>
            <a:r>
              <a:rPr sz="1500" spc="5" dirty="0">
                <a:latin typeface="Calibri"/>
                <a:cs typeface="Calibri"/>
              </a:rPr>
              <a:t>и</a:t>
            </a:r>
            <a:r>
              <a:rPr sz="1500" dirty="0">
                <a:latin typeface="Calibri"/>
                <a:cs typeface="Calibri"/>
              </a:rPr>
              <a:t>я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 рас</a:t>
            </a:r>
            <a:r>
              <a:rPr sz="1500" spc="-25" dirty="0">
                <a:latin typeface="Calibri"/>
                <a:cs typeface="Calibri"/>
              </a:rPr>
              <a:t>х</a:t>
            </a:r>
            <a:r>
              <a:rPr sz="1500" spc="-35" dirty="0">
                <a:latin typeface="Calibri"/>
                <a:cs typeface="Calibri"/>
              </a:rPr>
              <a:t>о</a:t>
            </a:r>
            <a:r>
              <a:rPr sz="1500" spc="-10" dirty="0">
                <a:latin typeface="Calibri"/>
                <a:cs typeface="Calibri"/>
              </a:rPr>
              <a:t>д</a:t>
            </a:r>
            <a:r>
              <a:rPr sz="1500" dirty="0">
                <a:latin typeface="Calibri"/>
                <a:cs typeface="Calibri"/>
              </a:rPr>
              <a:t>ования 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д</a:t>
            </a:r>
            <a:r>
              <a:rPr sz="1500" dirty="0">
                <a:latin typeface="Calibri"/>
                <a:cs typeface="Calibri"/>
              </a:rPr>
              <a:t>ен</a:t>
            </a:r>
            <a:r>
              <a:rPr sz="1500" spc="-30" dirty="0">
                <a:latin typeface="Calibri"/>
                <a:cs typeface="Calibri"/>
              </a:rPr>
              <a:t>е</a:t>
            </a:r>
            <a:r>
              <a:rPr sz="1500" dirty="0">
                <a:latin typeface="Calibri"/>
                <a:cs typeface="Calibri"/>
              </a:rPr>
              <a:t>жных ср</a:t>
            </a:r>
            <a:r>
              <a:rPr sz="1500" spc="-30" dirty="0">
                <a:latin typeface="Calibri"/>
                <a:cs typeface="Calibri"/>
              </a:rPr>
              <a:t>е</a:t>
            </a:r>
            <a:r>
              <a:rPr sz="1500" spc="-10" dirty="0">
                <a:latin typeface="Calibri"/>
                <a:cs typeface="Calibri"/>
              </a:rPr>
              <a:t>д</a:t>
            </a:r>
            <a:r>
              <a:rPr sz="1500" dirty="0">
                <a:latin typeface="Calibri"/>
                <a:cs typeface="Calibri"/>
              </a:rPr>
              <a:t>ств, пр</a:t>
            </a:r>
            <a:r>
              <a:rPr sz="1500" spc="-25" dirty="0">
                <a:latin typeface="Calibri"/>
                <a:cs typeface="Calibri"/>
              </a:rPr>
              <a:t>е</a:t>
            </a:r>
            <a:r>
              <a:rPr sz="1500" dirty="0">
                <a:latin typeface="Calibri"/>
                <a:cs typeface="Calibri"/>
              </a:rPr>
              <a:t>дназна</a:t>
            </a:r>
            <a:r>
              <a:rPr sz="1500" spc="5" dirty="0">
                <a:latin typeface="Calibri"/>
                <a:cs typeface="Calibri"/>
              </a:rPr>
              <a:t>ч</a:t>
            </a:r>
            <a:r>
              <a:rPr sz="1500" dirty="0">
                <a:latin typeface="Calibri"/>
                <a:cs typeface="Calibri"/>
              </a:rPr>
              <a:t>енная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для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финансово</a:t>
            </a:r>
            <a:r>
              <a:rPr sz="1500" spc="-15" dirty="0">
                <a:latin typeface="Calibri"/>
                <a:cs typeface="Calibri"/>
              </a:rPr>
              <a:t>г</a:t>
            </a:r>
            <a:r>
              <a:rPr sz="1500" dirty="0">
                <a:latin typeface="Calibri"/>
                <a:cs typeface="Calibri"/>
              </a:rPr>
              <a:t>о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обесп</a:t>
            </a:r>
            <a:r>
              <a:rPr sz="1500" spc="-10" dirty="0">
                <a:latin typeface="Calibri"/>
                <a:cs typeface="Calibri"/>
              </a:rPr>
              <a:t>е</a:t>
            </a:r>
            <a:r>
              <a:rPr sz="1500" dirty="0">
                <a:latin typeface="Calibri"/>
                <a:cs typeface="Calibri"/>
              </a:rPr>
              <a:t>чен</a:t>
            </a:r>
            <a:r>
              <a:rPr sz="1500" spc="5" dirty="0">
                <a:latin typeface="Calibri"/>
                <a:cs typeface="Calibri"/>
              </a:rPr>
              <a:t>и</a:t>
            </a:r>
            <a:r>
              <a:rPr sz="1500" dirty="0">
                <a:latin typeface="Calibri"/>
                <a:cs typeface="Calibri"/>
              </a:rPr>
              <a:t>я 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задач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и </a:t>
            </a:r>
            <a:r>
              <a:rPr sz="1500" spc="-15" dirty="0">
                <a:latin typeface="Calibri"/>
                <a:cs typeface="Calibri"/>
              </a:rPr>
              <a:t>ф</a:t>
            </a:r>
            <a:r>
              <a:rPr sz="1500" dirty="0">
                <a:latin typeface="Calibri"/>
                <a:cs typeface="Calibri"/>
              </a:rPr>
              <a:t>ункц</a:t>
            </a:r>
            <a:r>
              <a:rPr sz="1500" spc="5" dirty="0">
                <a:latin typeface="Calibri"/>
                <a:cs typeface="Calibri"/>
              </a:rPr>
              <a:t>и</a:t>
            </a:r>
            <a:r>
              <a:rPr sz="1500" dirty="0">
                <a:latin typeface="Calibri"/>
                <a:cs typeface="Calibri"/>
              </a:rPr>
              <a:t>й органов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мес</a:t>
            </a:r>
            <a:r>
              <a:rPr sz="1500" spc="-10" dirty="0">
                <a:latin typeface="Calibri"/>
                <a:cs typeface="Calibri"/>
              </a:rPr>
              <a:t>т</a:t>
            </a:r>
            <a:r>
              <a:rPr sz="1500" dirty="0">
                <a:latin typeface="Calibri"/>
                <a:cs typeface="Calibri"/>
              </a:rPr>
              <a:t>но</a:t>
            </a:r>
            <a:r>
              <a:rPr sz="1500" spc="-15" dirty="0">
                <a:latin typeface="Calibri"/>
                <a:cs typeface="Calibri"/>
              </a:rPr>
              <a:t>г</a:t>
            </a:r>
            <a:r>
              <a:rPr sz="1500" dirty="0">
                <a:latin typeface="Calibri"/>
                <a:cs typeface="Calibri"/>
              </a:rPr>
              <a:t>о са</a:t>
            </a:r>
            <a:r>
              <a:rPr sz="1500" spc="5" dirty="0">
                <a:latin typeface="Calibri"/>
                <a:cs typeface="Calibri"/>
              </a:rPr>
              <a:t>м</a:t>
            </a:r>
            <a:r>
              <a:rPr sz="1500" spc="-15" dirty="0">
                <a:latin typeface="Calibri"/>
                <a:cs typeface="Calibri"/>
              </a:rPr>
              <a:t>о</a:t>
            </a:r>
            <a:r>
              <a:rPr sz="1500" dirty="0">
                <a:latin typeface="Calibri"/>
                <a:cs typeface="Calibri"/>
              </a:rPr>
              <a:t>уп</a:t>
            </a:r>
            <a:r>
              <a:rPr sz="1500" spc="5" dirty="0">
                <a:latin typeface="Calibri"/>
                <a:cs typeface="Calibri"/>
              </a:rPr>
              <a:t>р</a:t>
            </a:r>
            <a:r>
              <a:rPr sz="1500" dirty="0">
                <a:latin typeface="Calibri"/>
                <a:cs typeface="Calibri"/>
              </a:rPr>
              <a:t>а</a:t>
            </a:r>
            <a:r>
              <a:rPr sz="1500" spc="-10" dirty="0">
                <a:latin typeface="Calibri"/>
                <a:cs typeface="Calibri"/>
              </a:rPr>
              <a:t>в</a:t>
            </a:r>
            <a:r>
              <a:rPr sz="1500" dirty="0">
                <a:latin typeface="Calibri"/>
                <a:cs typeface="Calibri"/>
              </a:rPr>
              <a:t>ления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7593" y="5710046"/>
            <a:ext cx="5986780" cy="84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479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В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лучае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</a:t>
            </a:r>
            <a:r>
              <a:rPr sz="1400" spc="-5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евы</a:t>
            </a:r>
            <a:r>
              <a:rPr sz="1400" spc="-10" dirty="0">
                <a:latin typeface="Calibri"/>
                <a:cs typeface="Calibri"/>
              </a:rPr>
              <a:t>ш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10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ия 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spc="-10" dirty="0">
                <a:latin typeface="Calibri"/>
                <a:cs typeface="Calibri"/>
              </a:rPr>
              <a:t>о</a:t>
            </a:r>
            <a:r>
              <a:rPr sz="1400" spc="-20" dirty="0">
                <a:latin typeface="Calibri"/>
                <a:cs typeface="Calibri"/>
              </a:rPr>
              <a:t>х</a:t>
            </a:r>
            <a:r>
              <a:rPr sz="1400" spc="-35" dirty="0">
                <a:latin typeface="Calibri"/>
                <a:cs typeface="Calibri"/>
              </a:rPr>
              <a:t>о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ов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над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сх</a:t>
            </a:r>
            <a:r>
              <a:rPr sz="1400" spc="-3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да</a:t>
            </a:r>
            <a:r>
              <a:rPr sz="1400" spc="-10" dirty="0">
                <a:latin typeface="Calibri"/>
                <a:cs typeface="Calibri"/>
              </a:rPr>
              <a:t>м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spc="-30" dirty="0">
                <a:latin typeface="Calibri"/>
                <a:cs typeface="Calibri"/>
              </a:rPr>
              <a:t>ю</a:t>
            </a:r>
            <a:r>
              <a:rPr sz="1400" dirty="0">
                <a:latin typeface="Calibri"/>
                <a:cs typeface="Calibri"/>
              </a:rPr>
              <a:t>д</a:t>
            </a:r>
            <a:r>
              <a:rPr sz="1400" spc="-15" dirty="0">
                <a:latin typeface="Calibri"/>
                <a:cs typeface="Calibri"/>
              </a:rPr>
              <a:t>ж</a:t>
            </a:r>
            <a:r>
              <a:rPr sz="1400" dirty="0">
                <a:latin typeface="Calibri"/>
                <a:cs typeface="Calibri"/>
              </a:rPr>
              <a:t>ет </a:t>
            </a:r>
            <a:r>
              <a:rPr sz="1400" spc="-10" dirty="0">
                <a:latin typeface="Calibri"/>
                <a:cs typeface="Calibri"/>
              </a:rPr>
              <a:t>я</a:t>
            </a:r>
            <a:r>
              <a:rPr sz="1400" spc="-15" dirty="0">
                <a:latin typeface="Calibri"/>
                <a:cs typeface="Calibri"/>
              </a:rPr>
              <a:t>в</a:t>
            </a:r>
            <a:r>
              <a:rPr sz="1400" dirty="0">
                <a:latin typeface="Calibri"/>
                <a:cs typeface="Calibri"/>
              </a:rPr>
              <a:t>ля</a:t>
            </a:r>
            <a:r>
              <a:rPr sz="1400" spc="-5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я п</a:t>
            </a:r>
            <a:r>
              <a:rPr sz="1400" spc="-5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офи</a:t>
            </a:r>
            <a:r>
              <a:rPr sz="1400" spc="-5" dirty="0">
                <a:latin typeface="Calibri"/>
                <a:cs typeface="Calibri"/>
              </a:rPr>
              <a:t>ц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- ным,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атном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лучае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еф</a:t>
            </a:r>
            <a:r>
              <a:rPr sz="1400" spc="-10" dirty="0">
                <a:latin typeface="Calibri"/>
                <a:cs typeface="Calibri"/>
              </a:rPr>
              <a:t>иц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ным</a:t>
            </a:r>
          </a:p>
          <a:p>
            <a:pPr marL="12700" marR="5080" indent="26479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Сб</a:t>
            </a:r>
            <a:r>
              <a:rPr sz="1400" dirty="0">
                <a:latin typeface="Calibri"/>
                <a:cs typeface="Calibri"/>
              </a:rPr>
              <a:t>ала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ова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нос</a:t>
            </a:r>
            <a:r>
              <a:rPr sz="1400" spc="-2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ь  </a:t>
            </a:r>
            <a:r>
              <a:rPr sz="1400" spc="-1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б</a:t>
            </a:r>
            <a:r>
              <a:rPr sz="1400" spc="-30" dirty="0">
                <a:latin typeface="Calibri"/>
                <a:cs typeface="Calibri"/>
              </a:rPr>
              <a:t>ю</a:t>
            </a:r>
            <a:r>
              <a:rPr sz="1400" dirty="0">
                <a:latin typeface="Calibri"/>
                <a:cs typeface="Calibri"/>
              </a:rPr>
              <a:t>д</a:t>
            </a:r>
            <a:r>
              <a:rPr sz="1400" spc="-15" dirty="0">
                <a:latin typeface="Calibri"/>
                <a:cs typeface="Calibri"/>
              </a:rPr>
              <a:t>ж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т</a:t>
            </a:r>
            <a:r>
              <a:rPr sz="1400" dirty="0">
                <a:latin typeface="Calibri"/>
                <a:cs typeface="Calibri"/>
              </a:rPr>
              <a:t>а  </a:t>
            </a:r>
            <a:r>
              <a:rPr sz="1400" spc="-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  </a:t>
            </a:r>
            <a:r>
              <a:rPr sz="1400" spc="-1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spc="-10" dirty="0">
                <a:latin typeface="Calibri"/>
                <a:cs typeface="Calibri"/>
              </a:rPr>
              <a:t>о</a:t>
            </a:r>
            <a:r>
              <a:rPr sz="1400" spc="-35" dirty="0">
                <a:latin typeface="Calibri"/>
                <a:cs typeface="Calibri"/>
              </a:rPr>
              <a:t>хо</a:t>
            </a:r>
            <a:r>
              <a:rPr sz="1400" dirty="0">
                <a:latin typeface="Calibri"/>
                <a:cs typeface="Calibri"/>
              </a:rPr>
              <a:t>дам  </a:t>
            </a:r>
            <a:r>
              <a:rPr sz="1400" spc="-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  </a:t>
            </a:r>
            <a:r>
              <a:rPr sz="1400" spc="-1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spc="-20" dirty="0">
                <a:latin typeface="Calibri"/>
                <a:cs typeface="Calibri"/>
              </a:rPr>
              <a:t>х</a:t>
            </a:r>
            <a:r>
              <a:rPr sz="1400" spc="-35" dirty="0">
                <a:latin typeface="Calibri"/>
                <a:cs typeface="Calibri"/>
              </a:rPr>
              <a:t>о</a:t>
            </a:r>
            <a:r>
              <a:rPr sz="1400" spc="5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ам  </a:t>
            </a:r>
            <a:r>
              <a:rPr sz="1400" spc="-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–  </a:t>
            </a:r>
            <a:r>
              <a:rPr sz="1400" spc="-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осн</a:t>
            </a:r>
            <a:r>
              <a:rPr sz="1400" spc="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10" dirty="0">
                <a:latin typeface="Calibri"/>
                <a:cs typeface="Calibri"/>
              </a:rPr>
              <a:t>о</a:t>
            </a:r>
            <a:r>
              <a:rPr sz="1400" spc="-15" dirty="0">
                <a:latin typeface="Calibri"/>
                <a:cs typeface="Calibri"/>
              </a:rPr>
              <a:t>п</a:t>
            </a:r>
            <a:r>
              <a:rPr sz="1400" spc="-20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л</a:t>
            </a:r>
            <a:r>
              <a:rPr sz="1400" spc="5" dirty="0">
                <a:latin typeface="Calibri"/>
                <a:cs typeface="Calibri"/>
              </a:rPr>
              <a:t>а</a:t>
            </a:r>
            <a:r>
              <a:rPr sz="1400" dirty="0">
                <a:latin typeface="Calibri"/>
                <a:cs typeface="Calibri"/>
              </a:rPr>
              <a:t>- </a:t>
            </a:r>
            <a:r>
              <a:rPr sz="1400" spc="-1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0" dirty="0">
                <a:latin typeface="Calibri"/>
                <a:cs typeface="Calibri"/>
              </a:rPr>
              <a:t>ющ</a:t>
            </a:r>
            <a:r>
              <a:rPr sz="1400" dirty="0">
                <a:latin typeface="Calibri"/>
                <a:cs typeface="Calibri"/>
              </a:rPr>
              <a:t>ее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б</a:t>
            </a:r>
            <a:r>
              <a:rPr sz="1400" dirty="0">
                <a:latin typeface="Calibri"/>
                <a:cs typeface="Calibri"/>
              </a:rPr>
              <a:t>ова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1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</a:t>
            </a:r>
            <a:r>
              <a:rPr sz="1400" spc="-5" dirty="0">
                <a:latin typeface="Calibri"/>
                <a:cs typeface="Calibri"/>
              </a:rPr>
              <a:t>р</a:t>
            </a:r>
            <a:r>
              <a:rPr sz="1400" spc="-30" dirty="0">
                <a:latin typeface="Calibri"/>
                <a:cs typeface="Calibri"/>
              </a:rPr>
              <a:t>ед</a:t>
            </a:r>
            <a:r>
              <a:rPr sz="1400" dirty="0">
                <a:latin typeface="Calibri"/>
                <a:cs typeface="Calibri"/>
              </a:rPr>
              <a:t>ъя</a:t>
            </a:r>
            <a:r>
              <a:rPr sz="1400" spc="-15" dirty="0">
                <a:latin typeface="Calibri"/>
                <a:cs typeface="Calibri"/>
              </a:rPr>
              <a:t>в</a:t>
            </a:r>
            <a:r>
              <a:rPr sz="1400" dirty="0">
                <a:latin typeface="Calibri"/>
                <a:cs typeface="Calibri"/>
              </a:rPr>
              <a:t>ля</a:t>
            </a:r>
            <a:r>
              <a:rPr sz="1400" spc="-20" dirty="0">
                <a:latin typeface="Calibri"/>
                <a:cs typeface="Calibri"/>
              </a:rPr>
              <a:t>е</a:t>
            </a:r>
            <a:r>
              <a:rPr sz="1400" dirty="0">
                <a:latin typeface="Calibri"/>
                <a:cs typeface="Calibri"/>
              </a:rPr>
              <a:t>мое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 ор</a:t>
            </a:r>
            <a:r>
              <a:rPr sz="1400" spc="-1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анам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</a:t>
            </a:r>
            <a:r>
              <a:rPr sz="1400" spc="-5" dirty="0">
                <a:latin typeface="Calibri"/>
                <a:cs typeface="Calibri"/>
              </a:rPr>
              <a:t>е</a:t>
            </a:r>
            <a:r>
              <a:rPr sz="1400" spc="-10" dirty="0">
                <a:latin typeface="Calibri"/>
                <a:cs typeface="Calibri"/>
              </a:rPr>
              <a:t>с</a:t>
            </a:r>
            <a:r>
              <a:rPr sz="1400" dirty="0">
                <a:latin typeface="Calibri"/>
                <a:cs typeface="Calibri"/>
              </a:rPr>
              <a:t>тно</a:t>
            </a:r>
            <a:r>
              <a:rPr sz="1400" spc="-20" dirty="0">
                <a:latin typeface="Calibri"/>
                <a:cs typeface="Calibri"/>
              </a:rPr>
              <a:t>г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10" dirty="0">
                <a:latin typeface="Calibri"/>
                <a:cs typeface="Calibri"/>
              </a:rPr>
              <a:t> с</a:t>
            </a:r>
            <a:r>
              <a:rPr sz="1400" dirty="0">
                <a:latin typeface="Calibri"/>
                <a:cs typeface="Calibri"/>
              </a:rPr>
              <a:t>ам</a:t>
            </a:r>
            <a:r>
              <a:rPr sz="1400" spc="-10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уп</a:t>
            </a:r>
            <a:r>
              <a:rPr sz="1400" spc="-5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-15" dirty="0">
                <a:latin typeface="Calibri"/>
                <a:cs typeface="Calibri"/>
              </a:rPr>
              <a:t>в</a:t>
            </a:r>
            <a:r>
              <a:rPr sz="1400" dirty="0">
                <a:latin typeface="Calibri"/>
                <a:cs typeface="Calibri"/>
              </a:rPr>
              <a:t>ления</a:t>
            </a:r>
          </a:p>
        </p:txBody>
      </p:sp>
      <p:sp>
        <p:nvSpPr>
          <p:cNvPr id="10" name="object 10"/>
          <p:cNvSpPr/>
          <p:nvPr/>
        </p:nvSpPr>
        <p:spPr>
          <a:xfrm>
            <a:off x="357166" y="4572000"/>
            <a:ext cx="3067050" cy="1152525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2918" y="4714876"/>
            <a:ext cx="2391410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3020" algn="ctr">
              <a:lnSpc>
                <a:spcPts val="1380"/>
              </a:lnSpc>
            </a:pPr>
            <a:r>
              <a:rPr sz="1200" b="1" spc="-3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</a:t>
            </a:r>
            <a:r>
              <a:rPr sz="1200" b="1" spc="-2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1200" b="1" spc="-4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Х</a:t>
            </a:r>
            <a:r>
              <a:rPr sz="1200" b="1" spc="-35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ДЫ</a:t>
            </a:r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:</a:t>
            </a:r>
            <a:endParaRPr sz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marR="5080" algn="ctr">
              <a:lnSpc>
                <a:spcPts val="1320"/>
              </a:lnSpc>
              <a:spcBef>
                <a:spcPts val="80"/>
              </a:spcBef>
            </a:pPr>
            <a:r>
              <a:rPr sz="1200" dirty="0">
                <a:latin typeface="Calibri"/>
                <a:cs typeface="Calibri"/>
              </a:rPr>
              <a:t>поступа</a:t>
            </a:r>
            <a:r>
              <a:rPr sz="1200" spc="-5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щие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 б</a:t>
            </a:r>
            <a:r>
              <a:rPr sz="1200" spc="-45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ет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spc="-10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ж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ые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р</a:t>
            </a:r>
            <a:r>
              <a:rPr sz="1200" spc="-10" dirty="0">
                <a:latin typeface="Calibri"/>
                <a:cs typeface="Calibri"/>
              </a:rPr>
              <a:t>ед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тва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алоги юридиче</a:t>
            </a:r>
            <a:r>
              <a:rPr sz="1200" spc="-5" dirty="0">
                <a:latin typeface="Calibri"/>
                <a:cs typeface="Calibri"/>
              </a:rPr>
              <a:t>ск</a:t>
            </a:r>
            <a:r>
              <a:rPr sz="1200" dirty="0">
                <a:latin typeface="Calibri"/>
                <a:cs typeface="Calibri"/>
              </a:rPr>
              <a:t>их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5" dirty="0">
                <a:latin typeface="Calibri"/>
                <a:cs typeface="Calibri"/>
              </a:rPr>
              <a:t>ф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ичес</a:t>
            </a:r>
            <a:r>
              <a:rPr sz="1200" spc="-1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их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ли</a:t>
            </a:r>
            <a:r>
              <a:rPr sz="1200" spc="40" dirty="0">
                <a:latin typeface="Calibri"/>
                <a:cs typeface="Calibri"/>
              </a:rPr>
              <a:t>ц</a:t>
            </a:r>
            <a:r>
              <a:rPr sz="1200" dirty="0">
                <a:latin typeface="Calibri"/>
                <a:cs typeface="Calibri"/>
              </a:rPr>
              <a:t>, штра</a:t>
            </a:r>
            <a:r>
              <a:rPr sz="1200" spc="-5" dirty="0">
                <a:latin typeface="Calibri"/>
                <a:cs typeface="Calibri"/>
              </a:rPr>
              <a:t>ф</a:t>
            </a:r>
            <a:r>
              <a:rPr sz="1200" dirty="0">
                <a:latin typeface="Calibri"/>
                <a:cs typeface="Calibri"/>
              </a:rPr>
              <a:t>ы,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пла</a:t>
            </a:r>
            <a:r>
              <a:rPr sz="1200" spc="-10" dirty="0">
                <a:latin typeface="Calibri"/>
                <a:cs typeface="Calibri"/>
              </a:rPr>
              <a:t>те</a:t>
            </a:r>
            <a:r>
              <a:rPr sz="1200" dirty="0">
                <a:latin typeface="Calibri"/>
                <a:cs typeface="Calibri"/>
              </a:rPr>
              <a:t>жи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боры,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ф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-5" dirty="0">
                <a:latin typeface="Calibri"/>
                <a:cs typeface="Calibri"/>
              </a:rPr>
              <a:t>нс</a:t>
            </a:r>
            <a:r>
              <a:rPr sz="1200" dirty="0">
                <a:latin typeface="Calibri"/>
                <a:cs typeface="Calibri"/>
              </a:rPr>
              <a:t>овая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по</a:t>
            </a:r>
            <a:r>
              <a:rPr sz="1200" spc="5" dirty="0">
                <a:latin typeface="Calibri"/>
                <a:cs typeface="Calibri"/>
              </a:rPr>
              <a:t>м</a:t>
            </a:r>
            <a:r>
              <a:rPr sz="1200" dirty="0">
                <a:latin typeface="Calibri"/>
                <a:cs typeface="Calibri"/>
              </a:rPr>
              <a:t>ощь)</a:t>
            </a:r>
          </a:p>
        </p:txBody>
      </p:sp>
      <p:sp>
        <p:nvSpPr>
          <p:cNvPr id="16" name="object 16"/>
          <p:cNvSpPr/>
          <p:nvPr/>
        </p:nvSpPr>
        <p:spPr>
          <a:xfrm>
            <a:off x="3571876" y="4572000"/>
            <a:ext cx="3076575" cy="1152525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57628" y="4714876"/>
            <a:ext cx="2595245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4290" algn="ctr">
              <a:lnSpc>
                <a:spcPts val="1380"/>
              </a:lnSpc>
            </a:pPr>
            <a:r>
              <a:rPr sz="1200" b="1" spc="-75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</a:t>
            </a:r>
            <a:r>
              <a:rPr sz="1200" b="1" spc="-35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А</a:t>
            </a:r>
            <a:r>
              <a:rPr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С</a:t>
            </a:r>
            <a:r>
              <a:rPr sz="1200" b="1" spc="-4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Х</a:t>
            </a:r>
            <a:r>
              <a:rPr sz="1200" b="1" spc="-35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</a:t>
            </a:r>
            <a:r>
              <a:rPr lang="ru-RU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Ы:</a:t>
            </a:r>
            <a:endParaRPr sz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12700" marR="5080" algn="ctr">
              <a:lnSpc>
                <a:spcPts val="1320"/>
              </a:lnSpc>
              <a:spcBef>
                <a:spcPts val="85"/>
              </a:spcBef>
            </a:pPr>
            <a:r>
              <a:rPr sz="1200" dirty="0">
                <a:latin typeface="Calibri"/>
                <a:cs typeface="Calibri"/>
              </a:rPr>
              <a:t>выплачива</a:t>
            </a:r>
            <a:r>
              <a:rPr sz="1200" spc="-10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мые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из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45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ета</a:t>
            </a:r>
            <a:r>
              <a:rPr sz="1200" spc="-10" dirty="0">
                <a:latin typeface="Calibri"/>
                <a:cs typeface="Calibri"/>
              </a:rPr>
              <a:t> 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spc="-10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ж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ые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р</a:t>
            </a:r>
            <a:r>
              <a:rPr sz="1200" spc="-10" dirty="0">
                <a:latin typeface="Calibri"/>
                <a:cs typeface="Calibri"/>
              </a:rPr>
              <a:t>ед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тва</a:t>
            </a:r>
          </a:p>
          <a:p>
            <a:pPr marL="1270" algn="ctr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(с</a:t>
            </a:r>
            <a:r>
              <a:rPr sz="1200" spc="-35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р</a:t>
            </a:r>
            <a:r>
              <a:rPr sz="1200" spc="-15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ие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иц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dirty="0">
                <a:latin typeface="Calibri"/>
                <a:cs typeface="Calibri"/>
              </a:rPr>
              <a:t>паль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ых</a:t>
            </a:r>
          </a:p>
          <a:p>
            <a:pPr marL="1905" algn="ctr">
              <a:lnSpc>
                <a:spcPts val="1380"/>
              </a:lnSpc>
            </a:pPr>
            <a:r>
              <a:rPr sz="1200" dirty="0">
                <a:latin typeface="Calibri"/>
                <a:cs typeface="Calibri"/>
              </a:rPr>
              <a:t>учр</a:t>
            </a:r>
            <a:r>
              <a:rPr sz="1200" spc="-10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ж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ий)</a:t>
            </a:r>
          </a:p>
        </p:txBody>
      </p:sp>
      <p:sp>
        <p:nvSpPr>
          <p:cNvPr id="22" name="object 22"/>
          <p:cNvSpPr/>
          <p:nvPr/>
        </p:nvSpPr>
        <p:spPr>
          <a:xfrm>
            <a:off x="188640" y="6600825"/>
            <a:ext cx="6552727" cy="638175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 anchor="ctr" anchorCtr="0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принципы организации бюджетной системы</a:t>
            </a:r>
            <a:endParaRPr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0232" y="7291388"/>
            <a:ext cx="966809" cy="1719262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52128" y="7796371"/>
            <a:ext cx="954913" cy="68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ts val="1320"/>
              </a:lnSpc>
            </a:pPr>
            <a:r>
              <a:rPr sz="1200" b="1" dirty="0">
                <a:latin typeface="Calibri"/>
                <a:cs typeface="Calibri"/>
              </a:rPr>
              <a:t>Пр</a:t>
            </a:r>
            <a:r>
              <a:rPr sz="1200" b="1" spc="5" dirty="0">
                <a:latin typeface="Calibri"/>
                <a:cs typeface="Calibri"/>
              </a:rPr>
              <a:t>и</a:t>
            </a:r>
            <a:r>
              <a:rPr sz="1200" b="1" dirty="0">
                <a:latin typeface="Calibri"/>
                <a:cs typeface="Calibri"/>
              </a:rPr>
              <a:t>нцип </a:t>
            </a:r>
            <a:r>
              <a:rPr sz="1200" b="1" spc="-20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ди</a:t>
            </a:r>
            <a:r>
              <a:rPr sz="1200" b="1" spc="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ст</a:t>
            </a:r>
            <a:r>
              <a:rPr sz="1200" b="1" spc="-5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а б</a:t>
            </a:r>
            <a:r>
              <a:rPr sz="1200" b="1" spc="-30" dirty="0">
                <a:latin typeface="Calibri"/>
                <a:cs typeface="Calibri"/>
              </a:rPr>
              <a:t>ю</a:t>
            </a:r>
            <a:r>
              <a:rPr sz="1200" b="1" dirty="0">
                <a:latin typeface="Calibri"/>
                <a:cs typeface="Calibri"/>
              </a:rPr>
              <a:t>д</a:t>
            </a:r>
            <a:r>
              <a:rPr sz="1200" b="1" spc="-25" dirty="0">
                <a:latin typeface="Calibri"/>
                <a:cs typeface="Calibri"/>
              </a:rPr>
              <a:t>ж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тной сис</a:t>
            </a:r>
            <a:r>
              <a:rPr sz="1200" b="1" spc="-10" dirty="0">
                <a:latin typeface="Calibri"/>
                <a:cs typeface="Calibri"/>
              </a:rPr>
              <a:t>т</a:t>
            </a:r>
            <a:r>
              <a:rPr sz="1200" b="1" spc="-20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мы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45512" y="7269956"/>
            <a:ext cx="962153" cy="173355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468627" y="7440716"/>
            <a:ext cx="927588" cy="135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600"/>
              </a:lnSpc>
            </a:pPr>
            <a:r>
              <a:rPr sz="1200" b="1" dirty="0" err="1">
                <a:latin typeface="Calibri"/>
                <a:cs typeface="Calibri"/>
              </a:rPr>
              <a:t>П</a:t>
            </a:r>
            <a:r>
              <a:rPr sz="1200" b="1" spc="-5" dirty="0" err="1">
                <a:latin typeface="Calibri"/>
                <a:cs typeface="Calibri"/>
              </a:rPr>
              <a:t>р</a:t>
            </a:r>
            <a:r>
              <a:rPr sz="1200" b="1" dirty="0" err="1">
                <a:latin typeface="Calibri"/>
                <a:cs typeface="Calibri"/>
              </a:rPr>
              <a:t>и</a:t>
            </a:r>
            <a:r>
              <a:rPr sz="1200" b="1" spc="-5" dirty="0" err="1">
                <a:latin typeface="Calibri"/>
                <a:cs typeface="Calibri"/>
              </a:rPr>
              <a:t>н</a:t>
            </a:r>
            <a:r>
              <a:rPr sz="1200" b="1" dirty="0" err="1">
                <a:latin typeface="Calibri"/>
                <a:cs typeface="Calibri"/>
              </a:rPr>
              <a:t>цип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5" dirty="0" err="1" smtClean="0">
                <a:latin typeface="Calibri"/>
                <a:cs typeface="Calibri"/>
              </a:rPr>
              <a:t>р</a:t>
            </a:r>
            <a:r>
              <a:rPr sz="1200" b="1" spc="-10" dirty="0" err="1" smtClean="0">
                <a:latin typeface="Calibri"/>
                <a:cs typeface="Calibri"/>
              </a:rPr>
              <a:t>а</a:t>
            </a:r>
            <a:r>
              <a:rPr sz="1200" b="1" spc="-5" dirty="0" err="1" smtClean="0">
                <a:latin typeface="Calibri"/>
                <a:cs typeface="Calibri"/>
              </a:rPr>
              <a:t>з</a:t>
            </a:r>
            <a:r>
              <a:rPr sz="1200" b="1" dirty="0" err="1" smtClean="0">
                <a:latin typeface="Calibri"/>
                <a:cs typeface="Calibri"/>
              </a:rPr>
              <a:t>г</a:t>
            </a:r>
            <a:r>
              <a:rPr sz="1200" b="1" spc="-5" dirty="0" err="1" smtClean="0">
                <a:latin typeface="Calibri"/>
                <a:cs typeface="Calibri"/>
              </a:rPr>
              <a:t>р</a:t>
            </a:r>
            <a:r>
              <a:rPr sz="1200" b="1" spc="-10" dirty="0" err="1" smtClean="0">
                <a:latin typeface="Calibri"/>
                <a:cs typeface="Calibri"/>
              </a:rPr>
              <a:t>а</a:t>
            </a:r>
            <a:r>
              <a:rPr sz="1200" b="1" dirty="0" err="1" smtClean="0">
                <a:latin typeface="Calibri"/>
                <a:cs typeface="Calibri"/>
              </a:rPr>
              <a:t>н</a:t>
            </a:r>
            <a:r>
              <a:rPr sz="1200" b="1" spc="-5" dirty="0" err="1" smtClean="0">
                <a:latin typeface="Calibri"/>
                <a:cs typeface="Calibri"/>
              </a:rPr>
              <a:t>и</a:t>
            </a:r>
            <a:r>
              <a:rPr sz="1200" b="1" dirty="0" err="1" smtClean="0">
                <a:latin typeface="Calibri"/>
                <a:cs typeface="Calibri"/>
              </a:rPr>
              <a:t>че</a:t>
            </a:r>
            <a:r>
              <a:rPr lang="ru-RU" sz="1200" b="1" dirty="0" smtClean="0">
                <a:latin typeface="Calibri"/>
                <a:cs typeface="Calibri"/>
              </a:rPr>
              <a:t>-</a:t>
            </a:r>
            <a:r>
              <a:rPr sz="1200" b="1" dirty="0" err="1" smtClean="0">
                <a:latin typeface="Calibri"/>
                <a:cs typeface="Calibri"/>
              </a:rPr>
              <a:t>ния</a:t>
            </a:r>
            <a:r>
              <a:rPr sz="1200" b="1" spc="-25" dirty="0" smtClean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д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х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д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в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 </a:t>
            </a:r>
            <a:r>
              <a:rPr sz="1200" b="1" spc="-5" dirty="0">
                <a:latin typeface="Calibri"/>
                <a:cs typeface="Calibri"/>
              </a:rPr>
              <a:t>р</a:t>
            </a:r>
            <a:r>
              <a:rPr sz="1200" b="1" spc="-10" dirty="0">
                <a:latin typeface="Calibri"/>
                <a:cs typeface="Calibri"/>
              </a:rPr>
              <a:t>а</a:t>
            </a:r>
            <a:r>
              <a:rPr sz="1200" b="1" spc="5" dirty="0">
                <a:latin typeface="Calibri"/>
                <a:cs typeface="Calibri"/>
              </a:rPr>
              <a:t>с</a:t>
            </a:r>
            <a:r>
              <a:rPr sz="1200" b="1" dirty="0">
                <a:latin typeface="Calibri"/>
                <a:cs typeface="Calibri"/>
              </a:rPr>
              <a:t>х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д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в м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ж</a:t>
            </a:r>
            <a:r>
              <a:rPr sz="1200" b="1" spc="5" dirty="0">
                <a:latin typeface="Calibri"/>
                <a:cs typeface="Calibri"/>
              </a:rPr>
              <a:t>д</a:t>
            </a:r>
            <a:r>
              <a:rPr sz="1200" b="1" dirty="0">
                <a:latin typeface="Calibri"/>
                <a:cs typeface="Calibri"/>
              </a:rPr>
              <a:t>у у</a:t>
            </a:r>
            <a:r>
              <a:rPr sz="1200" b="1" spc="-5" dirty="0">
                <a:latin typeface="Calibri"/>
                <a:cs typeface="Calibri"/>
              </a:rPr>
              <a:t>р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внями бюдж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тн</a:t>
            </a:r>
            <a:r>
              <a:rPr sz="1200" b="1" spc="-10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й </a:t>
            </a:r>
            <a:r>
              <a:rPr sz="1200" b="1" spc="5" dirty="0">
                <a:latin typeface="Calibri"/>
                <a:cs typeface="Calibri"/>
              </a:rPr>
              <a:t>с</a:t>
            </a:r>
            <a:r>
              <a:rPr sz="1200" b="1" dirty="0">
                <a:latin typeface="Calibri"/>
                <a:cs typeface="Calibri"/>
              </a:rPr>
              <a:t>истемы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57839" y="7250906"/>
            <a:ext cx="952500" cy="177165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557840" y="7784988"/>
            <a:ext cx="952499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 marR="5080" algn="ctr">
              <a:lnSpc>
                <a:spcPct val="91600"/>
              </a:lnSpc>
              <a:defRPr sz="1200" b="1">
                <a:latin typeface="Calibri"/>
                <a:cs typeface="Calibri"/>
              </a:defRPr>
            </a:lvl1pPr>
          </a:lstStyle>
          <a:p>
            <a:r>
              <a:rPr dirty="0"/>
              <a:t>Принцип достовер- ности бюджета</a:t>
            </a:r>
          </a:p>
        </p:txBody>
      </p:sp>
      <p:sp>
        <p:nvSpPr>
          <p:cNvPr id="32" name="object 32"/>
          <p:cNvSpPr/>
          <p:nvPr/>
        </p:nvSpPr>
        <p:spPr>
          <a:xfrm>
            <a:off x="5589240" y="7239000"/>
            <a:ext cx="977592" cy="177165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606350" y="7809470"/>
            <a:ext cx="960482" cy="509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 algn="ctr">
              <a:lnSpc>
                <a:spcPct val="91600"/>
              </a:lnSpc>
            </a:pPr>
            <a:r>
              <a:rPr sz="1200" b="1" dirty="0">
                <a:latin typeface="Calibri"/>
                <a:cs typeface="Calibri"/>
              </a:rPr>
              <a:t>Принцип гласности бюджета</a:t>
            </a:r>
          </a:p>
        </p:txBody>
      </p:sp>
      <p:sp>
        <p:nvSpPr>
          <p:cNvPr id="34" name="object 20"/>
          <p:cNvSpPr/>
          <p:nvPr/>
        </p:nvSpPr>
        <p:spPr>
          <a:xfrm>
            <a:off x="5408295" y="4748148"/>
            <a:ext cx="20955" cy="22860"/>
          </a:xfrm>
          <a:custGeom>
            <a:avLst/>
            <a:gdLst/>
            <a:ahLst/>
            <a:cxnLst/>
            <a:rect l="l" t="t" r="r" b="b"/>
            <a:pathLst>
              <a:path w="20954" h="22860">
                <a:moveTo>
                  <a:pt x="10413" y="0"/>
                </a:moveTo>
                <a:lnTo>
                  <a:pt x="12445" y="0"/>
                </a:lnTo>
                <a:lnTo>
                  <a:pt x="14096" y="253"/>
                </a:lnTo>
                <a:lnTo>
                  <a:pt x="15366" y="634"/>
                </a:lnTo>
                <a:lnTo>
                  <a:pt x="16763" y="1015"/>
                </a:lnTo>
                <a:lnTo>
                  <a:pt x="20954" y="9270"/>
                </a:lnTo>
                <a:lnTo>
                  <a:pt x="20954" y="11429"/>
                </a:lnTo>
                <a:lnTo>
                  <a:pt x="20954" y="13461"/>
                </a:lnTo>
                <a:lnTo>
                  <a:pt x="15366" y="21970"/>
                </a:lnTo>
                <a:lnTo>
                  <a:pt x="14096" y="22351"/>
                </a:lnTo>
                <a:lnTo>
                  <a:pt x="12445" y="22478"/>
                </a:lnTo>
                <a:lnTo>
                  <a:pt x="10413" y="22478"/>
                </a:lnTo>
                <a:lnTo>
                  <a:pt x="8381" y="22478"/>
                </a:lnTo>
                <a:lnTo>
                  <a:pt x="6603" y="22351"/>
                </a:lnTo>
                <a:lnTo>
                  <a:pt x="5333" y="21970"/>
                </a:lnTo>
                <a:lnTo>
                  <a:pt x="3936" y="21589"/>
                </a:lnTo>
                <a:lnTo>
                  <a:pt x="380" y="16636"/>
                </a:lnTo>
                <a:lnTo>
                  <a:pt x="126" y="15239"/>
                </a:lnTo>
                <a:lnTo>
                  <a:pt x="0" y="13461"/>
                </a:lnTo>
                <a:lnTo>
                  <a:pt x="0" y="11429"/>
                </a:lnTo>
                <a:lnTo>
                  <a:pt x="0" y="9270"/>
                </a:lnTo>
                <a:lnTo>
                  <a:pt x="126" y="7492"/>
                </a:lnTo>
                <a:lnTo>
                  <a:pt x="380" y="6095"/>
                </a:lnTo>
                <a:lnTo>
                  <a:pt x="634" y="4698"/>
                </a:lnTo>
                <a:lnTo>
                  <a:pt x="5333" y="634"/>
                </a:lnTo>
                <a:lnTo>
                  <a:pt x="6603" y="253"/>
                </a:lnTo>
                <a:lnTo>
                  <a:pt x="8381" y="0"/>
                </a:lnTo>
                <a:lnTo>
                  <a:pt x="10413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5"/>
          <p:cNvSpPr/>
          <p:nvPr/>
        </p:nvSpPr>
        <p:spPr>
          <a:xfrm>
            <a:off x="3495675" y="7262812"/>
            <a:ext cx="962153" cy="173355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5"/>
          <p:cNvSpPr/>
          <p:nvPr/>
        </p:nvSpPr>
        <p:spPr>
          <a:xfrm>
            <a:off x="2467181" y="7253614"/>
            <a:ext cx="962153" cy="173355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500983" y="7780551"/>
            <a:ext cx="956845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 marR="5080" algn="ctr">
              <a:lnSpc>
                <a:spcPct val="91600"/>
              </a:lnSpc>
              <a:defRPr sz="1200" b="1">
                <a:latin typeface="Calibri"/>
                <a:cs typeface="Calibri"/>
              </a:defRPr>
            </a:lvl1pPr>
          </a:lstStyle>
          <a:p>
            <a:r>
              <a:rPr dirty="0"/>
              <a:t>Принцип самосто- ятельности бюджета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467181" y="7780552"/>
            <a:ext cx="957035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 marR="5080" algn="ctr">
              <a:lnSpc>
                <a:spcPct val="91600"/>
              </a:lnSpc>
              <a:defRPr sz="1200" b="1">
                <a:latin typeface="Calibri"/>
                <a:cs typeface="Calibri"/>
              </a:defRPr>
            </a:lvl1pPr>
          </a:lstStyle>
          <a:p>
            <a:r>
              <a:rPr dirty="0"/>
              <a:t>Принцип сбалансиро- ванности бюджета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8536" y="155575"/>
            <a:ext cx="5986780" cy="909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4795" algn="just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Б</a:t>
            </a:r>
            <a:r>
              <a:rPr sz="1200" spc="-40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ет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 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5" dirty="0">
                <a:latin typeface="Calibri"/>
                <a:cs typeface="Calibri"/>
              </a:rPr>
              <a:t>и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-10" dirty="0">
                <a:latin typeface="Calibri"/>
                <a:cs typeface="Calibri"/>
              </a:rPr>
              <a:t>те</a:t>
            </a:r>
            <a:r>
              <a:rPr sz="1200" dirty="0">
                <a:latin typeface="Calibri"/>
                <a:cs typeface="Calibri"/>
              </a:rPr>
              <a:t>ма 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сс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5" dirty="0">
                <a:latin typeface="Calibri"/>
                <a:cs typeface="Calibri"/>
              </a:rPr>
              <a:t>й</a:t>
            </a:r>
            <a:r>
              <a:rPr sz="1200" spc="-5" dirty="0">
                <a:latin typeface="Calibri"/>
                <a:cs typeface="Calibri"/>
              </a:rPr>
              <a:t>ск</a:t>
            </a:r>
            <a:r>
              <a:rPr sz="1200" dirty="0">
                <a:latin typeface="Calibri"/>
                <a:cs typeface="Calibri"/>
              </a:rPr>
              <a:t>ой 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Ф</a:t>
            </a:r>
            <a:r>
              <a:rPr sz="1200" spc="-10" dirty="0">
                <a:latin typeface="Calibri"/>
                <a:cs typeface="Calibri"/>
              </a:rPr>
              <a:t>ед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ации 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 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э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о 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ов</a:t>
            </a:r>
            <a:r>
              <a:rPr sz="1200" spc="15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-5" dirty="0">
                <a:latin typeface="Calibri"/>
                <a:cs typeface="Calibri"/>
              </a:rPr>
              <a:t>п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1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ть 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45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ов </a:t>
            </a:r>
            <a:r>
              <a:rPr sz="1200" spc="9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раз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ых уров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ей,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ова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ая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оциаль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о-э</a:t>
            </a:r>
            <a:r>
              <a:rPr sz="1200" spc="-25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ономиче</a:t>
            </a:r>
            <a:r>
              <a:rPr sz="1200" spc="5" dirty="0">
                <a:latin typeface="Calibri"/>
                <a:cs typeface="Calibri"/>
              </a:rPr>
              <a:t>с</a:t>
            </a:r>
            <a:r>
              <a:rPr sz="1200" spc="-5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их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в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аимо</a:t>
            </a:r>
            <a:r>
              <a:rPr sz="1200" spc="-10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тноше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5" dirty="0">
                <a:latin typeface="Calibri"/>
                <a:cs typeface="Calibri"/>
              </a:rPr>
              <a:t>ия</a:t>
            </a:r>
            <a:r>
              <a:rPr sz="1200" dirty="0">
                <a:latin typeface="Calibri"/>
                <a:cs typeface="Calibri"/>
              </a:rPr>
              <a:t>х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45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ет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ом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о- 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3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да</a:t>
            </a:r>
            <a:r>
              <a:rPr sz="1200" spc="-5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тве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20" dirty="0">
                <a:latin typeface="Calibri"/>
                <a:cs typeface="Calibri"/>
              </a:rPr>
              <a:t>с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ий</a:t>
            </a:r>
            <a:r>
              <a:rPr sz="1200" spc="-10" dirty="0">
                <a:latin typeface="Calibri"/>
                <a:cs typeface="Calibri"/>
              </a:rPr>
              <a:t>с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ой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Ф</a:t>
            </a:r>
            <a:r>
              <a:rPr sz="1200" spc="-10" dirty="0">
                <a:latin typeface="Calibri"/>
                <a:cs typeface="Calibri"/>
              </a:rPr>
              <a:t>ед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ации</a:t>
            </a:r>
          </a:p>
          <a:p>
            <a:pPr marL="27749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Соверше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твова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ие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45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ет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ой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ало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овой</a:t>
            </a:r>
            <a:r>
              <a:rPr sz="1200" spc="1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</a:t>
            </a:r>
            <a:r>
              <a:rPr sz="1200" spc="-2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лити</a:t>
            </a:r>
            <a:r>
              <a:rPr sz="1200" spc="-5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и,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даль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ейш</a:t>
            </a:r>
            <a:r>
              <a:rPr sz="1200" spc="10" dirty="0">
                <a:latin typeface="Calibri"/>
                <a:cs typeface="Calibri"/>
              </a:rPr>
              <a:t>а</a:t>
            </a:r>
            <a:r>
              <a:rPr sz="1200" dirty="0">
                <a:latin typeface="Calibri"/>
                <a:cs typeface="Calibri"/>
              </a:rPr>
              <a:t>я </a:t>
            </a:r>
            <a:r>
              <a:rPr sz="1200" spc="-1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её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реали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ация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важ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ейшее  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апра</a:t>
            </a:r>
            <a:r>
              <a:rPr sz="1200" spc="-10" dirty="0">
                <a:latin typeface="Calibri"/>
                <a:cs typeface="Calibri"/>
              </a:rPr>
              <a:t>в</a:t>
            </a:r>
            <a:r>
              <a:rPr sz="1200" dirty="0">
                <a:latin typeface="Calibri"/>
                <a:cs typeface="Calibri"/>
              </a:rPr>
              <a:t>ле</a:t>
            </a:r>
            <a:r>
              <a:rPr sz="1200" spc="-2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ие  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я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1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ости  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ад</a:t>
            </a:r>
            <a:r>
              <a:rPr sz="1200" spc="15" dirty="0">
                <a:latin typeface="Calibri"/>
                <a:cs typeface="Calibri"/>
              </a:rPr>
              <a:t>м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-5" dirty="0">
                <a:latin typeface="Calibri"/>
                <a:cs typeface="Calibri"/>
              </a:rPr>
              <a:t>ц</a:t>
            </a:r>
            <a:r>
              <a:rPr sz="1200" dirty="0">
                <a:latin typeface="Calibri"/>
                <a:cs typeface="Calibri"/>
              </a:rPr>
              <a:t>ии  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</a:t>
            </a:r>
            <a:r>
              <a:rPr sz="1200" spc="-5" dirty="0">
                <a:latin typeface="Calibri"/>
                <a:cs typeface="Calibri"/>
              </a:rPr>
              <a:t>у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ц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5" dirty="0">
                <a:latin typeface="Calibri"/>
                <a:cs typeface="Calibri"/>
              </a:rPr>
              <a:t>п</a:t>
            </a:r>
            <a:r>
              <a:rPr sz="1200" spc="10" dirty="0">
                <a:latin typeface="Calibri"/>
                <a:cs typeface="Calibri"/>
              </a:rPr>
              <a:t>а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  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образова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536" y="1070229"/>
            <a:ext cx="4705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28115" algn="l"/>
                <a:tab pos="2292350" algn="l"/>
                <a:tab pos="3352165" algn="l"/>
                <a:tab pos="3928110" algn="l"/>
              </a:tabLst>
            </a:pPr>
            <a:r>
              <a:rPr sz="1200" spc="-15" dirty="0">
                <a:latin typeface="Calibri"/>
                <a:cs typeface="Calibri"/>
              </a:rPr>
              <a:t>Щ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овс</a:t>
            </a:r>
            <a:r>
              <a:rPr sz="1200" spc="-1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ий	райо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.	</a:t>
            </a:r>
            <a:r>
              <a:rPr sz="1200" spc="-70" dirty="0">
                <a:latin typeface="Calibri"/>
                <a:cs typeface="Calibri"/>
              </a:rPr>
              <a:t>У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пеш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spc="10" dirty="0">
                <a:latin typeface="Calibri"/>
                <a:cs typeface="Calibri"/>
              </a:rPr>
              <a:t>а</a:t>
            </a:r>
            <a:r>
              <a:rPr sz="1200" dirty="0">
                <a:latin typeface="Calibri"/>
                <a:cs typeface="Calibri"/>
              </a:rPr>
              <a:t>я	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dirty="0">
                <a:latin typeface="Calibri"/>
                <a:cs typeface="Calibri"/>
              </a:rPr>
              <a:t>х	реали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ация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54371" y="1070229"/>
            <a:ext cx="911225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020" algn="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п</a:t>
            </a:r>
            <a:r>
              <a:rPr sz="1200" spc="1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5" dirty="0">
                <a:latin typeface="Calibri"/>
                <a:cs typeface="Calibri"/>
              </a:rPr>
              <a:t>б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тв</a:t>
            </a:r>
            <a:r>
              <a:rPr sz="1200" spc="-20" dirty="0">
                <a:latin typeface="Calibri"/>
                <a:cs typeface="Calibri"/>
              </a:rPr>
              <a:t>у</a:t>
            </a:r>
            <a:r>
              <a:rPr sz="1200" dirty="0">
                <a:latin typeface="Calibri"/>
                <a:cs typeface="Calibri"/>
              </a:rPr>
              <a:t>ет 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spc="1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я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1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ти </a:t>
            </a:r>
            <a:r>
              <a:rPr sz="1200" spc="-45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лав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536" y="1253109"/>
            <a:ext cx="49599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66825" algn="l"/>
                <a:tab pos="2568575" algn="l"/>
                <a:tab pos="3352165" algn="l"/>
                <a:tab pos="4022725" algn="l"/>
                <a:tab pos="4402455" algn="l"/>
              </a:tabLst>
            </a:pPr>
            <a:r>
              <a:rPr sz="1200" dirty="0">
                <a:latin typeface="Calibri"/>
                <a:cs typeface="Calibri"/>
              </a:rPr>
              <a:t>опр</a:t>
            </a:r>
            <a:r>
              <a:rPr sz="1200" spc="-10" dirty="0">
                <a:latin typeface="Calibri"/>
                <a:cs typeface="Calibri"/>
              </a:rPr>
              <a:t>ед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лё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ти,	пр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spc="10" dirty="0">
                <a:latin typeface="Calibri"/>
                <a:cs typeface="Calibri"/>
              </a:rPr>
              <a:t>а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spc="-20" dirty="0">
                <a:latin typeface="Calibri"/>
                <a:cs typeface="Calibri"/>
              </a:rPr>
              <a:t>у</a:t>
            </a:r>
            <a:r>
              <a:rPr sz="1200" spc="-10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мо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ти,	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10" dirty="0">
                <a:latin typeface="Calibri"/>
                <a:cs typeface="Calibri"/>
              </a:rPr>
              <a:t>о</a:t>
            </a:r>
            <a:r>
              <a:rPr sz="1200" spc="-20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да</a:t>
            </a:r>
            <a:r>
              <a:rPr sz="1200" spc="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ию	у</a:t>
            </a:r>
            <a:r>
              <a:rPr sz="1200" spc="-10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ловий	д</a:t>
            </a:r>
            <a:r>
              <a:rPr sz="1200" spc="10" dirty="0">
                <a:latin typeface="Calibri"/>
                <a:cs typeface="Calibri"/>
              </a:rPr>
              <a:t>л</a:t>
            </a:r>
            <a:r>
              <a:rPr sz="1200" dirty="0">
                <a:latin typeface="Calibri"/>
                <a:cs typeface="Calibri"/>
              </a:rPr>
              <a:t>я	в</a:t>
            </a:r>
            <a:r>
              <a:rPr sz="1200" spc="-10" dirty="0">
                <a:latin typeface="Calibri"/>
                <a:cs typeface="Calibri"/>
              </a:rPr>
              <a:t>ед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spc="5" dirty="0">
                <a:latin typeface="Calibri"/>
                <a:cs typeface="Calibri"/>
              </a:rPr>
              <a:t>и</a:t>
            </a:r>
            <a:r>
              <a:rPr sz="1200" dirty="0">
                <a:latin typeface="Calibri"/>
                <a:cs typeface="Calibri"/>
              </a:rPr>
              <a:t>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536" y="1435988"/>
            <a:ext cx="50158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1185" algn="l"/>
                <a:tab pos="2832100" algn="l"/>
                <a:tab pos="4423410" algn="l"/>
              </a:tabLst>
            </a:pP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ало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опла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льщи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ами,	</a:t>
            </a:r>
            <a:r>
              <a:rPr sz="1200" spc="-45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лав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ыми	ад</a:t>
            </a:r>
            <a:r>
              <a:rPr sz="1200" spc="5" dirty="0">
                <a:latin typeface="Calibri"/>
                <a:cs typeface="Calibri"/>
              </a:rPr>
              <a:t>м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-10" dirty="0">
                <a:latin typeface="Calibri"/>
                <a:cs typeface="Calibri"/>
              </a:rPr>
              <a:t>то</a:t>
            </a:r>
            <a:r>
              <a:rPr sz="1200" dirty="0">
                <a:latin typeface="Calibri"/>
                <a:cs typeface="Calibri"/>
              </a:rPr>
              <a:t>р</a:t>
            </a:r>
            <a:r>
              <a:rPr sz="1200" spc="-15" dirty="0">
                <a:latin typeface="Calibri"/>
                <a:cs typeface="Calibri"/>
              </a:rPr>
              <a:t>а</a:t>
            </a:r>
            <a:r>
              <a:rPr sz="1200" dirty="0">
                <a:latin typeface="Calibri"/>
                <a:cs typeface="Calibri"/>
              </a:rPr>
              <a:t>ми	</a:t>
            </a:r>
            <a:r>
              <a:rPr sz="1200" spc="-10" dirty="0">
                <a:latin typeface="Calibri"/>
                <a:cs typeface="Calibri"/>
              </a:rPr>
              <a:t>до</a:t>
            </a:r>
            <a:r>
              <a:rPr sz="1200" spc="-30" dirty="0">
                <a:latin typeface="Calibri"/>
                <a:cs typeface="Calibri"/>
              </a:rPr>
              <a:t>х</a:t>
            </a:r>
            <a:r>
              <a:rPr sz="1200" spc="-25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ов,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8536" y="1618868"/>
            <a:ext cx="598551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рас</a:t>
            </a:r>
            <a:r>
              <a:rPr sz="1200" spc="-5" dirty="0">
                <a:latin typeface="Calibri"/>
                <a:cs typeface="Calibri"/>
              </a:rPr>
              <a:t>п</a:t>
            </a:r>
            <a:r>
              <a:rPr sz="1200" dirty="0">
                <a:latin typeface="Calibri"/>
                <a:cs typeface="Calibri"/>
              </a:rPr>
              <a:t>ор</a:t>
            </a:r>
            <a:r>
              <a:rPr sz="1200" spc="-5" dirty="0">
                <a:latin typeface="Calibri"/>
                <a:cs typeface="Calibri"/>
              </a:rPr>
              <a:t>я</a:t>
            </a:r>
            <a:r>
              <a:rPr sz="1200" dirty="0">
                <a:latin typeface="Calibri"/>
                <a:cs typeface="Calibri"/>
              </a:rPr>
              <a:t>ди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</a:t>
            </a:r>
            <a:r>
              <a:rPr sz="1200" spc="-5" dirty="0">
                <a:latin typeface="Calibri"/>
                <a:cs typeface="Calibri"/>
              </a:rPr>
              <a:t>я</a:t>
            </a:r>
            <a:r>
              <a:rPr sz="1200" dirty="0">
                <a:latin typeface="Calibri"/>
                <a:cs typeface="Calibri"/>
              </a:rPr>
              <a:t>ми 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45" dirty="0">
                <a:latin typeface="Calibri"/>
                <a:cs typeface="Calibri"/>
              </a:rPr>
              <a:t>ю</a:t>
            </a:r>
            <a:r>
              <a:rPr sz="1200" spc="10" dirty="0">
                <a:latin typeface="Calibri"/>
                <a:cs typeface="Calibri"/>
              </a:rPr>
              <a:t>д</a:t>
            </a:r>
            <a:r>
              <a:rPr sz="1200" spc="-15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ет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ых 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-10" dirty="0">
                <a:latin typeface="Calibri"/>
                <a:cs typeface="Calibri"/>
              </a:rPr>
              <a:t>ред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тв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иц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dirty="0">
                <a:latin typeface="Calibri"/>
                <a:cs typeface="Calibri"/>
              </a:rPr>
              <a:t>паль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ым </a:t>
            </a:r>
            <a:r>
              <a:rPr sz="1200" spc="1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-15" dirty="0">
                <a:latin typeface="Calibri"/>
                <a:cs typeface="Calibri"/>
              </a:rPr>
              <a:t>ч</a:t>
            </a:r>
            <a:r>
              <a:rPr sz="1200" dirty="0">
                <a:latin typeface="Calibri"/>
                <a:cs typeface="Calibri"/>
              </a:rPr>
              <a:t>р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ж</a:t>
            </a:r>
            <a:r>
              <a:rPr sz="1200" spc="-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я</a:t>
            </a:r>
            <a:r>
              <a:rPr sz="1200" dirty="0">
                <a:latin typeface="Calibri"/>
                <a:cs typeface="Calibri"/>
              </a:rPr>
              <a:t>ми, 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о 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есть 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вс</a:t>
            </a:r>
            <a:r>
              <a:rPr sz="1200" spc="-1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ми уча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тн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ам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45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ет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 про</a:t>
            </a:r>
            <a:r>
              <a:rPr sz="1200" spc="-15" dirty="0">
                <a:latin typeface="Calibri"/>
                <a:cs typeface="Calibri"/>
              </a:rPr>
              <a:t>ц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15" dirty="0">
                <a:latin typeface="Calibri"/>
                <a:cs typeface="Calibri"/>
              </a:rPr>
              <a:t>с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а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иц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dirty="0">
                <a:latin typeface="Calibri"/>
                <a:cs typeface="Calibri"/>
              </a:rPr>
              <a:t>паль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ова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ия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Щ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овс</a:t>
            </a:r>
            <a:r>
              <a:rPr sz="1200" spc="-1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ий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райо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.</a:t>
            </a:r>
          </a:p>
        </p:txBody>
      </p:sp>
      <p:sp>
        <p:nvSpPr>
          <p:cNvPr id="8" name="object 8"/>
          <p:cNvSpPr/>
          <p:nvPr/>
        </p:nvSpPr>
        <p:spPr>
          <a:xfrm>
            <a:off x="219075" y="3095625"/>
            <a:ext cx="923925" cy="14859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7956" y="3296691"/>
            <a:ext cx="345440" cy="10528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26060" marR="5080" indent="-213360">
              <a:lnSpc>
                <a:spcPts val="1320"/>
              </a:lnSpc>
            </a:pPr>
            <a:r>
              <a:rPr sz="1200" b="1" spc="-5" dirty="0">
                <a:latin typeface="Calibri"/>
                <a:cs typeface="Calibri"/>
              </a:rPr>
              <a:t>Ф</a:t>
            </a:r>
            <a:r>
              <a:rPr sz="1200" b="1" dirty="0">
                <a:latin typeface="Calibri"/>
                <a:cs typeface="Calibri"/>
              </a:rPr>
              <a:t>ормиро</a:t>
            </a:r>
            <a:r>
              <a:rPr sz="1200" b="1" spc="-5" dirty="0">
                <a:latin typeface="Calibri"/>
                <a:cs typeface="Calibri"/>
              </a:rPr>
              <a:t>ва</a:t>
            </a:r>
            <a:r>
              <a:rPr sz="1200" b="1" dirty="0">
                <a:latin typeface="Calibri"/>
                <a:cs typeface="Calibri"/>
              </a:rPr>
              <a:t>ние б</a:t>
            </a:r>
            <a:r>
              <a:rPr sz="1200" b="1" spc="-30" dirty="0">
                <a:latin typeface="Calibri"/>
                <a:cs typeface="Calibri"/>
              </a:rPr>
              <a:t>ю</a:t>
            </a:r>
            <a:r>
              <a:rPr sz="1200" b="1" dirty="0">
                <a:latin typeface="Calibri"/>
                <a:cs typeface="Calibri"/>
              </a:rPr>
              <a:t>д</a:t>
            </a:r>
            <a:r>
              <a:rPr sz="1200" b="1" spc="-25" dirty="0">
                <a:latin typeface="Calibri"/>
                <a:cs typeface="Calibri"/>
              </a:rPr>
              <a:t>ж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та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95375" y="3676650"/>
            <a:ext cx="304800" cy="323850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3025" y="3048000"/>
            <a:ext cx="923925" cy="1533525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73453" y="3247161"/>
            <a:ext cx="681355" cy="11537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065" marR="5080" indent="1270" algn="ctr">
              <a:lnSpc>
                <a:spcPct val="91700"/>
              </a:lnSpc>
            </a:pPr>
            <a:r>
              <a:rPr sz="1200" b="1" spc="-20" dirty="0">
                <a:latin typeface="Calibri"/>
                <a:cs typeface="Calibri"/>
              </a:rPr>
              <a:t>О</a:t>
            </a:r>
            <a:r>
              <a:rPr sz="1200" b="1" spc="-15" dirty="0">
                <a:latin typeface="Calibri"/>
                <a:cs typeface="Calibri"/>
              </a:rPr>
              <a:t>д</a:t>
            </a:r>
            <a:r>
              <a:rPr sz="1200" b="1" dirty="0">
                <a:latin typeface="Calibri"/>
                <a:cs typeface="Calibri"/>
              </a:rPr>
              <a:t>обр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ние б</a:t>
            </a:r>
            <a:r>
              <a:rPr sz="1200" b="1" spc="-30" dirty="0">
                <a:latin typeface="Calibri"/>
                <a:cs typeface="Calibri"/>
              </a:rPr>
              <a:t>ю</a:t>
            </a:r>
            <a:r>
              <a:rPr sz="1200" b="1" dirty="0">
                <a:latin typeface="Calibri"/>
                <a:cs typeface="Calibri"/>
              </a:rPr>
              <a:t>д</a:t>
            </a:r>
            <a:r>
              <a:rPr sz="1200" b="1" spc="-25" dirty="0">
                <a:latin typeface="Calibri"/>
                <a:cs typeface="Calibri"/>
              </a:rPr>
              <a:t>ж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та 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5" dirty="0">
                <a:latin typeface="Calibri"/>
                <a:cs typeface="Calibri"/>
              </a:rPr>
              <a:t>г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spc="-10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ой </a:t>
            </a:r>
            <a:r>
              <a:rPr sz="1200" b="1" spc="-20" dirty="0">
                <a:latin typeface="Calibri"/>
                <a:cs typeface="Calibri"/>
              </a:rPr>
              <a:t>м</a:t>
            </a:r>
            <a:r>
              <a:rPr sz="1200" b="1" spc="-5" dirty="0">
                <a:latin typeface="Calibri"/>
                <a:cs typeface="Calibri"/>
              </a:rPr>
              <a:t>у</a:t>
            </a:r>
            <a:r>
              <a:rPr sz="1200" b="1" dirty="0">
                <a:latin typeface="Calibri"/>
                <a:cs typeface="Calibri"/>
              </a:rPr>
              <a:t>ницип</a:t>
            </a:r>
            <a:r>
              <a:rPr sz="1200" b="1" spc="-10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10" dirty="0">
                <a:latin typeface="Calibri"/>
                <a:cs typeface="Calibri"/>
              </a:rPr>
              <a:t>ь</a:t>
            </a:r>
            <a:r>
              <a:rPr sz="1200" b="1" dirty="0">
                <a:latin typeface="Calibri"/>
                <a:cs typeface="Calibri"/>
              </a:rPr>
              <a:t>но</a:t>
            </a:r>
            <a:r>
              <a:rPr sz="1200" b="1" spc="-20" dirty="0">
                <a:latin typeface="Calibri"/>
                <a:cs typeface="Calibri"/>
              </a:rPr>
              <a:t>г</a:t>
            </a:r>
            <a:r>
              <a:rPr sz="1200" b="1" dirty="0">
                <a:latin typeface="Calibri"/>
                <a:cs typeface="Calibri"/>
              </a:rPr>
              <a:t>о обр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зо</a:t>
            </a:r>
            <a:r>
              <a:rPr sz="1200" b="1" spc="-10" dirty="0">
                <a:latin typeface="Calibri"/>
                <a:cs typeface="Calibri"/>
              </a:rPr>
              <a:t>в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ния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19325" y="3676650"/>
            <a:ext cx="295275" cy="323850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47925" y="3095625"/>
            <a:ext cx="923925" cy="14859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69464" y="3237645"/>
            <a:ext cx="710565" cy="11728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065" marR="5080" indent="1270" algn="ctr">
              <a:lnSpc>
                <a:spcPct val="91600"/>
              </a:lnSpc>
            </a:pPr>
            <a:r>
              <a:rPr sz="1000" b="1" dirty="0">
                <a:latin typeface="Calibri"/>
                <a:cs typeface="Calibri"/>
              </a:rPr>
              <a:t>Внесен</a:t>
            </a:r>
            <a:r>
              <a:rPr sz="1000" b="1" spc="-10" dirty="0">
                <a:latin typeface="Calibri"/>
                <a:cs typeface="Calibri"/>
              </a:rPr>
              <a:t>и</a:t>
            </a:r>
            <a:r>
              <a:rPr sz="1000" b="1" dirty="0">
                <a:latin typeface="Calibri"/>
                <a:cs typeface="Calibri"/>
              </a:rPr>
              <a:t>е б</a:t>
            </a:r>
            <a:r>
              <a:rPr sz="1000" b="1" spc="5" dirty="0">
                <a:latin typeface="Calibri"/>
                <a:cs typeface="Calibri"/>
              </a:rPr>
              <a:t>ю</a:t>
            </a:r>
            <a:r>
              <a:rPr sz="1000" b="1" spc="-5" dirty="0">
                <a:latin typeface="Calibri"/>
                <a:cs typeface="Calibri"/>
              </a:rPr>
              <a:t>д</a:t>
            </a:r>
            <a:r>
              <a:rPr sz="1000" b="1" dirty="0">
                <a:latin typeface="Calibri"/>
                <a:cs typeface="Calibri"/>
              </a:rPr>
              <a:t>же</a:t>
            </a:r>
            <a:r>
              <a:rPr sz="1000" b="1" spc="-5" dirty="0">
                <a:latin typeface="Calibri"/>
                <a:cs typeface="Calibri"/>
              </a:rPr>
              <a:t>т</a:t>
            </a:r>
            <a:r>
              <a:rPr sz="1000" b="1" dirty="0">
                <a:latin typeface="Calibri"/>
                <a:cs typeface="Calibri"/>
              </a:rPr>
              <a:t>а </a:t>
            </a:r>
            <a:r>
              <a:rPr sz="1000" b="1" spc="-10" dirty="0">
                <a:latin typeface="Calibri"/>
                <a:cs typeface="Calibri"/>
              </a:rPr>
              <a:t>г</a:t>
            </a:r>
            <a:r>
              <a:rPr sz="1000" b="1" dirty="0">
                <a:latin typeface="Calibri"/>
                <a:cs typeface="Calibri"/>
              </a:rPr>
              <a:t>лавой </a:t>
            </a:r>
            <a:r>
              <a:rPr sz="1000" b="1" spc="-5" dirty="0">
                <a:latin typeface="Calibri"/>
                <a:cs typeface="Calibri"/>
              </a:rPr>
              <a:t>муни</a:t>
            </a:r>
            <a:r>
              <a:rPr sz="1000" b="1" dirty="0">
                <a:latin typeface="Calibri"/>
                <a:cs typeface="Calibri"/>
              </a:rPr>
              <a:t>ци</a:t>
            </a:r>
            <a:r>
              <a:rPr sz="1000" b="1" spc="-10" dirty="0">
                <a:latin typeface="Calibri"/>
                <a:cs typeface="Calibri"/>
              </a:rPr>
              <a:t>п</a:t>
            </a:r>
            <a:r>
              <a:rPr sz="1000" b="1" dirty="0">
                <a:latin typeface="Calibri"/>
                <a:cs typeface="Calibri"/>
              </a:rPr>
              <a:t>аль</a:t>
            </a:r>
            <a:r>
              <a:rPr sz="1000" b="1" spc="-5" dirty="0">
                <a:latin typeface="Calibri"/>
                <a:cs typeface="Calibri"/>
              </a:rPr>
              <a:t>н</a:t>
            </a:r>
            <a:r>
              <a:rPr sz="1000" b="1" dirty="0">
                <a:latin typeface="Calibri"/>
                <a:cs typeface="Calibri"/>
              </a:rPr>
              <a:t>о</a:t>
            </a:r>
            <a:r>
              <a:rPr sz="1000" b="1" spc="-5" dirty="0">
                <a:latin typeface="Calibri"/>
                <a:cs typeface="Calibri"/>
              </a:rPr>
              <a:t>г</a:t>
            </a:r>
            <a:r>
              <a:rPr sz="1000" b="1" dirty="0">
                <a:latin typeface="Calibri"/>
                <a:cs typeface="Calibri"/>
              </a:rPr>
              <a:t>о обра</a:t>
            </a:r>
            <a:r>
              <a:rPr sz="1000" b="1" spc="-5" dirty="0">
                <a:latin typeface="Calibri"/>
                <a:cs typeface="Calibri"/>
              </a:rPr>
              <a:t>з</a:t>
            </a:r>
            <a:r>
              <a:rPr sz="1000" b="1" dirty="0">
                <a:latin typeface="Calibri"/>
                <a:cs typeface="Calibri"/>
              </a:rPr>
              <a:t>ова</a:t>
            </a:r>
            <a:r>
              <a:rPr sz="1000" b="1" spc="-5" dirty="0">
                <a:latin typeface="Calibri"/>
                <a:cs typeface="Calibri"/>
              </a:rPr>
              <a:t>н</a:t>
            </a:r>
            <a:r>
              <a:rPr sz="1000" b="1" dirty="0">
                <a:latin typeface="Calibri"/>
                <a:cs typeface="Calibri"/>
              </a:rPr>
              <a:t>ия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в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Совет </a:t>
            </a:r>
            <a:r>
              <a:rPr sz="1000" b="1" spc="5" dirty="0">
                <a:latin typeface="Calibri"/>
                <a:cs typeface="Calibri"/>
              </a:rPr>
              <a:t>М</a:t>
            </a:r>
            <a:r>
              <a:rPr sz="1000" b="1" dirty="0">
                <a:latin typeface="Calibri"/>
                <a:cs typeface="Calibri"/>
              </a:rPr>
              <a:t>О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ЩР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24225" y="3676650"/>
            <a:ext cx="295275" cy="323850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62350" y="3095625"/>
            <a:ext cx="923925" cy="14859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64609" y="3265830"/>
            <a:ext cx="345440" cy="1115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77470">
              <a:lnSpc>
                <a:spcPts val="1320"/>
              </a:lnSpc>
            </a:pPr>
            <a:r>
              <a:rPr sz="1200" b="1" dirty="0">
                <a:latin typeface="Calibri"/>
                <a:cs typeface="Calibri"/>
              </a:rPr>
              <a:t>Р</a:t>
            </a:r>
            <a:r>
              <a:rPr sz="1200" b="1" spc="-10" dirty="0">
                <a:latin typeface="Calibri"/>
                <a:cs typeface="Calibri"/>
              </a:rPr>
              <a:t>ас</a:t>
            </a:r>
            <a:r>
              <a:rPr sz="1200" b="1" dirty="0">
                <a:latin typeface="Calibri"/>
                <a:cs typeface="Calibri"/>
              </a:rPr>
              <a:t>смотр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dirty="0">
                <a:latin typeface="Calibri"/>
                <a:cs typeface="Calibri"/>
              </a:rPr>
              <a:t>ние Со</a:t>
            </a:r>
            <a:r>
              <a:rPr sz="1200" b="1" spc="-10" dirty="0">
                <a:latin typeface="Calibri"/>
                <a:cs typeface="Calibri"/>
              </a:rPr>
              <a:t>в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spc="-15" dirty="0">
                <a:latin typeface="Calibri"/>
                <a:cs typeface="Calibri"/>
              </a:rPr>
              <a:t>т</a:t>
            </a:r>
            <a:r>
              <a:rPr sz="1200" b="1" dirty="0">
                <a:latin typeface="Calibri"/>
                <a:cs typeface="Calibri"/>
              </a:rPr>
              <a:t>ом</a:t>
            </a:r>
            <a:r>
              <a:rPr sz="1200" b="1" spc="-5" dirty="0">
                <a:latin typeface="Calibri"/>
                <a:cs typeface="Calibri"/>
              </a:rPr>
              <a:t> М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ЩР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38650" y="3676650"/>
            <a:ext cx="295275" cy="323850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76775" y="3095625"/>
            <a:ext cx="923925" cy="14859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76621" y="3248304"/>
            <a:ext cx="345440" cy="11499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239395">
              <a:lnSpc>
                <a:spcPts val="1320"/>
              </a:lnSpc>
            </a:pPr>
            <a:r>
              <a:rPr sz="1200" b="1" dirty="0">
                <a:latin typeface="Calibri"/>
                <a:cs typeface="Calibri"/>
              </a:rPr>
              <a:t>Пр</a:t>
            </a:r>
            <a:r>
              <a:rPr sz="1200" b="1" spc="5" dirty="0">
                <a:latin typeface="Calibri"/>
                <a:cs typeface="Calibri"/>
              </a:rPr>
              <a:t>и</a:t>
            </a:r>
            <a:r>
              <a:rPr sz="1200" b="1" dirty="0">
                <a:latin typeface="Calibri"/>
                <a:cs typeface="Calibri"/>
              </a:rPr>
              <a:t>нятие Со</a:t>
            </a:r>
            <a:r>
              <a:rPr sz="1200" b="1" spc="-10" dirty="0">
                <a:latin typeface="Calibri"/>
                <a:cs typeface="Calibri"/>
              </a:rPr>
              <a:t>в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spc="-15" dirty="0">
                <a:latin typeface="Calibri"/>
                <a:cs typeface="Calibri"/>
              </a:rPr>
              <a:t>т</a:t>
            </a:r>
            <a:r>
              <a:rPr sz="1200" b="1" dirty="0">
                <a:latin typeface="Calibri"/>
                <a:cs typeface="Calibri"/>
              </a:rPr>
              <a:t>ом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МО 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ЩР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53075" y="3676650"/>
            <a:ext cx="285750" cy="323850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81675" y="3086100"/>
            <a:ext cx="923925" cy="1495425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912611" y="3247161"/>
            <a:ext cx="680720" cy="11537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2540" algn="ctr">
              <a:lnSpc>
                <a:spcPts val="1320"/>
              </a:lnSpc>
            </a:pPr>
            <a:r>
              <a:rPr sz="1200" b="1" dirty="0">
                <a:latin typeface="Calibri"/>
                <a:cs typeface="Calibri"/>
              </a:rPr>
              <a:t>П</a:t>
            </a:r>
            <a:r>
              <a:rPr sz="1200" b="1" spc="-25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д</a:t>
            </a:r>
            <a:r>
              <a:rPr sz="1200" b="1" spc="-10" dirty="0">
                <a:latin typeface="Calibri"/>
                <a:cs typeface="Calibri"/>
              </a:rPr>
              <a:t>п</a:t>
            </a:r>
            <a:r>
              <a:rPr sz="1200" b="1" dirty="0">
                <a:latin typeface="Calibri"/>
                <a:cs typeface="Calibri"/>
              </a:rPr>
              <a:t>исан</a:t>
            </a:r>
            <a:r>
              <a:rPr sz="1200" b="1" spc="5" dirty="0">
                <a:latin typeface="Calibri"/>
                <a:cs typeface="Calibri"/>
              </a:rPr>
              <a:t>и</a:t>
            </a:r>
            <a:r>
              <a:rPr sz="1200" b="1" dirty="0">
                <a:latin typeface="Calibri"/>
                <a:cs typeface="Calibri"/>
              </a:rPr>
              <a:t>е </a:t>
            </a:r>
            <a:r>
              <a:rPr sz="1200" b="1" spc="-55" dirty="0">
                <a:latin typeface="Calibri"/>
                <a:cs typeface="Calibri"/>
              </a:rPr>
              <a:t>г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spc="-10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ой </a:t>
            </a:r>
            <a:r>
              <a:rPr sz="1200" b="1" spc="-20" dirty="0">
                <a:latin typeface="Calibri"/>
                <a:cs typeface="Calibri"/>
              </a:rPr>
              <a:t>м</a:t>
            </a:r>
            <a:r>
              <a:rPr sz="1200" b="1" spc="-5" dirty="0">
                <a:latin typeface="Calibri"/>
                <a:cs typeface="Calibri"/>
              </a:rPr>
              <a:t>у</a:t>
            </a:r>
            <a:r>
              <a:rPr sz="1200" b="1" dirty="0">
                <a:latin typeface="Calibri"/>
                <a:cs typeface="Calibri"/>
              </a:rPr>
              <a:t>ницип</a:t>
            </a:r>
            <a:r>
              <a:rPr sz="1200" b="1" spc="-10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10" dirty="0">
                <a:latin typeface="Calibri"/>
                <a:cs typeface="Calibri"/>
              </a:rPr>
              <a:t>ь</a:t>
            </a:r>
            <a:r>
              <a:rPr sz="1200" b="1" dirty="0">
                <a:latin typeface="Calibri"/>
                <a:cs typeface="Calibri"/>
              </a:rPr>
              <a:t>но</a:t>
            </a:r>
            <a:r>
              <a:rPr sz="1200" b="1" spc="-20" dirty="0">
                <a:latin typeface="Calibri"/>
                <a:cs typeface="Calibri"/>
              </a:rPr>
              <a:t>г</a:t>
            </a:r>
            <a:r>
              <a:rPr sz="1200" b="1" dirty="0">
                <a:latin typeface="Calibri"/>
                <a:cs typeface="Calibri"/>
              </a:rPr>
              <a:t>о обр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зо</a:t>
            </a:r>
            <a:r>
              <a:rPr sz="1200" b="1" spc="-10" dirty="0">
                <a:latin typeface="Calibri"/>
                <a:cs typeface="Calibri"/>
              </a:rPr>
              <a:t>в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ния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29384" y="1914905"/>
            <a:ext cx="4219575" cy="495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7030A0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00300" y="2352675"/>
            <a:ext cx="2047875" cy="4953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70404" y="2398776"/>
            <a:ext cx="435863" cy="344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22804" y="2398776"/>
            <a:ext cx="1763268" cy="344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16707" y="2536444"/>
            <a:ext cx="81280" cy="130175"/>
          </a:xfrm>
          <a:custGeom>
            <a:avLst/>
            <a:gdLst/>
            <a:ahLst/>
            <a:cxnLst/>
            <a:rect l="l" t="t" r="r" b="b"/>
            <a:pathLst>
              <a:path w="81280" h="130175">
                <a:moveTo>
                  <a:pt x="72136" y="99314"/>
                </a:moveTo>
                <a:lnTo>
                  <a:pt x="61086" y="99314"/>
                </a:lnTo>
                <a:lnTo>
                  <a:pt x="57150" y="100457"/>
                </a:lnTo>
                <a:lnTo>
                  <a:pt x="54991" y="102489"/>
                </a:lnTo>
                <a:lnTo>
                  <a:pt x="52832" y="104648"/>
                </a:lnTo>
                <a:lnTo>
                  <a:pt x="51908" y="108458"/>
                </a:lnTo>
                <a:lnTo>
                  <a:pt x="51816" y="120777"/>
                </a:lnTo>
                <a:lnTo>
                  <a:pt x="52832" y="124714"/>
                </a:lnTo>
                <a:lnTo>
                  <a:pt x="54991" y="126746"/>
                </a:lnTo>
                <a:lnTo>
                  <a:pt x="57023" y="128905"/>
                </a:lnTo>
                <a:lnTo>
                  <a:pt x="60833" y="129921"/>
                </a:lnTo>
                <a:lnTo>
                  <a:pt x="72009" y="129921"/>
                </a:lnTo>
                <a:lnTo>
                  <a:pt x="75819" y="128905"/>
                </a:lnTo>
                <a:lnTo>
                  <a:pt x="80137" y="124587"/>
                </a:lnTo>
                <a:lnTo>
                  <a:pt x="81089" y="120777"/>
                </a:lnTo>
                <a:lnTo>
                  <a:pt x="81153" y="108458"/>
                </a:lnTo>
                <a:lnTo>
                  <a:pt x="80137" y="104521"/>
                </a:lnTo>
                <a:lnTo>
                  <a:pt x="77978" y="102489"/>
                </a:lnTo>
                <a:lnTo>
                  <a:pt x="75946" y="100330"/>
                </a:lnTo>
                <a:lnTo>
                  <a:pt x="72136" y="99314"/>
                </a:lnTo>
                <a:close/>
              </a:path>
              <a:path w="81280" h="130175">
                <a:moveTo>
                  <a:pt x="13081" y="0"/>
                </a:moveTo>
                <a:lnTo>
                  <a:pt x="0" y="3429"/>
                </a:lnTo>
                <a:lnTo>
                  <a:pt x="0" y="125730"/>
                </a:lnTo>
                <a:lnTo>
                  <a:pt x="6858" y="128905"/>
                </a:lnTo>
                <a:lnTo>
                  <a:pt x="8509" y="129159"/>
                </a:lnTo>
                <a:lnTo>
                  <a:pt x="17780" y="129159"/>
                </a:lnTo>
                <a:lnTo>
                  <a:pt x="19431" y="128905"/>
                </a:lnTo>
                <a:lnTo>
                  <a:pt x="21082" y="128778"/>
                </a:lnTo>
                <a:lnTo>
                  <a:pt x="26162" y="125730"/>
                </a:lnTo>
                <a:lnTo>
                  <a:pt x="26162" y="3429"/>
                </a:lnTo>
                <a:lnTo>
                  <a:pt x="17780" y="127"/>
                </a:lnTo>
                <a:lnTo>
                  <a:pt x="13081" y="0"/>
                </a:lnTo>
                <a:close/>
              </a:path>
            </a:pathLst>
          </a:custGeom>
          <a:solidFill>
            <a:srgbClr val="F4F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68523" y="2635757"/>
            <a:ext cx="29845" cy="31115"/>
          </a:xfrm>
          <a:custGeom>
            <a:avLst/>
            <a:gdLst/>
            <a:ahLst/>
            <a:cxnLst/>
            <a:rect l="l" t="t" r="r" b="b"/>
            <a:pathLst>
              <a:path w="29844" h="31114">
                <a:moveTo>
                  <a:pt x="14858" y="0"/>
                </a:moveTo>
                <a:lnTo>
                  <a:pt x="20319" y="0"/>
                </a:lnTo>
                <a:lnTo>
                  <a:pt x="24129" y="1016"/>
                </a:lnTo>
                <a:lnTo>
                  <a:pt x="26161" y="3175"/>
                </a:lnTo>
                <a:lnTo>
                  <a:pt x="28320" y="5207"/>
                </a:lnTo>
                <a:lnTo>
                  <a:pt x="29336" y="9144"/>
                </a:lnTo>
                <a:lnTo>
                  <a:pt x="29336" y="15113"/>
                </a:lnTo>
                <a:lnTo>
                  <a:pt x="29336" y="21209"/>
                </a:lnTo>
                <a:lnTo>
                  <a:pt x="28320" y="25273"/>
                </a:lnTo>
                <a:lnTo>
                  <a:pt x="26161" y="27432"/>
                </a:lnTo>
                <a:lnTo>
                  <a:pt x="24002" y="29591"/>
                </a:lnTo>
                <a:lnTo>
                  <a:pt x="20192" y="30607"/>
                </a:lnTo>
                <a:lnTo>
                  <a:pt x="14604" y="30607"/>
                </a:lnTo>
                <a:lnTo>
                  <a:pt x="9016" y="30607"/>
                </a:lnTo>
                <a:lnTo>
                  <a:pt x="5206" y="29591"/>
                </a:lnTo>
                <a:lnTo>
                  <a:pt x="3174" y="27432"/>
                </a:lnTo>
                <a:lnTo>
                  <a:pt x="1015" y="25400"/>
                </a:lnTo>
                <a:lnTo>
                  <a:pt x="0" y="21463"/>
                </a:lnTo>
                <a:lnTo>
                  <a:pt x="0" y="15621"/>
                </a:lnTo>
                <a:lnTo>
                  <a:pt x="0" y="9525"/>
                </a:lnTo>
                <a:lnTo>
                  <a:pt x="1015" y="5334"/>
                </a:lnTo>
                <a:lnTo>
                  <a:pt x="3174" y="3175"/>
                </a:lnTo>
                <a:lnTo>
                  <a:pt x="5333" y="1143"/>
                </a:lnTo>
                <a:lnTo>
                  <a:pt x="9270" y="0"/>
                </a:lnTo>
                <a:lnTo>
                  <a:pt x="14858" y="0"/>
                </a:lnTo>
                <a:close/>
              </a:path>
            </a:pathLst>
          </a:custGeom>
          <a:ln w="12192">
            <a:solidFill>
              <a:srgbClr val="05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16707" y="2536444"/>
            <a:ext cx="26670" cy="129539"/>
          </a:xfrm>
          <a:custGeom>
            <a:avLst/>
            <a:gdLst/>
            <a:ahLst/>
            <a:cxnLst/>
            <a:rect l="l" t="t" r="r" b="b"/>
            <a:pathLst>
              <a:path w="26669" h="129539">
                <a:moveTo>
                  <a:pt x="13081" y="0"/>
                </a:moveTo>
                <a:lnTo>
                  <a:pt x="15621" y="0"/>
                </a:lnTo>
                <a:lnTo>
                  <a:pt x="17780" y="127"/>
                </a:lnTo>
                <a:lnTo>
                  <a:pt x="26162" y="3429"/>
                </a:lnTo>
                <a:lnTo>
                  <a:pt x="26162" y="4191"/>
                </a:lnTo>
                <a:lnTo>
                  <a:pt x="26162" y="125095"/>
                </a:lnTo>
                <a:lnTo>
                  <a:pt x="26162" y="125730"/>
                </a:lnTo>
                <a:lnTo>
                  <a:pt x="25908" y="126365"/>
                </a:lnTo>
                <a:lnTo>
                  <a:pt x="25526" y="126873"/>
                </a:lnTo>
                <a:lnTo>
                  <a:pt x="25146" y="127381"/>
                </a:lnTo>
                <a:lnTo>
                  <a:pt x="24384" y="127762"/>
                </a:lnTo>
                <a:lnTo>
                  <a:pt x="23368" y="128143"/>
                </a:lnTo>
                <a:lnTo>
                  <a:pt x="22351" y="128524"/>
                </a:lnTo>
                <a:lnTo>
                  <a:pt x="21082" y="128778"/>
                </a:lnTo>
                <a:lnTo>
                  <a:pt x="19431" y="128905"/>
                </a:lnTo>
                <a:lnTo>
                  <a:pt x="17780" y="129159"/>
                </a:lnTo>
                <a:lnTo>
                  <a:pt x="15621" y="129286"/>
                </a:lnTo>
                <a:lnTo>
                  <a:pt x="13081" y="129286"/>
                </a:lnTo>
                <a:lnTo>
                  <a:pt x="10541" y="129286"/>
                </a:lnTo>
                <a:lnTo>
                  <a:pt x="8509" y="129159"/>
                </a:lnTo>
                <a:lnTo>
                  <a:pt x="6858" y="128905"/>
                </a:lnTo>
                <a:lnTo>
                  <a:pt x="5080" y="128778"/>
                </a:lnTo>
                <a:lnTo>
                  <a:pt x="3809" y="128524"/>
                </a:lnTo>
                <a:lnTo>
                  <a:pt x="2793" y="128143"/>
                </a:lnTo>
                <a:lnTo>
                  <a:pt x="1777" y="127762"/>
                </a:lnTo>
                <a:lnTo>
                  <a:pt x="1142" y="127381"/>
                </a:lnTo>
                <a:lnTo>
                  <a:pt x="634" y="126873"/>
                </a:lnTo>
                <a:lnTo>
                  <a:pt x="253" y="126365"/>
                </a:lnTo>
                <a:lnTo>
                  <a:pt x="0" y="125730"/>
                </a:lnTo>
                <a:lnTo>
                  <a:pt x="0" y="125095"/>
                </a:lnTo>
                <a:lnTo>
                  <a:pt x="0" y="4191"/>
                </a:lnTo>
                <a:lnTo>
                  <a:pt x="0" y="3429"/>
                </a:lnTo>
                <a:lnTo>
                  <a:pt x="253" y="2921"/>
                </a:lnTo>
                <a:lnTo>
                  <a:pt x="10541" y="0"/>
                </a:lnTo>
                <a:lnTo>
                  <a:pt x="13081" y="0"/>
                </a:lnTo>
                <a:close/>
              </a:path>
            </a:pathLst>
          </a:custGeom>
          <a:ln w="12192">
            <a:solidFill>
              <a:srgbClr val="05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63011" y="2528697"/>
            <a:ext cx="1468882" cy="1447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8536" y="2772155"/>
            <a:ext cx="336804" cy="3002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45920" y="2772155"/>
            <a:ext cx="336804" cy="3002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18816" y="2772155"/>
            <a:ext cx="336804" cy="3002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4676" y="2772155"/>
            <a:ext cx="336803" cy="3002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50535" y="2772155"/>
            <a:ext cx="336803" cy="3002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44184" y="2772155"/>
            <a:ext cx="336803" cy="3002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78916" y="2851911"/>
            <a:ext cx="1162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46630" y="2851911"/>
            <a:ext cx="1162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19780" y="2851911"/>
            <a:ext cx="1162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85640" y="2851911"/>
            <a:ext cx="1162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51882" y="2851911"/>
            <a:ext cx="1162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45784" y="2851911"/>
            <a:ext cx="1162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543175" y="4572000"/>
            <a:ext cx="1695450" cy="4953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09088" y="4613147"/>
            <a:ext cx="489204" cy="3444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14827" y="4613147"/>
            <a:ext cx="1362455" cy="3444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55138" y="4750942"/>
            <a:ext cx="134620" cy="130175"/>
          </a:xfrm>
          <a:custGeom>
            <a:avLst/>
            <a:gdLst/>
            <a:ahLst/>
            <a:cxnLst/>
            <a:rect l="l" t="t" r="r" b="b"/>
            <a:pathLst>
              <a:path w="134619" h="130175">
                <a:moveTo>
                  <a:pt x="125475" y="99440"/>
                </a:moveTo>
                <a:lnTo>
                  <a:pt x="114299" y="99440"/>
                </a:lnTo>
                <a:lnTo>
                  <a:pt x="110489" y="100456"/>
                </a:lnTo>
                <a:lnTo>
                  <a:pt x="108330" y="102615"/>
                </a:lnTo>
                <a:lnTo>
                  <a:pt x="106171" y="104647"/>
                </a:lnTo>
                <a:lnTo>
                  <a:pt x="105217" y="108584"/>
                </a:lnTo>
                <a:lnTo>
                  <a:pt x="105155" y="120903"/>
                </a:lnTo>
                <a:lnTo>
                  <a:pt x="106171" y="124840"/>
                </a:lnTo>
                <a:lnTo>
                  <a:pt x="108330" y="126872"/>
                </a:lnTo>
                <a:lnTo>
                  <a:pt x="110362" y="128904"/>
                </a:lnTo>
                <a:lnTo>
                  <a:pt x="114172" y="130047"/>
                </a:lnTo>
                <a:lnTo>
                  <a:pt x="125348" y="130047"/>
                </a:lnTo>
                <a:lnTo>
                  <a:pt x="134492" y="108584"/>
                </a:lnTo>
                <a:lnTo>
                  <a:pt x="133476" y="104647"/>
                </a:lnTo>
                <a:lnTo>
                  <a:pt x="129285" y="100456"/>
                </a:lnTo>
                <a:lnTo>
                  <a:pt x="125475" y="99440"/>
                </a:lnTo>
                <a:close/>
              </a:path>
              <a:path w="134619" h="130175">
                <a:moveTo>
                  <a:pt x="66420" y="0"/>
                </a:moveTo>
                <a:lnTo>
                  <a:pt x="61848" y="126"/>
                </a:lnTo>
                <a:lnTo>
                  <a:pt x="60197" y="380"/>
                </a:lnTo>
                <a:lnTo>
                  <a:pt x="58546" y="507"/>
                </a:lnTo>
                <a:lnTo>
                  <a:pt x="53339" y="3555"/>
                </a:lnTo>
                <a:lnTo>
                  <a:pt x="53339" y="125856"/>
                </a:lnTo>
                <a:lnTo>
                  <a:pt x="63880" y="129285"/>
                </a:lnTo>
                <a:lnTo>
                  <a:pt x="68960" y="129285"/>
                </a:lnTo>
                <a:lnTo>
                  <a:pt x="78866" y="126872"/>
                </a:lnTo>
                <a:lnTo>
                  <a:pt x="79247" y="126364"/>
                </a:lnTo>
                <a:lnTo>
                  <a:pt x="79501" y="125856"/>
                </a:lnTo>
                <a:lnTo>
                  <a:pt x="79501" y="3555"/>
                </a:lnTo>
                <a:lnTo>
                  <a:pt x="72770" y="380"/>
                </a:lnTo>
                <a:lnTo>
                  <a:pt x="71119" y="126"/>
                </a:lnTo>
                <a:lnTo>
                  <a:pt x="66420" y="0"/>
                </a:lnTo>
                <a:close/>
              </a:path>
              <a:path w="134619" h="130175">
                <a:moveTo>
                  <a:pt x="13080" y="0"/>
                </a:moveTo>
                <a:lnTo>
                  <a:pt x="8508" y="126"/>
                </a:lnTo>
                <a:lnTo>
                  <a:pt x="6857" y="380"/>
                </a:lnTo>
                <a:lnTo>
                  <a:pt x="5206" y="507"/>
                </a:lnTo>
                <a:lnTo>
                  <a:pt x="0" y="3555"/>
                </a:lnTo>
                <a:lnTo>
                  <a:pt x="0" y="125856"/>
                </a:lnTo>
                <a:lnTo>
                  <a:pt x="10540" y="129285"/>
                </a:lnTo>
                <a:lnTo>
                  <a:pt x="15620" y="129285"/>
                </a:lnTo>
                <a:lnTo>
                  <a:pt x="25526" y="126872"/>
                </a:lnTo>
                <a:lnTo>
                  <a:pt x="25907" y="126364"/>
                </a:lnTo>
                <a:lnTo>
                  <a:pt x="26161" y="125856"/>
                </a:lnTo>
                <a:lnTo>
                  <a:pt x="26161" y="3555"/>
                </a:lnTo>
                <a:lnTo>
                  <a:pt x="19430" y="380"/>
                </a:lnTo>
                <a:lnTo>
                  <a:pt x="17779" y="126"/>
                </a:lnTo>
                <a:lnTo>
                  <a:pt x="13080" y="0"/>
                </a:lnTo>
                <a:close/>
              </a:path>
            </a:pathLst>
          </a:custGeom>
          <a:solidFill>
            <a:srgbClr val="F4F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60294" y="4850384"/>
            <a:ext cx="29845" cy="31115"/>
          </a:xfrm>
          <a:custGeom>
            <a:avLst/>
            <a:gdLst/>
            <a:ahLst/>
            <a:cxnLst/>
            <a:rect l="l" t="t" r="r" b="b"/>
            <a:pathLst>
              <a:path w="29844" h="31114">
                <a:moveTo>
                  <a:pt x="14858" y="0"/>
                </a:moveTo>
                <a:lnTo>
                  <a:pt x="20319" y="0"/>
                </a:lnTo>
                <a:lnTo>
                  <a:pt x="24129" y="1016"/>
                </a:lnTo>
                <a:lnTo>
                  <a:pt x="26161" y="3048"/>
                </a:lnTo>
                <a:lnTo>
                  <a:pt x="28320" y="5207"/>
                </a:lnTo>
                <a:lnTo>
                  <a:pt x="29336" y="9144"/>
                </a:lnTo>
                <a:lnTo>
                  <a:pt x="29336" y="14986"/>
                </a:lnTo>
                <a:lnTo>
                  <a:pt x="29336" y="21209"/>
                </a:lnTo>
                <a:lnTo>
                  <a:pt x="28320" y="25273"/>
                </a:lnTo>
                <a:lnTo>
                  <a:pt x="26161" y="27432"/>
                </a:lnTo>
                <a:lnTo>
                  <a:pt x="24002" y="29463"/>
                </a:lnTo>
                <a:lnTo>
                  <a:pt x="20192" y="30607"/>
                </a:lnTo>
                <a:lnTo>
                  <a:pt x="14604" y="30607"/>
                </a:lnTo>
                <a:lnTo>
                  <a:pt x="9016" y="30607"/>
                </a:lnTo>
                <a:lnTo>
                  <a:pt x="5206" y="29463"/>
                </a:lnTo>
                <a:lnTo>
                  <a:pt x="3174" y="27432"/>
                </a:lnTo>
                <a:lnTo>
                  <a:pt x="1015" y="25400"/>
                </a:lnTo>
                <a:lnTo>
                  <a:pt x="0" y="21463"/>
                </a:lnTo>
                <a:lnTo>
                  <a:pt x="0" y="15621"/>
                </a:lnTo>
                <a:lnTo>
                  <a:pt x="0" y="9398"/>
                </a:lnTo>
                <a:lnTo>
                  <a:pt x="1015" y="5207"/>
                </a:lnTo>
                <a:lnTo>
                  <a:pt x="3174" y="3175"/>
                </a:lnTo>
                <a:lnTo>
                  <a:pt x="5333" y="1016"/>
                </a:lnTo>
                <a:lnTo>
                  <a:pt x="9143" y="0"/>
                </a:lnTo>
                <a:lnTo>
                  <a:pt x="14858" y="0"/>
                </a:lnTo>
                <a:close/>
              </a:path>
            </a:pathLst>
          </a:custGeom>
          <a:ln w="12192">
            <a:solidFill>
              <a:srgbClr val="05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08477" y="4750942"/>
            <a:ext cx="26670" cy="129539"/>
          </a:xfrm>
          <a:custGeom>
            <a:avLst/>
            <a:gdLst/>
            <a:ahLst/>
            <a:cxnLst/>
            <a:rect l="l" t="t" r="r" b="b"/>
            <a:pathLst>
              <a:path w="26669" h="129539">
                <a:moveTo>
                  <a:pt x="13081" y="0"/>
                </a:moveTo>
                <a:lnTo>
                  <a:pt x="15621" y="0"/>
                </a:lnTo>
                <a:lnTo>
                  <a:pt x="17780" y="126"/>
                </a:lnTo>
                <a:lnTo>
                  <a:pt x="19431" y="380"/>
                </a:lnTo>
                <a:lnTo>
                  <a:pt x="21082" y="507"/>
                </a:lnTo>
                <a:lnTo>
                  <a:pt x="25526" y="2412"/>
                </a:lnTo>
                <a:lnTo>
                  <a:pt x="25908" y="2920"/>
                </a:lnTo>
                <a:lnTo>
                  <a:pt x="26162" y="3555"/>
                </a:lnTo>
                <a:lnTo>
                  <a:pt x="26162" y="4190"/>
                </a:lnTo>
                <a:lnTo>
                  <a:pt x="26162" y="125094"/>
                </a:lnTo>
                <a:lnTo>
                  <a:pt x="26162" y="125856"/>
                </a:lnTo>
                <a:lnTo>
                  <a:pt x="25908" y="126364"/>
                </a:lnTo>
                <a:lnTo>
                  <a:pt x="25526" y="126872"/>
                </a:lnTo>
                <a:lnTo>
                  <a:pt x="25146" y="127507"/>
                </a:lnTo>
                <a:lnTo>
                  <a:pt x="15621" y="129285"/>
                </a:lnTo>
                <a:lnTo>
                  <a:pt x="13081" y="129285"/>
                </a:lnTo>
                <a:lnTo>
                  <a:pt x="10541" y="129285"/>
                </a:lnTo>
                <a:lnTo>
                  <a:pt x="0" y="125856"/>
                </a:lnTo>
                <a:lnTo>
                  <a:pt x="0" y="125094"/>
                </a:lnTo>
                <a:lnTo>
                  <a:pt x="0" y="4190"/>
                </a:lnTo>
                <a:lnTo>
                  <a:pt x="0" y="3555"/>
                </a:lnTo>
                <a:lnTo>
                  <a:pt x="253" y="2920"/>
                </a:lnTo>
                <a:lnTo>
                  <a:pt x="6858" y="380"/>
                </a:lnTo>
                <a:lnTo>
                  <a:pt x="8509" y="126"/>
                </a:lnTo>
                <a:lnTo>
                  <a:pt x="10541" y="0"/>
                </a:lnTo>
                <a:lnTo>
                  <a:pt x="13081" y="0"/>
                </a:lnTo>
                <a:close/>
              </a:path>
            </a:pathLst>
          </a:custGeom>
          <a:ln w="12192">
            <a:solidFill>
              <a:srgbClr val="05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55138" y="4750942"/>
            <a:ext cx="26670" cy="129539"/>
          </a:xfrm>
          <a:custGeom>
            <a:avLst/>
            <a:gdLst/>
            <a:ahLst/>
            <a:cxnLst/>
            <a:rect l="l" t="t" r="r" b="b"/>
            <a:pathLst>
              <a:path w="26669" h="129539">
                <a:moveTo>
                  <a:pt x="13080" y="0"/>
                </a:moveTo>
                <a:lnTo>
                  <a:pt x="15620" y="0"/>
                </a:lnTo>
                <a:lnTo>
                  <a:pt x="17779" y="126"/>
                </a:lnTo>
                <a:lnTo>
                  <a:pt x="19430" y="380"/>
                </a:lnTo>
                <a:lnTo>
                  <a:pt x="21081" y="507"/>
                </a:lnTo>
                <a:lnTo>
                  <a:pt x="25526" y="2412"/>
                </a:lnTo>
                <a:lnTo>
                  <a:pt x="25907" y="2920"/>
                </a:lnTo>
                <a:lnTo>
                  <a:pt x="26161" y="3555"/>
                </a:lnTo>
                <a:lnTo>
                  <a:pt x="26161" y="4190"/>
                </a:lnTo>
                <a:lnTo>
                  <a:pt x="26161" y="125094"/>
                </a:lnTo>
                <a:lnTo>
                  <a:pt x="26161" y="125856"/>
                </a:lnTo>
                <a:lnTo>
                  <a:pt x="25907" y="126364"/>
                </a:lnTo>
                <a:lnTo>
                  <a:pt x="25526" y="126872"/>
                </a:lnTo>
                <a:lnTo>
                  <a:pt x="25145" y="127507"/>
                </a:lnTo>
                <a:lnTo>
                  <a:pt x="15620" y="129285"/>
                </a:lnTo>
                <a:lnTo>
                  <a:pt x="13080" y="129285"/>
                </a:lnTo>
                <a:lnTo>
                  <a:pt x="10540" y="129285"/>
                </a:lnTo>
                <a:lnTo>
                  <a:pt x="0" y="125856"/>
                </a:lnTo>
                <a:lnTo>
                  <a:pt x="0" y="125094"/>
                </a:lnTo>
                <a:lnTo>
                  <a:pt x="0" y="4190"/>
                </a:lnTo>
                <a:lnTo>
                  <a:pt x="0" y="3555"/>
                </a:lnTo>
                <a:lnTo>
                  <a:pt x="253" y="2920"/>
                </a:lnTo>
                <a:lnTo>
                  <a:pt x="6857" y="380"/>
                </a:lnTo>
                <a:lnTo>
                  <a:pt x="8508" y="126"/>
                </a:lnTo>
                <a:lnTo>
                  <a:pt x="10540" y="0"/>
                </a:lnTo>
                <a:lnTo>
                  <a:pt x="13080" y="0"/>
                </a:lnTo>
                <a:close/>
              </a:path>
            </a:pathLst>
          </a:custGeom>
          <a:ln w="12192">
            <a:solidFill>
              <a:srgbClr val="054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54782" y="4744846"/>
            <a:ext cx="1069213" cy="1431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7700" y="5238750"/>
            <a:ext cx="1209675" cy="14859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923950" y="5547486"/>
            <a:ext cx="680720" cy="8394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1590" marR="5080" indent="-9525" algn="just">
              <a:lnSpc>
                <a:spcPts val="1320"/>
              </a:lnSpc>
            </a:pPr>
            <a:r>
              <a:rPr sz="1200" b="1" dirty="0">
                <a:latin typeface="Calibri"/>
                <a:cs typeface="Calibri"/>
              </a:rPr>
              <a:t>З</a:t>
            </a:r>
            <a:r>
              <a:rPr sz="1200" b="1" spc="-10" dirty="0">
                <a:latin typeface="Calibri"/>
                <a:cs typeface="Calibri"/>
              </a:rPr>
              <a:t>ак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5" dirty="0">
                <a:latin typeface="Calibri"/>
                <a:cs typeface="Calibri"/>
              </a:rPr>
              <a:t>ю</a:t>
            </a:r>
            <a:r>
              <a:rPr sz="1200" b="1" dirty="0">
                <a:latin typeface="Calibri"/>
                <a:cs typeface="Calibri"/>
              </a:rPr>
              <a:t>чение </a:t>
            </a:r>
            <a:r>
              <a:rPr sz="1200" b="1" spc="-30" dirty="0">
                <a:latin typeface="Calibri"/>
                <a:cs typeface="Calibri"/>
              </a:rPr>
              <a:t>к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тр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spc="-10" dirty="0">
                <a:latin typeface="Calibri"/>
                <a:cs typeface="Calibri"/>
              </a:rPr>
              <a:t>к</a:t>
            </a:r>
            <a:r>
              <a:rPr sz="1200" b="1" spc="-15" dirty="0">
                <a:latin typeface="Calibri"/>
                <a:cs typeface="Calibri"/>
              </a:rPr>
              <a:t>т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-5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, </a:t>
            </a:r>
            <a:r>
              <a:rPr sz="1200" b="1" spc="-15" dirty="0">
                <a:latin typeface="Calibri"/>
                <a:cs typeface="Calibri"/>
              </a:rPr>
              <a:t>д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-20" dirty="0">
                <a:latin typeface="Calibri"/>
                <a:cs typeface="Calibri"/>
              </a:rPr>
              <a:t>г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-5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оро</a:t>
            </a:r>
            <a:r>
              <a:rPr sz="1200" b="1" spc="-5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, со</a:t>
            </a:r>
            <a:r>
              <a:rPr sz="1200" b="1" spc="-55" dirty="0">
                <a:latin typeface="Calibri"/>
                <a:cs typeface="Calibri"/>
              </a:rPr>
              <a:t>г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5" dirty="0">
                <a:latin typeface="Calibri"/>
                <a:cs typeface="Calibri"/>
              </a:rPr>
              <a:t>аше</a:t>
            </a:r>
            <a:r>
              <a:rPr sz="1200" b="1" dirty="0">
                <a:latin typeface="Calibri"/>
                <a:cs typeface="Calibri"/>
              </a:rPr>
              <a:t>ний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847850" y="5781675"/>
            <a:ext cx="361950" cy="400050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81225" y="5238750"/>
            <a:ext cx="1209675" cy="14859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625089" y="5537885"/>
            <a:ext cx="345440" cy="8585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35890" marR="5080" indent="-123825">
              <a:lnSpc>
                <a:spcPts val="1320"/>
              </a:lnSpc>
            </a:pPr>
            <a:r>
              <a:rPr sz="1200" b="1" dirty="0">
                <a:latin typeface="Calibri"/>
                <a:cs typeface="Calibri"/>
              </a:rPr>
              <a:t>Социал</a:t>
            </a:r>
            <a:r>
              <a:rPr sz="1200" b="1" spc="-5" dirty="0">
                <a:latin typeface="Calibri"/>
                <a:cs typeface="Calibri"/>
              </a:rPr>
              <a:t>ь</a:t>
            </a:r>
            <a:r>
              <a:rPr sz="1200" b="1" dirty="0">
                <a:latin typeface="Calibri"/>
                <a:cs typeface="Calibri"/>
              </a:rPr>
              <a:t>ные </a:t>
            </a:r>
            <a:r>
              <a:rPr sz="1200" b="1" spc="-10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ы</a:t>
            </a:r>
            <a:r>
              <a:rPr sz="1200" b="1" spc="-10" dirty="0">
                <a:latin typeface="Calibri"/>
                <a:cs typeface="Calibri"/>
              </a:rPr>
              <a:t>п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ты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371850" y="5781675"/>
            <a:ext cx="361950" cy="400050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95700" y="5238750"/>
            <a:ext cx="1219200" cy="14859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239514" y="5587267"/>
            <a:ext cx="152400" cy="7600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Calibri"/>
                <a:cs typeface="Calibri"/>
              </a:rPr>
              <a:t>О</a:t>
            </a:r>
            <a:r>
              <a:rPr sz="1000" b="1" spc="-5" dirty="0">
                <a:latin typeface="Calibri"/>
                <a:cs typeface="Calibri"/>
              </a:rPr>
              <a:t>п</a:t>
            </a:r>
            <a:r>
              <a:rPr sz="1000" b="1" dirty="0">
                <a:latin typeface="Calibri"/>
                <a:cs typeface="Calibri"/>
              </a:rPr>
              <a:t>ла</a:t>
            </a:r>
            <a:r>
              <a:rPr sz="1000" b="1" spc="-5" dirty="0">
                <a:latin typeface="Calibri"/>
                <a:cs typeface="Calibri"/>
              </a:rPr>
              <a:t>т</a:t>
            </a:r>
            <a:r>
              <a:rPr sz="1000" b="1" dirty="0">
                <a:latin typeface="Calibri"/>
                <a:cs typeface="Calibri"/>
              </a:rPr>
              <a:t>а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тр</a:t>
            </a:r>
            <a:r>
              <a:rPr sz="1000" b="1" spc="-5" dirty="0">
                <a:latin typeface="Calibri"/>
                <a:cs typeface="Calibri"/>
              </a:rPr>
              <a:t>уд</a:t>
            </a:r>
            <a:r>
              <a:rPr sz="1000" b="1" dirty="0">
                <a:latin typeface="Calibri"/>
                <a:cs typeface="Calibri"/>
              </a:rPr>
              <a:t>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886325" y="5781675"/>
            <a:ext cx="352425" cy="400050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00650" y="5238750"/>
            <a:ext cx="1219200" cy="14859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5648959" y="5526608"/>
            <a:ext cx="345440" cy="8801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33985" marR="5080" indent="-121920">
              <a:lnSpc>
                <a:spcPts val="1320"/>
              </a:lnSpc>
            </a:pP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-5" dirty="0">
                <a:latin typeface="Calibri"/>
                <a:cs typeface="Calibri"/>
              </a:rPr>
              <a:t>п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та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иных р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с</a:t>
            </a:r>
            <a:r>
              <a:rPr sz="1200" b="1" spc="-25" dirty="0">
                <a:latin typeface="Calibri"/>
                <a:cs typeface="Calibri"/>
              </a:rPr>
              <a:t>хо</a:t>
            </a:r>
            <a:r>
              <a:rPr sz="1200" b="1" spc="-15" dirty="0">
                <a:latin typeface="Calibri"/>
                <a:cs typeface="Calibri"/>
              </a:rPr>
              <a:t>д</a:t>
            </a:r>
            <a:r>
              <a:rPr sz="1200" b="1" dirty="0">
                <a:latin typeface="Calibri"/>
                <a:cs typeface="Calibri"/>
              </a:rPr>
              <a:t>ов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22044" y="5063490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837814" y="5063490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362069" y="5063490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886450" y="5063490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686050" y="6781800"/>
            <a:ext cx="1647825" cy="4953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52344" y="6829043"/>
            <a:ext cx="544068" cy="3444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12948" y="6829043"/>
            <a:ext cx="1266444" cy="3444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93186" y="6957821"/>
            <a:ext cx="1237615" cy="1447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2400" y="7524750"/>
            <a:ext cx="914400" cy="14859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446633" y="7819593"/>
            <a:ext cx="345440" cy="8648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67310" marR="5080" indent="-55244">
              <a:lnSpc>
                <a:spcPts val="1320"/>
              </a:lnSpc>
            </a:pPr>
            <a:r>
              <a:rPr sz="1200" b="1" dirty="0">
                <a:latin typeface="Calibri"/>
                <a:cs typeface="Calibri"/>
              </a:rPr>
              <a:t>Соста</a:t>
            </a:r>
            <a:r>
              <a:rPr sz="1200" b="1" spc="-20" dirty="0">
                <a:latin typeface="Calibri"/>
                <a:cs typeface="Calibri"/>
              </a:rPr>
              <a:t>в</a:t>
            </a:r>
            <a:r>
              <a:rPr sz="1200" b="1" spc="5" dirty="0">
                <a:latin typeface="Calibri"/>
                <a:cs typeface="Calibri"/>
              </a:rPr>
              <a:t>л</a:t>
            </a:r>
            <a:r>
              <a:rPr sz="1200" b="1" dirty="0">
                <a:latin typeface="Calibri"/>
                <a:cs typeface="Calibri"/>
              </a:rPr>
              <a:t>е</a:t>
            </a:r>
            <a:r>
              <a:rPr sz="1200" b="1" spc="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ие от</a:t>
            </a:r>
            <a:r>
              <a:rPr sz="1200" b="1" spc="5" dirty="0">
                <a:latin typeface="Calibri"/>
                <a:cs typeface="Calibri"/>
              </a:rPr>
              <a:t>ч</a:t>
            </a:r>
            <a:r>
              <a:rPr sz="1200" b="1" dirty="0">
                <a:latin typeface="Calibri"/>
                <a:cs typeface="Calibri"/>
              </a:rPr>
              <a:t>ет</a:t>
            </a:r>
            <a:r>
              <a:rPr sz="1200" b="1" spc="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ости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978204" y="8096248"/>
            <a:ext cx="295275" cy="323850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90625" y="7524750"/>
            <a:ext cx="1019175" cy="14859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318386" y="7672249"/>
            <a:ext cx="848994" cy="11569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1700"/>
              </a:lnSpc>
            </a:pPr>
            <a:r>
              <a:rPr sz="1200" b="1" dirty="0">
                <a:latin typeface="Calibri"/>
                <a:cs typeface="Calibri"/>
              </a:rPr>
              <a:t>Фо</a:t>
            </a:r>
            <a:r>
              <a:rPr sz="1200" b="1" spc="5" dirty="0">
                <a:latin typeface="Calibri"/>
                <a:cs typeface="Calibri"/>
              </a:rPr>
              <a:t>р</a:t>
            </a:r>
            <a:r>
              <a:rPr sz="1200" b="1" dirty="0">
                <a:latin typeface="Calibri"/>
                <a:cs typeface="Calibri"/>
              </a:rPr>
              <a:t>миро</a:t>
            </a:r>
            <a:r>
              <a:rPr sz="1200" b="1" spc="-5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ание реш</a:t>
            </a:r>
            <a:r>
              <a:rPr sz="1200" b="1" spc="-5" dirty="0">
                <a:latin typeface="Calibri"/>
                <a:cs typeface="Calibri"/>
              </a:rPr>
              <a:t>е</a:t>
            </a:r>
            <a:r>
              <a:rPr sz="1200" b="1" spc="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ия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Со</a:t>
            </a:r>
            <a:r>
              <a:rPr sz="1200" b="1" spc="-5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ета МО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ЩР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об исп</a:t>
            </a:r>
            <a:r>
              <a:rPr sz="1200" b="1" spc="-25" dirty="0">
                <a:latin typeface="Calibri"/>
                <a:cs typeface="Calibri"/>
              </a:rPr>
              <a:t>о</a:t>
            </a:r>
            <a:r>
              <a:rPr sz="1200" b="1" spc="5" dirty="0">
                <a:latin typeface="Calibri"/>
                <a:cs typeface="Calibri"/>
              </a:rPr>
              <a:t>лн</a:t>
            </a:r>
            <a:r>
              <a:rPr sz="1200" b="1" dirty="0">
                <a:latin typeface="Calibri"/>
                <a:cs typeface="Calibri"/>
              </a:rPr>
              <a:t>е</a:t>
            </a:r>
            <a:r>
              <a:rPr sz="1200" b="1" spc="5" dirty="0">
                <a:latin typeface="Calibri"/>
                <a:cs typeface="Calibri"/>
              </a:rPr>
              <a:t>н</a:t>
            </a:r>
            <a:r>
              <a:rPr sz="1200" b="1" dirty="0">
                <a:latin typeface="Calibri"/>
                <a:cs typeface="Calibri"/>
              </a:rPr>
              <a:t>ии б</a:t>
            </a:r>
            <a:r>
              <a:rPr sz="1200" b="1" spc="-30" dirty="0">
                <a:latin typeface="Calibri"/>
                <a:cs typeface="Calibri"/>
              </a:rPr>
              <a:t>ю</a:t>
            </a:r>
            <a:r>
              <a:rPr sz="1200" b="1" dirty="0">
                <a:latin typeface="Calibri"/>
                <a:cs typeface="Calibri"/>
              </a:rPr>
              <a:t>д</a:t>
            </a:r>
            <a:r>
              <a:rPr sz="1200" b="1" spc="-25" dirty="0">
                <a:latin typeface="Calibri"/>
                <a:cs typeface="Calibri"/>
              </a:rPr>
              <a:t>ж</a:t>
            </a:r>
            <a:r>
              <a:rPr sz="1200" b="1" dirty="0">
                <a:latin typeface="Calibri"/>
                <a:cs typeface="Calibri"/>
              </a:rPr>
              <a:t>ета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М</a:t>
            </a:r>
            <a:r>
              <a:rPr sz="1200" b="1" dirty="0">
                <a:latin typeface="Calibri"/>
                <a:cs typeface="Calibri"/>
              </a:rPr>
              <a:t>О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ЩР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143125" y="8105775"/>
            <a:ext cx="295275" cy="323850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81250" y="7515223"/>
            <a:ext cx="923925" cy="150495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2567939" y="7633303"/>
            <a:ext cx="571500" cy="12388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4445" algn="ctr">
              <a:lnSpc>
                <a:spcPct val="91700"/>
              </a:lnSpc>
            </a:pPr>
            <a:r>
              <a:rPr sz="1000" b="1" dirty="0">
                <a:latin typeface="Calibri"/>
                <a:cs typeface="Calibri"/>
              </a:rPr>
              <a:t>Од</a:t>
            </a:r>
            <a:r>
              <a:rPr sz="1000" b="1" spc="5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б</a:t>
            </a:r>
            <a:r>
              <a:rPr sz="1000" b="1" spc="5" dirty="0">
                <a:latin typeface="Calibri"/>
                <a:cs typeface="Calibri"/>
              </a:rPr>
              <a:t>р</a:t>
            </a:r>
            <a:r>
              <a:rPr sz="1000" b="1" dirty="0">
                <a:latin typeface="Calibri"/>
                <a:cs typeface="Calibri"/>
              </a:rPr>
              <a:t>ение</a:t>
            </a:r>
            <a:r>
              <a:rPr sz="1000" b="1" spc="5" dirty="0">
                <a:latin typeface="Calibri"/>
                <a:cs typeface="Calibri"/>
              </a:rPr>
              <a:t> р</a:t>
            </a:r>
            <a:r>
              <a:rPr sz="1000" b="1" dirty="0">
                <a:latin typeface="Calibri"/>
                <a:cs typeface="Calibri"/>
              </a:rPr>
              <a:t>ешения </a:t>
            </a:r>
            <a:r>
              <a:rPr sz="1000" b="1" spc="5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б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и</a:t>
            </a:r>
            <a:r>
              <a:rPr sz="1000" b="1" spc="5" dirty="0">
                <a:latin typeface="Calibri"/>
                <a:cs typeface="Calibri"/>
              </a:rPr>
              <a:t>с</a:t>
            </a:r>
            <a:r>
              <a:rPr sz="1000" b="1" dirty="0">
                <a:latin typeface="Calibri"/>
                <a:cs typeface="Calibri"/>
              </a:rPr>
              <a:t>по</a:t>
            </a:r>
            <a:r>
              <a:rPr sz="1000" b="1" spc="5" dirty="0">
                <a:latin typeface="Calibri"/>
                <a:cs typeface="Calibri"/>
              </a:rPr>
              <a:t>л</a:t>
            </a:r>
            <a:r>
              <a:rPr sz="1000" b="1" dirty="0">
                <a:latin typeface="Calibri"/>
                <a:cs typeface="Calibri"/>
              </a:rPr>
              <a:t>нении б</a:t>
            </a:r>
            <a:r>
              <a:rPr sz="1000" b="1" spc="5" dirty="0">
                <a:latin typeface="Calibri"/>
                <a:cs typeface="Calibri"/>
              </a:rPr>
              <a:t>ю</a:t>
            </a:r>
            <a:r>
              <a:rPr sz="1000" b="1" dirty="0">
                <a:latin typeface="Calibri"/>
                <a:cs typeface="Calibri"/>
              </a:rPr>
              <a:t>джета </a:t>
            </a:r>
            <a:r>
              <a:rPr sz="1000" b="1" spc="-5" dirty="0">
                <a:latin typeface="Calibri"/>
                <a:cs typeface="Calibri"/>
              </a:rPr>
              <a:t>г</a:t>
            </a:r>
            <a:r>
              <a:rPr sz="1000" b="1" spc="5" dirty="0">
                <a:latin typeface="Calibri"/>
                <a:cs typeface="Calibri"/>
              </a:rPr>
              <a:t>л</a:t>
            </a:r>
            <a:r>
              <a:rPr sz="1000" b="1" dirty="0">
                <a:latin typeface="Calibri"/>
                <a:cs typeface="Calibri"/>
              </a:rPr>
              <a:t>ав</a:t>
            </a:r>
            <a:r>
              <a:rPr sz="1000" b="1" spc="5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й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b="1" spc="5" dirty="0">
                <a:latin typeface="Calibri"/>
                <a:cs typeface="Calibri"/>
              </a:rPr>
              <a:t>М</a:t>
            </a:r>
            <a:r>
              <a:rPr sz="1000" b="1" dirty="0">
                <a:latin typeface="Calibri"/>
                <a:cs typeface="Calibri"/>
              </a:rPr>
              <a:t>О Ще</a:t>
            </a:r>
            <a:r>
              <a:rPr sz="1000" b="1" spc="5" dirty="0">
                <a:latin typeface="Calibri"/>
                <a:cs typeface="Calibri"/>
              </a:rPr>
              <a:t>р</a:t>
            </a:r>
            <a:r>
              <a:rPr sz="1000" b="1" dirty="0">
                <a:latin typeface="Calibri"/>
                <a:cs typeface="Calibri"/>
              </a:rPr>
              <a:t>бин</a:t>
            </a:r>
            <a:r>
              <a:rPr sz="1000" b="1" spc="5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в</a:t>
            </a:r>
            <a:r>
              <a:rPr sz="1000" b="1" spc="5" dirty="0">
                <a:latin typeface="Calibri"/>
                <a:cs typeface="Calibri"/>
              </a:rPr>
              <a:t>с</a:t>
            </a:r>
            <a:r>
              <a:rPr sz="1000" b="1" dirty="0">
                <a:latin typeface="Calibri"/>
                <a:cs typeface="Calibri"/>
              </a:rPr>
              <a:t>кий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spc="5" dirty="0">
                <a:latin typeface="Calibri"/>
                <a:cs typeface="Calibri"/>
              </a:rPr>
              <a:t>р</a:t>
            </a:r>
            <a:r>
              <a:rPr sz="1000" b="1" dirty="0">
                <a:latin typeface="Calibri"/>
                <a:cs typeface="Calibri"/>
              </a:rPr>
              <a:t>ай</a:t>
            </a:r>
            <a:r>
              <a:rPr sz="1000" b="1" spc="5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н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224212" y="8105775"/>
            <a:ext cx="304800" cy="323850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71862" y="7485633"/>
            <a:ext cx="933450" cy="1524000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3618610" y="7633303"/>
            <a:ext cx="709930" cy="12388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2540" algn="ctr">
              <a:lnSpc>
                <a:spcPct val="91500"/>
              </a:lnSpc>
            </a:pPr>
            <a:r>
              <a:rPr sz="1000" b="1" spc="5" dirty="0">
                <a:latin typeface="Calibri"/>
                <a:cs typeface="Calibri"/>
              </a:rPr>
              <a:t>В</a:t>
            </a:r>
            <a:r>
              <a:rPr sz="1000" b="1" dirty="0">
                <a:latin typeface="Calibri"/>
                <a:cs typeface="Calibri"/>
              </a:rPr>
              <a:t>не</a:t>
            </a:r>
            <a:r>
              <a:rPr sz="1000" b="1" spc="5" dirty="0">
                <a:latin typeface="Calibri"/>
                <a:cs typeface="Calibri"/>
              </a:rPr>
              <a:t>с</a:t>
            </a:r>
            <a:r>
              <a:rPr sz="1000" b="1" dirty="0">
                <a:latin typeface="Calibri"/>
                <a:cs typeface="Calibri"/>
              </a:rPr>
              <a:t>ение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г</a:t>
            </a:r>
            <a:r>
              <a:rPr sz="1000" b="1" spc="5" dirty="0">
                <a:latin typeface="Calibri"/>
                <a:cs typeface="Calibri"/>
              </a:rPr>
              <a:t>л</a:t>
            </a:r>
            <a:r>
              <a:rPr sz="1000" b="1" dirty="0">
                <a:latin typeface="Calibri"/>
                <a:cs typeface="Calibri"/>
              </a:rPr>
              <a:t>ав</a:t>
            </a:r>
            <a:r>
              <a:rPr sz="1000" b="1" spc="5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й </a:t>
            </a:r>
            <a:r>
              <a:rPr sz="1000" b="1" spc="5" dirty="0">
                <a:latin typeface="Calibri"/>
                <a:cs typeface="Calibri"/>
              </a:rPr>
              <a:t>М</a:t>
            </a:r>
            <a:r>
              <a:rPr sz="1000" b="1" dirty="0">
                <a:latin typeface="Calibri"/>
                <a:cs typeface="Calibri"/>
              </a:rPr>
              <a:t>О Ще</a:t>
            </a:r>
            <a:r>
              <a:rPr sz="1000" b="1" spc="5" dirty="0">
                <a:latin typeface="Calibri"/>
                <a:cs typeface="Calibri"/>
              </a:rPr>
              <a:t>р</a:t>
            </a:r>
            <a:r>
              <a:rPr sz="1000" b="1" dirty="0">
                <a:latin typeface="Calibri"/>
                <a:cs typeface="Calibri"/>
              </a:rPr>
              <a:t>бин</a:t>
            </a:r>
            <a:r>
              <a:rPr sz="1000" b="1" spc="5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в</a:t>
            </a:r>
            <a:r>
              <a:rPr sz="1000" b="1" spc="5" dirty="0">
                <a:latin typeface="Calibri"/>
                <a:cs typeface="Calibri"/>
              </a:rPr>
              <a:t>с</a:t>
            </a:r>
            <a:r>
              <a:rPr sz="1000" b="1" dirty="0">
                <a:latin typeface="Calibri"/>
                <a:cs typeface="Calibri"/>
              </a:rPr>
              <a:t>кий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spc="5" dirty="0">
                <a:latin typeface="Calibri"/>
                <a:cs typeface="Calibri"/>
              </a:rPr>
              <a:t>р</a:t>
            </a:r>
            <a:r>
              <a:rPr sz="1000" b="1" dirty="0">
                <a:latin typeface="Calibri"/>
                <a:cs typeface="Calibri"/>
              </a:rPr>
              <a:t>ай</a:t>
            </a:r>
            <a:r>
              <a:rPr sz="1000" b="1" spc="5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н </a:t>
            </a:r>
            <a:r>
              <a:rPr sz="1000" b="1" spc="5" dirty="0">
                <a:latin typeface="Calibri"/>
                <a:cs typeface="Calibri"/>
              </a:rPr>
              <a:t>р</a:t>
            </a:r>
            <a:r>
              <a:rPr sz="1000" b="1" dirty="0">
                <a:latin typeface="Calibri"/>
                <a:cs typeface="Calibri"/>
              </a:rPr>
              <a:t>ешения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5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б и</a:t>
            </a:r>
            <a:r>
              <a:rPr sz="1000" b="1" spc="5" dirty="0">
                <a:latin typeface="Calibri"/>
                <a:cs typeface="Calibri"/>
              </a:rPr>
              <a:t>с</a:t>
            </a:r>
            <a:r>
              <a:rPr sz="1000" b="1" dirty="0">
                <a:latin typeface="Calibri"/>
                <a:cs typeface="Calibri"/>
              </a:rPr>
              <a:t>по</a:t>
            </a:r>
            <a:r>
              <a:rPr sz="1000" b="1" spc="5" dirty="0">
                <a:latin typeface="Calibri"/>
                <a:cs typeface="Calibri"/>
              </a:rPr>
              <a:t>л</a:t>
            </a:r>
            <a:r>
              <a:rPr sz="1000" b="1" dirty="0">
                <a:latin typeface="Calibri"/>
                <a:cs typeface="Calibri"/>
              </a:rPr>
              <a:t>нении 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б</a:t>
            </a:r>
            <a:r>
              <a:rPr sz="1000" b="1" spc="5" dirty="0">
                <a:latin typeface="Calibri"/>
                <a:cs typeface="Calibri"/>
              </a:rPr>
              <a:t>ю</a:t>
            </a:r>
            <a:r>
              <a:rPr sz="1000" b="1" dirty="0">
                <a:latin typeface="Calibri"/>
                <a:cs typeface="Calibri"/>
              </a:rPr>
              <a:t>дж</a:t>
            </a:r>
            <a:r>
              <a:rPr sz="1000" b="1" spc="-10" dirty="0">
                <a:latin typeface="Calibri"/>
                <a:cs typeface="Calibri"/>
              </a:rPr>
              <a:t>е</a:t>
            </a:r>
            <a:r>
              <a:rPr sz="1000" b="1" dirty="0">
                <a:latin typeface="Calibri"/>
                <a:cs typeface="Calibri"/>
              </a:rPr>
              <a:t>- </a:t>
            </a:r>
            <a:r>
              <a:rPr sz="1000" b="1" spc="-5" dirty="0">
                <a:latin typeface="Calibri"/>
                <a:cs typeface="Calibri"/>
              </a:rPr>
              <a:t>т</a:t>
            </a:r>
            <a:r>
              <a:rPr sz="1000" b="1" dirty="0">
                <a:latin typeface="Calibri"/>
                <a:cs typeface="Calibri"/>
              </a:rPr>
              <a:t>а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в</a:t>
            </a:r>
            <a:r>
              <a:rPr sz="1000" b="1" spc="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С</a:t>
            </a:r>
            <a:r>
              <a:rPr sz="1000" b="1" spc="5" dirty="0">
                <a:latin typeface="Calibri"/>
                <a:cs typeface="Calibri"/>
              </a:rPr>
              <a:t>о</a:t>
            </a:r>
            <a:r>
              <a:rPr sz="1000" b="1" dirty="0">
                <a:latin typeface="Calibri"/>
                <a:cs typeface="Calibri"/>
              </a:rPr>
              <a:t>в</a:t>
            </a:r>
            <a:r>
              <a:rPr sz="1000" b="1" spc="5" dirty="0">
                <a:latin typeface="Calibri"/>
                <a:cs typeface="Calibri"/>
              </a:rPr>
              <a:t>е</a:t>
            </a:r>
            <a:r>
              <a:rPr sz="1000" b="1" dirty="0">
                <a:latin typeface="Calibri"/>
                <a:cs typeface="Calibri"/>
              </a:rPr>
              <a:t>т</a:t>
            </a:r>
            <a:r>
              <a:rPr sz="1000" b="1" spc="-5" dirty="0">
                <a:latin typeface="Calibri"/>
                <a:cs typeface="Calibri"/>
              </a:rPr>
              <a:t> </a:t>
            </a:r>
            <a:r>
              <a:rPr sz="1000" b="1" spc="5" dirty="0">
                <a:latin typeface="Calibri"/>
                <a:cs typeface="Calibri"/>
              </a:rPr>
              <a:t>М</a:t>
            </a:r>
            <a:r>
              <a:rPr sz="1000" b="1" dirty="0">
                <a:latin typeface="Calibri"/>
                <a:cs typeface="Calibri"/>
              </a:rPr>
              <a:t>О ЩР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328540" y="8108632"/>
            <a:ext cx="295275" cy="333377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62475" y="7477125"/>
            <a:ext cx="962025" cy="1533525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4687315" y="7664956"/>
            <a:ext cx="779780" cy="11760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065" marR="5080" indent="-1270" algn="ctr">
              <a:lnSpc>
                <a:spcPct val="91600"/>
              </a:lnSpc>
            </a:pPr>
            <a:r>
              <a:rPr sz="1100" b="1" dirty="0">
                <a:latin typeface="Calibri"/>
                <a:cs typeface="Calibri"/>
              </a:rPr>
              <a:t>Р</a:t>
            </a:r>
            <a:r>
              <a:rPr sz="1100" b="1" spc="-5" dirty="0">
                <a:latin typeface="Calibri"/>
                <a:cs typeface="Calibri"/>
              </a:rPr>
              <a:t>а</a:t>
            </a:r>
            <a:r>
              <a:rPr sz="1100" b="1" spc="5" dirty="0">
                <a:latin typeface="Calibri"/>
                <a:cs typeface="Calibri"/>
              </a:rPr>
              <a:t>сс</a:t>
            </a:r>
            <a:r>
              <a:rPr sz="1100" b="1" dirty="0">
                <a:latin typeface="Calibri"/>
                <a:cs typeface="Calibri"/>
              </a:rPr>
              <a:t>м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dirty="0">
                <a:latin typeface="Calibri"/>
                <a:cs typeface="Calibri"/>
              </a:rPr>
              <a:t>т</a:t>
            </a:r>
            <a:r>
              <a:rPr sz="1100" b="1" spc="-5" dirty="0">
                <a:latin typeface="Calibri"/>
                <a:cs typeface="Calibri"/>
              </a:rPr>
              <a:t>ре</a:t>
            </a:r>
            <a:r>
              <a:rPr sz="1100" b="1" dirty="0">
                <a:latin typeface="Calibri"/>
                <a:cs typeface="Calibri"/>
              </a:rPr>
              <a:t>н</a:t>
            </a:r>
            <a:r>
              <a:rPr sz="1100" b="1" spc="-5" dirty="0">
                <a:latin typeface="Calibri"/>
                <a:cs typeface="Calibri"/>
              </a:rPr>
              <a:t>и</a:t>
            </a:r>
            <a:r>
              <a:rPr sz="1100" b="1" dirty="0">
                <a:latin typeface="Calibri"/>
                <a:cs typeface="Calibri"/>
              </a:rPr>
              <a:t>е</a:t>
            </a:r>
            <a:r>
              <a:rPr sz="1100" b="1" spc="-4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и п</a:t>
            </a:r>
            <a:r>
              <a:rPr sz="1100" b="1" spc="-10" dirty="0">
                <a:latin typeface="Calibri"/>
                <a:cs typeface="Calibri"/>
              </a:rPr>
              <a:t>р</a:t>
            </a:r>
            <a:r>
              <a:rPr sz="1100" b="1" dirty="0">
                <a:latin typeface="Calibri"/>
                <a:cs typeface="Calibri"/>
              </a:rPr>
              <a:t>и</a:t>
            </a:r>
            <a:r>
              <a:rPr sz="1100" b="1" spc="-5" dirty="0">
                <a:latin typeface="Calibri"/>
                <a:cs typeface="Calibri"/>
              </a:rPr>
              <a:t>н</a:t>
            </a:r>
            <a:r>
              <a:rPr sz="1100" b="1" dirty="0">
                <a:latin typeface="Calibri"/>
                <a:cs typeface="Calibri"/>
              </a:rPr>
              <a:t>ятие</a:t>
            </a:r>
            <a:r>
              <a:rPr sz="1100" b="1" spc="-3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ре</a:t>
            </a:r>
            <a:r>
              <a:rPr sz="1100" b="1" dirty="0">
                <a:latin typeface="Calibri"/>
                <a:cs typeface="Calibri"/>
              </a:rPr>
              <a:t>ш</a:t>
            </a:r>
            <a:r>
              <a:rPr sz="1100" b="1" spc="-10" dirty="0">
                <a:latin typeface="Calibri"/>
                <a:cs typeface="Calibri"/>
              </a:rPr>
              <a:t>е</a:t>
            </a:r>
            <a:r>
              <a:rPr sz="1100" b="1" dirty="0">
                <a:latin typeface="Calibri"/>
                <a:cs typeface="Calibri"/>
              </a:rPr>
              <a:t>н</a:t>
            </a:r>
            <a:r>
              <a:rPr sz="1100" b="1" spc="-5" dirty="0">
                <a:latin typeface="Calibri"/>
                <a:cs typeface="Calibri"/>
              </a:rPr>
              <a:t>и</a:t>
            </a:r>
            <a:r>
              <a:rPr sz="1100" b="1" dirty="0">
                <a:latin typeface="Calibri"/>
                <a:cs typeface="Calibri"/>
              </a:rPr>
              <a:t>я 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dirty="0">
                <a:latin typeface="Calibri"/>
                <a:cs typeface="Calibri"/>
              </a:rPr>
              <a:t>б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исп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spc="-5" dirty="0">
                <a:latin typeface="Calibri"/>
                <a:cs typeface="Calibri"/>
              </a:rPr>
              <a:t>л</a:t>
            </a:r>
            <a:r>
              <a:rPr sz="1100" b="1" dirty="0">
                <a:latin typeface="Calibri"/>
                <a:cs typeface="Calibri"/>
              </a:rPr>
              <a:t>н</a:t>
            </a:r>
            <a:r>
              <a:rPr sz="1100" b="1" spc="-10" dirty="0">
                <a:latin typeface="Calibri"/>
                <a:cs typeface="Calibri"/>
              </a:rPr>
              <a:t>е</a:t>
            </a:r>
            <a:r>
              <a:rPr sz="1100" b="1" dirty="0">
                <a:latin typeface="Calibri"/>
                <a:cs typeface="Calibri"/>
              </a:rPr>
              <a:t>н</a:t>
            </a:r>
            <a:r>
              <a:rPr sz="1100" b="1" spc="-5" dirty="0">
                <a:latin typeface="Calibri"/>
                <a:cs typeface="Calibri"/>
              </a:rPr>
              <a:t>и</a:t>
            </a:r>
            <a:r>
              <a:rPr sz="1100" b="1" dirty="0">
                <a:latin typeface="Calibri"/>
                <a:cs typeface="Calibri"/>
              </a:rPr>
              <a:t>и бюдж</a:t>
            </a:r>
            <a:r>
              <a:rPr sz="1100" b="1" spc="-5" dirty="0">
                <a:latin typeface="Calibri"/>
                <a:cs typeface="Calibri"/>
              </a:rPr>
              <a:t>е</a:t>
            </a:r>
            <a:r>
              <a:rPr sz="1100" b="1" dirty="0">
                <a:latin typeface="Calibri"/>
                <a:cs typeface="Calibri"/>
              </a:rPr>
              <a:t>та</a:t>
            </a:r>
            <a:r>
              <a:rPr sz="1100" b="1" spc="-4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М</a:t>
            </a:r>
            <a:r>
              <a:rPr sz="1100" b="1" dirty="0">
                <a:latin typeface="Calibri"/>
                <a:cs typeface="Calibri"/>
              </a:rPr>
              <a:t>О ЩР С</a:t>
            </a:r>
            <a:r>
              <a:rPr sz="1100" b="1" spc="-10" dirty="0">
                <a:latin typeface="Calibri"/>
                <a:cs typeface="Calibri"/>
              </a:rPr>
              <a:t>о</a:t>
            </a:r>
            <a:r>
              <a:rPr sz="1100" b="1" dirty="0">
                <a:latin typeface="Calibri"/>
                <a:cs typeface="Calibri"/>
              </a:rPr>
              <a:t>в</a:t>
            </a:r>
            <a:r>
              <a:rPr sz="1100" b="1" spc="-5" dirty="0">
                <a:latin typeface="Calibri"/>
                <a:cs typeface="Calibri"/>
              </a:rPr>
              <a:t>е</a:t>
            </a:r>
            <a:r>
              <a:rPr sz="1100" b="1" dirty="0">
                <a:latin typeface="Calibri"/>
                <a:cs typeface="Calibri"/>
              </a:rPr>
              <a:t>т</a:t>
            </a:r>
            <a:r>
              <a:rPr sz="1100" b="1" spc="-5" dirty="0">
                <a:latin typeface="Calibri"/>
                <a:cs typeface="Calibri"/>
              </a:rPr>
              <a:t>о</a:t>
            </a:r>
            <a:r>
              <a:rPr sz="1100" b="1" dirty="0">
                <a:latin typeface="Calibri"/>
                <a:cs typeface="Calibri"/>
              </a:rPr>
              <a:t>м</a:t>
            </a:r>
            <a:r>
              <a:rPr sz="1100" b="1" spc="-3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М</a:t>
            </a:r>
            <a:r>
              <a:rPr sz="1100" b="1" dirty="0">
                <a:latin typeface="Calibri"/>
                <a:cs typeface="Calibri"/>
              </a:rPr>
              <a:t>О ЩР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476875" y="8105775"/>
            <a:ext cx="295275" cy="323850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89536" y="7515225"/>
            <a:ext cx="1028700" cy="1495425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5757417" y="7677098"/>
            <a:ext cx="848360" cy="11537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2540" algn="ctr">
              <a:lnSpc>
                <a:spcPts val="1320"/>
              </a:lnSpc>
            </a:pPr>
            <a:r>
              <a:rPr sz="1200" b="1" dirty="0">
                <a:latin typeface="Calibri"/>
                <a:cs typeface="Calibri"/>
              </a:rPr>
              <a:t>П</a:t>
            </a:r>
            <a:r>
              <a:rPr sz="1200" b="1" spc="-25" dirty="0">
                <a:latin typeface="Calibri"/>
                <a:cs typeface="Calibri"/>
              </a:rPr>
              <a:t>о</a:t>
            </a:r>
            <a:r>
              <a:rPr sz="1200" b="1" dirty="0">
                <a:latin typeface="Calibri"/>
                <a:cs typeface="Calibri"/>
              </a:rPr>
              <a:t>д</a:t>
            </a:r>
            <a:r>
              <a:rPr sz="1200" b="1" spc="-10" dirty="0">
                <a:latin typeface="Calibri"/>
                <a:cs typeface="Calibri"/>
              </a:rPr>
              <a:t>п</a:t>
            </a:r>
            <a:r>
              <a:rPr sz="1200" b="1" dirty="0">
                <a:latin typeface="Calibri"/>
                <a:cs typeface="Calibri"/>
              </a:rPr>
              <a:t>исан</a:t>
            </a:r>
            <a:r>
              <a:rPr sz="1200" b="1" spc="5" dirty="0">
                <a:latin typeface="Calibri"/>
                <a:cs typeface="Calibri"/>
              </a:rPr>
              <a:t>и</a:t>
            </a:r>
            <a:r>
              <a:rPr sz="1200" b="1" dirty="0">
                <a:latin typeface="Calibri"/>
                <a:cs typeface="Calibri"/>
              </a:rPr>
              <a:t>е </a:t>
            </a:r>
            <a:r>
              <a:rPr sz="1200" b="1" spc="-55" dirty="0">
                <a:latin typeface="Calibri"/>
                <a:cs typeface="Calibri"/>
              </a:rPr>
              <a:t>г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spc="-10" dirty="0">
                <a:latin typeface="Calibri"/>
                <a:cs typeface="Calibri"/>
              </a:rPr>
              <a:t>в</a:t>
            </a:r>
            <a:r>
              <a:rPr sz="1200" b="1" dirty="0">
                <a:latin typeface="Calibri"/>
                <a:cs typeface="Calibri"/>
              </a:rPr>
              <a:t>ой </a:t>
            </a:r>
            <a:r>
              <a:rPr sz="1200" b="1" spc="-20" dirty="0">
                <a:latin typeface="Calibri"/>
                <a:cs typeface="Calibri"/>
              </a:rPr>
              <a:t>м</a:t>
            </a:r>
            <a:r>
              <a:rPr sz="1200" b="1" spc="-5" dirty="0">
                <a:latin typeface="Calibri"/>
                <a:cs typeface="Calibri"/>
              </a:rPr>
              <a:t>у</a:t>
            </a:r>
            <a:r>
              <a:rPr sz="1200" b="1" dirty="0">
                <a:latin typeface="Calibri"/>
                <a:cs typeface="Calibri"/>
              </a:rPr>
              <a:t>ницип</a:t>
            </a:r>
            <a:r>
              <a:rPr sz="1200" b="1" spc="-10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л</a:t>
            </a:r>
            <a:r>
              <a:rPr sz="1200" b="1" spc="-10" dirty="0">
                <a:latin typeface="Calibri"/>
                <a:cs typeface="Calibri"/>
              </a:rPr>
              <a:t>ь</a:t>
            </a:r>
            <a:r>
              <a:rPr sz="1200" b="1" dirty="0">
                <a:latin typeface="Calibri"/>
                <a:cs typeface="Calibri"/>
              </a:rPr>
              <a:t>но</a:t>
            </a:r>
            <a:r>
              <a:rPr sz="1200" b="1" spc="-20" dirty="0">
                <a:latin typeface="Calibri"/>
                <a:cs typeface="Calibri"/>
              </a:rPr>
              <a:t>г</a:t>
            </a:r>
            <a:r>
              <a:rPr sz="1200" b="1" dirty="0">
                <a:latin typeface="Calibri"/>
                <a:cs typeface="Calibri"/>
              </a:rPr>
              <a:t>о обр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зо</a:t>
            </a:r>
            <a:r>
              <a:rPr sz="1200" b="1" spc="-10" dirty="0">
                <a:latin typeface="Calibri"/>
                <a:cs typeface="Calibri"/>
              </a:rPr>
              <a:t>в</a:t>
            </a:r>
            <a:r>
              <a:rPr sz="1200" b="1" spc="-5" dirty="0">
                <a:latin typeface="Calibri"/>
                <a:cs typeface="Calibri"/>
              </a:rPr>
              <a:t>а</a:t>
            </a:r>
            <a:r>
              <a:rPr sz="1200" b="1" dirty="0">
                <a:latin typeface="Calibri"/>
                <a:cs typeface="Calibri"/>
              </a:rPr>
              <a:t>ния</a:t>
            </a:r>
            <a:endParaRPr sz="1200" dirty="0">
              <a:latin typeface="Calibri"/>
              <a:cs typeface="Calibri"/>
            </a:endParaRPr>
          </a:p>
          <a:p>
            <a:pPr marL="2540" algn="ctr">
              <a:lnSpc>
                <a:spcPts val="1295"/>
              </a:lnSpc>
            </a:pPr>
            <a:r>
              <a:rPr sz="1200" b="1" spc="-5" dirty="0">
                <a:latin typeface="Calibri"/>
                <a:cs typeface="Calibri"/>
              </a:rPr>
              <a:t>М</a:t>
            </a:r>
            <a:r>
              <a:rPr sz="1200" b="1" dirty="0">
                <a:latin typeface="Calibri"/>
                <a:cs typeface="Calibri"/>
              </a:rPr>
              <a:t>О  ЩР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78536" y="7200900"/>
            <a:ext cx="336804" cy="3002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45920" y="7200900"/>
            <a:ext cx="336804" cy="3002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718816" y="7200900"/>
            <a:ext cx="336804" cy="3002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84676" y="7200900"/>
            <a:ext cx="336803" cy="3002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050535" y="7200900"/>
            <a:ext cx="336803" cy="30022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44184" y="7200900"/>
            <a:ext cx="336803" cy="3002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578916" y="7281798"/>
            <a:ext cx="1162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746630" y="7281798"/>
            <a:ext cx="1162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819780" y="7281798"/>
            <a:ext cx="1162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985640" y="7281798"/>
            <a:ext cx="1162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151882" y="7281798"/>
            <a:ext cx="1162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145784" y="7281798"/>
            <a:ext cx="1162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51001" y="550276"/>
            <a:ext cx="6590365" cy="70788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5080" algn="ctr"/>
            <a:r>
              <a:rPr lang="ru-RU" sz="1600" b="1" spc="-5" dirty="0" smtClean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spc="-5" dirty="0" err="1" smtClean="0">
                <a:solidFill>
                  <a:srgbClr val="7030A0"/>
                </a:solidFill>
                <a:latin typeface="Calibri"/>
                <a:cs typeface="Calibri"/>
              </a:rPr>
              <a:t>сновны</a:t>
            </a:r>
            <a:r>
              <a:rPr lang="ru-RU" sz="1600" b="1" spc="-5" dirty="0" smtClean="0">
                <a:solidFill>
                  <a:srgbClr val="7030A0"/>
                </a:solidFill>
                <a:latin typeface="Calibri"/>
                <a:cs typeface="Calibri"/>
              </a:rPr>
              <a:t>е</a:t>
            </a:r>
            <a:r>
              <a:rPr sz="1600" b="1" spc="-5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spc="-5" dirty="0" err="1" smtClean="0">
                <a:solidFill>
                  <a:srgbClr val="7030A0"/>
                </a:solidFill>
                <a:latin typeface="Calibri"/>
                <a:cs typeface="Calibri"/>
              </a:rPr>
              <a:t>характеристик</a:t>
            </a:r>
            <a:r>
              <a:rPr lang="ru-RU" sz="1600" b="1" spc="-5" dirty="0" smtClean="0">
                <a:solidFill>
                  <a:srgbClr val="7030A0"/>
                </a:solidFill>
                <a:latin typeface="Calibri"/>
                <a:cs typeface="Calibri"/>
              </a:rPr>
              <a:t>и </a:t>
            </a:r>
            <a:r>
              <a:rPr sz="1600" b="1" spc="-5" dirty="0" err="1">
                <a:solidFill>
                  <a:srgbClr val="7030A0"/>
                </a:solidFill>
                <a:latin typeface="Calibri"/>
                <a:cs typeface="Calibri"/>
              </a:rPr>
              <a:t>бюджета</a:t>
            </a:r>
            <a:r>
              <a:rPr lang="ru-RU" sz="16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spc="-5" dirty="0" err="1">
                <a:solidFill>
                  <a:srgbClr val="7030A0"/>
                </a:solidFill>
                <a:latin typeface="Calibri"/>
                <a:cs typeface="Calibri"/>
              </a:rPr>
              <a:t>муниципального</a:t>
            </a:r>
            <a:r>
              <a:rPr sz="16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spc="-5" dirty="0" err="1">
                <a:solidFill>
                  <a:srgbClr val="7030A0"/>
                </a:solidFill>
                <a:latin typeface="Calibri"/>
                <a:cs typeface="Calibri"/>
              </a:rPr>
              <a:t>образования</a:t>
            </a:r>
            <a:r>
              <a:rPr lang="ru-RU" sz="16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7030A0"/>
                </a:solidFill>
                <a:latin typeface="Calibri"/>
                <a:cs typeface="Calibri"/>
              </a:rPr>
              <a:t>Щербиновский</a:t>
            </a:r>
            <a:r>
              <a:rPr lang="ru-RU" sz="16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spc="-5" dirty="0" err="1">
                <a:solidFill>
                  <a:srgbClr val="7030A0"/>
                </a:solidFill>
                <a:latin typeface="Calibri"/>
                <a:cs typeface="Calibri"/>
              </a:rPr>
              <a:t>район</a:t>
            </a:r>
            <a:r>
              <a:rPr sz="1600"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ru-RU" sz="1600" b="1" spc="-5" dirty="0">
                <a:solidFill>
                  <a:srgbClr val="7030A0"/>
                </a:solidFill>
                <a:latin typeface="Calibri"/>
                <a:cs typeface="Calibri"/>
              </a:rPr>
              <a:t>на</a:t>
            </a:r>
            <a:r>
              <a:rPr sz="1600" b="1" spc="-5" dirty="0">
                <a:solidFill>
                  <a:srgbClr val="7030A0"/>
                </a:solidFill>
                <a:latin typeface="Calibri"/>
                <a:cs typeface="Calibri"/>
              </a:rPr>
              <a:t> 20</a:t>
            </a:r>
            <a:r>
              <a:rPr lang="ru-RU" sz="1600" b="1" spc="-5" dirty="0" smtClean="0">
                <a:solidFill>
                  <a:srgbClr val="7030A0"/>
                </a:solidFill>
                <a:latin typeface="Calibri"/>
                <a:cs typeface="Calibri"/>
              </a:rPr>
              <a:t>23 и </a:t>
            </a:r>
            <a:r>
              <a:rPr lang="ru-RU" sz="1600" b="1" spc="-5" dirty="0">
                <a:solidFill>
                  <a:srgbClr val="7030A0"/>
                </a:solidFill>
                <a:latin typeface="Calibri"/>
                <a:cs typeface="Calibri"/>
              </a:rPr>
              <a:t>на плановый период  </a:t>
            </a:r>
            <a:r>
              <a:rPr lang="ru-RU" sz="1600" b="1" spc="-5" dirty="0" smtClean="0">
                <a:solidFill>
                  <a:srgbClr val="7030A0"/>
                </a:solidFill>
                <a:latin typeface="Calibri"/>
                <a:cs typeface="Calibri"/>
              </a:rPr>
              <a:t>2024 </a:t>
            </a:r>
            <a:r>
              <a:rPr lang="ru-RU" sz="1600" b="1" spc="-5" dirty="0">
                <a:solidFill>
                  <a:srgbClr val="7030A0"/>
                </a:solidFill>
                <a:latin typeface="Calibri"/>
                <a:cs typeface="Calibri"/>
              </a:rPr>
              <a:t>и </a:t>
            </a:r>
            <a:r>
              <a:rPr lang="ru-RU" sz="1600" b="1" spc="-5" dirty="0" smtClean="0">
                <a:solidFill>
                  <a:srgbClr val="7030A0"/>
                </a:solidFill>
                <a:latin typeface="Calibri"/>
                <a:cs typeface="Calibri"/>
              </a:rPr>
              <a:t>2025 годов</a:t>
            </a:r>
            <a:endParaRPr sz="1600" b="1" spc="-5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endParaRPr lang="ru-RU" sz="1400" b="1" spc="-5" dirty="0" smtClean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05923" y="3707904"/>
            <a:ext cx="468051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Рас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х</a:t>
            </a:r>
            <a:r>
              <a:rPr sz="1600" b="1" spc="-35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ды</a:t>
            </a:r>
            <a:r>
              <a:rPr sz="1600" b="1" spc="-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б</a:t>
            </a:r>
            <a:r>
              <a:rPr sz="1600" b="1" spc="-45" dirty="0">
                <a:solidFill>
                  <a:srgbClr val="7030A0"/>
                </a:solidFill>
                <a:latin typeface="Calibri"/>
                <a:cs typeface="Calibri"/>
              </a:rPr>
              <a:t>ю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д</a:t>
            </a:r>
            <a:r>
              <a:rPr sz="1600" b="1" spc="-30" dirty="0">
                <a:solidFill>
                  <a:srgbClr val="7030A0"/>
                </a:solidFill>
                <a:latin typeface="Calibri"/>
                <a:cs typeface="Calibri"/>
              </a:rPr>
              <a:t>ж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ета</a:t>
            </a:r>
            <a:endParaRPr sz="1600" dirty="0">
              <a:solidFill>
                <a:srgbClr val="7030A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м</a:t>
            </a:r>
            <a:r>
              <a:rPr sz="1600" b="1" spc="-10" dirty="0">
                <a:solidFill>
                  <a:srgbClr val="7030A0"/>
                </a:solidFill>
                <a:latin typeface="Calibri"/>
                <a:cs typeface="Calibri"/>
              </a:rPr>
              <a:t>у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ници</a:t>
            </a:r>
            <a:r>
              <a:rPr sz="1600" b="1" spc="5" dirty="0">
                <a:solidFill>
                  <a:srgbClr val="7030A0"/>
                </a:solidFill>
                <a:latin typeface="Calibri"/>
                <a:cs typeface="Calibri"/>
              </a:rPr>
              <a:t>п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а</a:t>
            </a:r>
            <a:r>
              <a:rPr sz="1600" b="1" spc="5" dirty="0">
                <a:solidFill>
                  <a:srgbClr val="7030A0"/>
                </a:solidFill>
                <a:latin typeface="Calibri"/>
                <a:cs typeface="Calibri"/>
              </a:rPr>
              <a:t>л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ь</a:t>
            </a:r>
            <a:r>
              <a:rPr sz="1600" b="1" spc="-10" dirty="0">
                <a:solidFill>
                  <a:srgbClr val="7030A0"/>
                </a:solidFill>
                <a:latin typeface="Calibri"/>
                <a:cs typeface="Calibri"/>
              </a:rPr>
              <a:t>н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образования</a:t>
            </a:r>
            <a:r>
              <a:rPr sz="16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Щ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ербиновский</a:t>
            </a:r>
            <a:r>
              <a:rPr sz="1600" b="1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район</a:t>
            </a:r>
            <a:endParaRPr sz="1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45224" y="1403648"/>
            <a:ext cx="1175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млн. руб.</a:t>
            </a:r>
            <a:endParaRPr lang="ru-RU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338896" y="4509864"/>
            <a:ext cx="1097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млн. руб.</a:t>
            </a:r>
            <a:endParaRPr lang="ru-RU" sz="14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01874"/>
              </p:ext>
            </p:extLst>
          </p:nvPr>
        </p:nvGraphicFramePr>
        <p:xfrm>
          <a:off x="496228" y="1711425"/>
          <a:ext cx="6124250" cy="14939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86695"/>
                <a:gridCol w="1129229"/>
                <a:gridCol w="978665"/>
                <a:gridCol w="1053946"/>
                <a:gridCol w="828100"/>
                <a:gridCol w="847615"/>
              </a:tblGrid>
              <a:tr h="484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показателей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5429" marR="5429" marT="542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2022 г.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5429" marR="5429" marT="542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2023 </a:t>
                      </a:r>
                      <a:r>
                        <a:rPr lang="ru-RU" sz="1400" dirty="0"/>
                        <a:t>г</a:t>
                      </a:r>
                      <a:r>
                        <a:rPr lang="ru-RU" sz="1400" dirty="0" smtClean="0"/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5429" marR="5429" marT="542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Отклонение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5429" marR="5429" marT="542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2024 </a:t>
                      </a:r>
                      <a:r>
                        <a:rPr lang="ru-RU" sz="1400" dirty="0"/>
                        <a:t>г</a:t>
                      </a:r>
                      <a:r>
                        <a:rPr lang="ru-RU" sz="1400" dirty="0" smtClean="0"/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2025 </a:t>
                      </a:r>
                      <a:r>
                        <a:rPr lang="ru-RU" sz="1400" dirty="0"/>
                        <a:t>г</a:t>
                      </a:r>
                      <a:r>
                        <a:rPr lang="ru-RU" sz="1400" dirty="0" smtClean="0"/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5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Доходы </a:t>
                      </a:r>
                      <a:endParaRPr lang="ru-RU" sz="1400">
                        <a:latin typeface="+mn-lt"/>
                        <a:ea typeface="Calibri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977,6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949,1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-28,5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857,3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859,7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145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Расходы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991,3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970,6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-20,7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857,3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859,7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285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Дефицит (-)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Профицит</a:t>
                      </a:r>
                      <a:r>
                        <a:rPr lang="ru-RU" sz="1400" dirty="0"/>
                        <a:t> (+) </a:t>
                      </a:r>
                      <a:endParaRPr lang="ru-RU" sz="1400" dirty="0">
                        <a:latin typeface="+mn-lt"/>
                        <a:ea typeface="Calibri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-13,7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-21,5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x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82367"/>
              </p:ext>
            </p:extLst>
          </p:nvPr>
        </p:nvGraphicFramePr>
        <p:xfrm>
          <a:off x="692696" y="4788024"/>
          <a:ext cx="5857916" cy="354570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714644"/>
                <a:gridCol w="928694"/>
                <a:gridCol w="714380"/>
                <a:gridCol w="785818"/>
                <a:gridCol w="714380"/>
              </a:tblGrid>
              <a:tr h="5462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Наименование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2022 г. (оценка)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2023 </a:t>
                      </a:r>
                      <a:r>
                        <a:rPr lang="ru-RU" sz="1400" kern="1200" dirty="0"/>
                        <a:t>г</a:t>
                      </a:r>
                      <a:r>
                        <a:rPr lang="ru-RU" sz="1400" kern="1200" dirty="0" smtClean="0"/>
                        <a:t>.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2024 г.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2025 </a:t>
                      </a:r>
                      <a:r>
                        <a:rPr lang="ru-RU" sz="1400" kern="1200" dirty="0"/>
                        <a:t>г</a:t>
                      </a:r>
                      <a:r>
                        <a:rPr lang="ru-RU" sz="1400" kern="1200" dirty="0" smtClean="0"/>
                        <a:t>.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11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ВСЕГО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991,3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970,6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857,3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859,7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411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Социально-культурная сфера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</a:rPr>
                        <a:t>812,1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786,1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688,4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701,6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411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Общегосударственные вопросы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116,6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132,9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96,4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95,1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411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Жилищно-коммунальное хозяйство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8,4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4,5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22,6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4,0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411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Обслуживание муниципального долга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0,02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0,2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2,3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411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/>
                        <a:t>Межбюджетные трансферты</a:t>
                      </a:r>
                      <a:endParaRPr lang="ru-RU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14,0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9,0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62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/>
                        <a:t>Национальная оборона и национальная безопасность</a:t>
                      </a:r>
                      <a:endParaRPr lang="ru-RU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17,4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15,6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13,3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13,1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411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/>
                        <a:t>Национальная экономика</a:t>
                      </a:r>
                      <a:endParaRPr lang="ru-RU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22,8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22,3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22,9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22,7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7084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/>
                        <a:t>Условно утвержденные расходы</a:t>
                      </a:r>
                      <a:endParaRPr lang="ru-RU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-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18,7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333202"/>
              </p:ext>
            </p:extLst>
          </p:nvPr>
        </p:nvGraphicFramePr>
        <p:xfrm>
          <a:off x="-1333500" y="-95250"/>
          <a:ext cx="13335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Пакет" r:id="rId4" imgW="1333440" imgH="485640" progId="Package">
                  <p:embed/>
                </p:oleObj>
              </mc:Choice>
              <mc:Fallback>
                <p:oleObj name="Пакет" r:id="rId4" imgW="1333440" imgH="4856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333500" y="-95250"/>
                        <a:ext cx="13335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450460" y="426724"/>
            <a:ext cx="411987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Безвозме</a:t>
            </a:r>
            <a:r>
              <a:rPr sz="1600" b="1" spc="-15" dirty="0">
                <a:solidFill>
                  <a:srgbClr val="7030A0"/>
                </a:solidFill>
                <a:latin typeface="Calibri"/>
                <a:cs typeface="Calibri"/>
              </a:rPr>
              <a:t>з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дные</a:t>
            </a:r>
            <a:r>
              <a:rPr sz="1600" b="1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пост</a:t>
            </a:r>
            <a:r>
              <a:rPr sz="1600" b="1" spc="-10" dirty="0">
                <a:solidFill>
                  <a:srgbClr val="7030A0"/>
                </a:solidFill>
                <a:latin typeface="Calibri"/>
                <a:cs typeface="Calibri"/>
              </a:rPr>
              <a:t>у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пления</a:t>
            </a:r>
            <a:r>
              <a:rPr sz="16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в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б</a:t>
            </a:r>
            <a:r>
              <a:rPr sz="1600" b="1" spc="-45" dirty="0">
                <a:solidFill>
                  <a:srgbClr val="7030A0"/>
                </a:solidFill>
                <a:latin typeface="Calibri"/>
                <a:cs typeface="Calibri"/>
              </a:rPr>
              <a:t>ю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д</a:t>
            </a:r>
            <a:r>
              <a:rPr sz="1600" b="1" spc="-30" dirty="0">
                <a:solidFill>
                  <a:srgbClr val="7030A0"/>
                </a:solidFill>
                <a:latin typeface="Calibri"/>
                <a:cs typeface="Calibri"/>
              </a:rPr>
              <a:t>ж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ет 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м</a:t>
            </a:r>
            <a:r>
              <a:rPr sz="1600" b="1" spc="-10" dirty="0">
                <a:solidFill>
                  <a:srgbClr val="7030A0"/>
                </a:solidFill>
                <a:latin typeface="Calibri"/>
                <a:cs typeface="Calibri"/>
              </a:rPr>
              <a:t>у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ници</a:t>
            </a:r>
            <a:r>
              <a:rPr sz="1600" b="1" spc="5" dirty="0">
                <a:solidFill>
                  <a:srgbClr val="7030A0"/>
                </a:solidFill>
                <a:latin typeface="Calibri"/>
                <a:cs typeface="Calibri"/>
              </a:rPr>
              <a:t>п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а</a:t>
            </a:r>
            <a:r>
              <a:rPr sz="1600" b="1" spc="5" dirty="0">
                <a:solidFill>
                  <a:srgbClr val="7030A0"/>
                </a:solidFill>
                <a:latin typeface="Calibri"/>
                <a:cs typeface="Calibri"/>
              </a:rPr>
              <a:t>л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ь</a:t>
            </a:r>
            <a:r>
              <a:rPr sz="1600" b="1" spc="-10" dirty="0">
                <a:solidFill>
                  <a:srgbClr val="7030A0"/>
                </a:solidFill>
                <a:latin typeface="Calibri"/>
                <a:cs typeface="Calibri"/>
              </a:rPr>
              <a:t>н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образования</a:t>
            </a:r>
            <a:r>
              <a:rPr sz="16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Щ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ербиновский</a:t>
            </a:r>
            <a:r>
              <a:rPr sz="1600" b="1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 err="1">
                <a:solidFill>
                  <a:srgbClr val="7030A0"/>
                </a:solidFill>
                <a:latin typeface="Calibri"/>
                <a:cs typeface="Calibri"/>
              </a:rPr>
              <a:t>район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 err="1" smtClean="0">
                <a:solidFill>
                  <a:srgbClr val="7030A0"/>
                </a:solidFill>
                <a:latin typeface="Calibri"/>
                <a:cs typeface="Calibri"/>
              </a:rPr>
              <a:t>из</a:t>
            </a:r>
            <a:r>
              <a:rPr sz="1600" b="1" spc="-20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 err="1" smtClean="0">
                <a:solidFill>
                  <a:srgbClr val="7030A0"/>
                </a:solidFill>
                <a:latin typeface="Calibri"/>
                <a:cs typeface="Calibri"/>
              </a:rPr>
              <a:t>краево</a:t>
            </a:r>
            <a:r>
              <a:rPr sz="1600" b="1" spc="-20" dirty="0" err="1" smtClean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sz="1600" b="1" dirty="0" err="1" smtClean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spc="-55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 err="1" smtClean="0">
                <a:solidFill>
                  <a:srgbClr val="7030A0"/>
                </a:solidFill>
                <a:latin typeface="Calibri"/>
                <a:cs typeface="Calibri"/>
              </a:rPr>
              <a:t>б</a:t>
            </a:r>
            <a:r>
              <a:rPr sz="1600" b="1" spc="-45" dirty="0" err="1" smtClean="0">
                <a:solidFill>
                  <a:srgbClr val="7030A0"/>
                </a:solidFill>
                <a:latin typeface="Calibri"/>
                <a:cs typeface="Calibri"/>
              </a:rPr>
              <a:t>ю</a:t>
            </a:r>
            <a:r>
              <a:rPr sz="1600" b="1" dirty="0" err="1" smtClean="0">
                <a:solidFill>
                  <a:srgbClr val="7030A0"/>
                </a:solidFill>
                <a:latin typeface="Calibri"/>
                <a:cs typeface="Calibri"/>
              </a:rPr>
              <a:t>д</a:t>
            </a:r>
            <a:r>
              <a:rPr sz="1600" b="1" spc="-30" dirty="0" err="1" smtClean="0">
                <a:solidFill>
                  <a:srgbClr val="7030A0"/>
                </a:solidFill>
                <a:latin typeface="Calibri"/>
                <a:cs typeface="Calibri"/>
              </a:rPr>
              <a:t>ж</a:t>
            </a:r>
            <a:r>
              <a:rPr sz="1600" b="1" dirty="0" err="1" smtClean="0">
                <a:solidFill>
                  <a:srgbClr val="7030A0"/>
                </a:solidFill>
                <a:latin typeface="Calibri"/>
                <a:cs typeface="Calibri"/>
              </a:rPr>
              <a:t>ета</a:t>
            </a:r>
            <a:endParaRPr sz="1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80649" y="4298149"/>
            <a:ext cx="492533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5" dirty="0">
                <a:solidFill>
                  <a:srgbClr val="7030A0"/>
                </a:solidFill>
                <a:latin typeface="Calibri"/>
                <a:cs typeface="Calibri"/>
              </a:rPr>
              <a:t>К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онс</a:t>
            </a:r>
            <a:r>
              <a:rPr sz="1600" b="1" spc="-25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лид</a:t>
            </a:r>
            <a:r>
              <a:rPr sz="1600" b="1" spc="-10" dirty="0">
                <a:solidFill>
                  <a:srgbClr val="7030A0"/>
                </a:solidFill>
                <a:latin typeface="Calibri"/>
                <a:cs typeface="Calibri"/>
              </a:rPr>
              <a:t>ир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spc="-10" dirty="0">
                <a:solidFill>
                  <a:srgbClr val="7030A0"/>
                </a:solidFill>
                <a:latin typeface="Calibri"/>
                <a:cs typeface="Calibri"/>
              </a:rPr>
              <a:t>ва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н</a:t>
            </a:r>
            <a:r>
              <a:rPr sz="1600" b="1" spc="-10" dirty="0">
                <a:solidFill>
                  <a:srgbClr val="7030A0"/>
                </a:solidFill>
                <a:latin typeface="Calibri"/>
                <a:cs typeface="Calibri"/>
              </a:rPr>
              <a:t>н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ый</a:t>
            </a:r>
            <a:r>
              <a:rPr sz="1600" b="1" spc="-6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б</a:t>
            </a:r>
            <a:r>
              <a:rPr sz="1600" b="1" spc="-45" dirty="0">
                <a:solidFill>
                  <a:srgbClr val="7030A0"/>
                </a:solidFill>
                <a:latin typeface="Calibri"/>
                <a:cs typeface="Calibri"/>
              </a:rPr>
              <a:t>ю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д</a:t>
            </a:r>
            <a:r>
              <a:rPr sz="1600" b="1" spc="-30" dirty="0">
                <a:solidFill>
                  <a:srgbClr val="7030A0"/>
                </a:solidFill>
                <a:latin typeface="Calibri"/>
                <a:cs typeface="Calibri"/>
              </a:rPr>
              <a:t>ж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ет</a:t>
            </a:r>
            <a:r>
              <a:rPr sz="1600" b="1" spc="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Щ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ербиновс</a:t>
            </a:r>
            <a:r>
              <a:rPr sz="1600" b="1" spc="-25" dirty="0">
                <a:solidFill>
                  <a:srgbClr val="7030A0"/>
                </a:solidFill>
                <a:latin typeface="Calibri"/>
                <a:cs typeface="Calibri"/>
              </a:rPr>
              <a:t>к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spc="-4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района</a:t>
            </a:r>
            <a:endParaRPr sz="1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0563" y="7884368"/>
            <a:ext cx="57150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4795">
              <a:lnSpc>
                <a:spcPct val="100000"/>
              </a:lnSpc>
            </a:pP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spc="-25" dirty="0">
                <a:latin typeface="Calibri"/>
                <a:cs typeface="Calibri"/>
              </a:rPr>
              <a:t>о</a:t>
            </a:r>
            <a:r>
              <a:rPr sz="1200" dirty="0">
                <a:latin typeface="Calibri"/>
                <a:cs typeface="Calibri"/>
              </a:rPr>
              <a:t>ли</a:t>
            </a:r>
            <a:r>
              <a:rPr sz="1200" spc="10" dirty="0">
                <a:latin typeface="Calibri"/>
                <a:cs typeface="Calibri"/>
              </a:rPr>
              <a:t>д</a:t>
            </a:r>
            <a:r>
              <a:rPr sz="1200" dirty="0">
                <a:latin typeface="Calibri"/>
                <a:cs typeface="Calibri"/>
              </a:rPr>
              <a:t>ирова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ый 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б</a:t>
            </a:r>
            <a:r>
              <a:rPr sz="1200" spc="-40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ет 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райо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 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вкл</a:t>
            </a:r>
            <a:r>
              <a:rPr sz="1200" spc="-10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чает 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</a:t>
            </a:r>
            <a:r>
              <a:rPr sz="1200" dirty="0">
                <a:latin typeface="Calibri"/>
                <a:cs typeface="Calibri"/>
              </a:rPr>
              <a:t>ебя 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45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ет 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м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-2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иц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dirty="0">
                <a:latin typeface="Calibri"/>
                <a:cs typeface="Calibri"/>
              </a:rPr>
              <a:t>паль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 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обра</a:t>
            </a:r>
            <a:r>
              <a:rPr sz="1200" spc="-5" dirty="0">
                <a:latin typeface="Calibri"/>
                <a:cs typeface="Calibri"/>
              </a:rPr>
              <a:t>з</a:t>
            </a:r>
            <a:r>
              <a:rPr sz="1200" dirty="0">
                <a:latin typeface="Calibri"/>
                <a:cs typeface="Calibri"/>
              </a:rPr>
              <a:t>ов</a:t>
            </a:r>
            <a:r>
              <a:rPr sz="1200" spc="-10" dirty="0">
                <a:latin typeface="Calibri"/>
                <a:cs typeface="Calibri"/>
              </a:rPr>
              <a:t>ан</a:t>
            </a:r>
            <a:r>
              <a:rPr sz="1200" spc="5" dirty="0">
                <a:latin typeface="Calibri"/>
                <a:cs typeface="Calibri"/>
              </a:rPr>
              <a:t>и</a:t>
            </a:r>
            <a:r>
              <a:rPr sz="1200" dirty="0">
                <a:latin typeface="Calibri"/>
                <a:cs typeface="Calibri"/>
              </a:rPr>
              <a:t>я </a:t>
            </a:r>
            <a:r>
              <a:rPr sz="1200" spc="-15" dirty="0">
                <a:latin typeface="Calibri"/>
                <a:cs typeface="Calibri"/>
              </a:rPr>
              <a:t>Щ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овс</a:t>
            </a:r>
            <a:r>
              <a:rPr sz="1200" spc="-1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ий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район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8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45" dirty="0">
                <a:latin typeface="Calibri"/>
                <a:cs typeface="Calibri"/>
              </a:rPr>
              <a:t>ю</a:t>
            </a:r>
            <a:r>
              <a:rPr sz="1200" dirty="0">
                <a:latin typeface="Calibri"/>
                <a:cs typeface="Calibri"/>
              </a:rPr>
              <a:t>д</a:t>
            </a:r>
            <a:r>
              <a:rPr sz="1200" spc="-10" dirty="0">
                <a:latin typeface="Calibri"/>
                <a:cs typeface="Calibri"/>
              </a:rPr>
              <a:t>ж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-10" dirty="0">
                <a:latin typeface="Calibri"/>
                <a:cs typeface="Calibri"/>
              </a:rPr>
              <a:t>т</a:t>
            </a:r>
            <a:r>
              <a:rPr sz="1200" dirty="0">
                <a:latin typeface="Calibri"/>
                <a:cs typeface="Calibri"/>
              </a:rPr>
              <a:t>ов</a:t>
            </a:r>
            <a:r>
              <a:rPr sz="1200" spc="-5" dirty="0">
                <a:latin typeface="Calibri"/>
                <a:cs typeface="Calibri"/>
              </a:rPr>
              <a:t> с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ль</a:t>
            </a:r>
            <a:r>
              <a:rPr sz="1200" spc="-5" dirty="0">
                <a:latin typeface="Calibri"/>
                <a:cs typeface="Calibri"/>
              </a:rPr>
              <a:t>ск</a:t>
            </a:r>
            <a:r>
              <a:rPr sz="1200" dirty="0">
                <a:latin typeface="Calibri"/>
                <a:cs typeface="Calibri"/>
              </a:rPr>
              <a:t>их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пос</a:t>
            </a:r>
            <a:r>
              <a:rPr sz="1200" spc="-25" dirty="0">
                <a:latin typeface="Calibri"/>
                <a:cs typeface="Calibri"/>
              </a:rPr>
              <a:t>е</a:t>
            </a:r>
            <a:r>
              <a:rPr sz="1200" dirty="0">
                <a:latin typeface="Calibri"/>
                <a:cs typeface="Calibri"/>
              </a:rPr>
              <a:t>ле</a:t>
            </a:r>
            <a:r>
              <a:rPr sz="1200" spc="-5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ий 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Щ</a:t>
            </a:r>
            <a:r>
              <a:rPr sz="1200" dirty="0">
                <a:latin typeface="Calibri"/>
                <a:cs typeface="Calibri"/>
              </a:rPr>
              <a:t>е</a:t>
            </a:r>
            <a:r>
              <a:rPr sz="1200" spc="5" dirty="0">
                <a:latin typeface="Calibri"/>
                <a:cs typeface="Calibri"/>
              </a:rPr>
              <a:t>р</a:t>
            </a:r>
            <a:r>
              <a:rPr sz="1200" dirty="0">
                <a:latin typeface="Calibri"/>
                <a:cs typeface="Calibri"/>
              </a:rPr>
              <a:t>б</a:t>
            </a:r>
            <a:r>
              <a:rPr sz="1200" spc="-5" dirty="0">
                <a:latin typeface="Calibri"/>
                <a:cs typeface="Calibri"/>
              </a:rPr>
              <a:t>и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овс</a:t>
            </a:r>
            <a:r>
              <a:rPr sz="1200" spc="-20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 райо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61248" y="1176376"/>
            <a:ext cx="998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млн. руб.</a:t>
            </a:r>
            <a:endParaRPr lang="ru-RU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538603" y="4544370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млн. руб.</a:t>
            </a:r>
            <a:endParaRPr lang="ru-RU" sz="1200" b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589760"/>
              </p:ext>
            </p:extLst>
          </p:nvPr>
        </p:nvGraphicFramePr>
        <p:xfrm>
          <a:off x="618978" y="1547664"/>
          <a:ext cx="6048672" cy="236454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331119"/>
                <a:gridCol w="981445"/>
                <a:gridCol w="903426"/>
                <a:gridCol w="903426"/>
                <a:gridCol w="929256"/>
              </a:tblGrid>
              <a:tr h="836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48" marR="7548" marT="754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2022 г. (оценка)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2023 </a:t>
                      </a:r>
                      <a:r>
                        <a:rPr lang="ru-RU" sz="1400" kern="1200" dirty="0"/>
                        <a:t>г</a:t>
                      </a:r>
                      <a:r>
                        <a:rPr lang="ru-RU" sz="1400" kern="1200" dirty="0" smtClean="0"/>
                        <a:t>.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2024 г.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2025 г.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73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632,2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634,3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564,7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565,7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573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Дотации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97,1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96,7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76,0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76,1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573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Субсидии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32,4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38,7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35,9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573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Субвенции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460,4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498,9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452,4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453,7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  <a:tr h="2573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42,3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7548" marR="7548" marT="754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646692"/>
              </p:ext>
            </p:extLst>
          </p:nvPr>
        </p:nvGraphicFramePr>
        <p:xfrm>
          <a:off x="498033" y="4890222"/>
          <a:ext cx="6024731" cy="289648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304256"/>
                <a:gridCol w="1008112"/>
                <a:gridCol w="864096"/>
                <a:gridCol w="974853"/>
                <a:gridCol w="873414"/>
              </a:tblGrid>
              <a:tr h="8843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Наименование показателя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2022 г. (оценка)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2023 г.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2024 г.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2025 г.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40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Налоговые и неналоговые доходы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</a:rPr>
                        <a:t>546,5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505,0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485,7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491,4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597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Безвозмездные поступления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</a:rPr>
                        <a:t>697,8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673,5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612,8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577,1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597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Доходы всего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</a:rPr>
                        <a:t>1 244,3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1 178,5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1 098,5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1 068,5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2597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Расходы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</a:rPr>
                        <a:t>1 255,0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1 203,3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" marR="5429" marT="5429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1 104,2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1 070,4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4540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Дефицит (-)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/>
                        <a:t>Профицит (+)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</a:rPr>
                        <a:t>-10,7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</a:rPr>
                        <a:t>-24,8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29" marR="5429" marT="542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</a:rPr>
                        <a:t>-5,7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</a:rPr>
                        <a:t>-1,9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39548" y="611560"/>
            <a:ext cx="498665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Рас</a:t>
            </a:r>
            <a:r>
              <a:rPr b="1" spc="-20" dirty="0">
                <a:solidFill>
                  <a:srgbClr val="7030A0"/>
                </a:solidFill>
                <a:latin typeface="Calibri"/>
                <a:cs typeface="Calibri"/>
              </a:rPr>
              <a:t>х</a:t>
            </a:r>
            <a:r>
              <a:rPr b="1" spc="-35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ды</a:t>
            </a:r>
            <a:r>
              <a:rPr b="1" spc="-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rgbClr val="7030A0"/>
                </a:solidFill>
                <a:latin typeface="Calibri"/>
                <a:cs typeface="Calibri"/>
              </a:rPr>
              <a:t>к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онс</a:t>
            </a:r>
            <a:r>
              <a:rPr b="1" spc="-25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лид</a:t>
            </a:r>
            <a:r>
              <a:rPr b="1" spc="-10" dirty="0">
                <a:solidFill>
                  <a:srgbClr val="7030A0"/>
                </a:solidFill>
                <a:latin typeface="Calibri"/>
                <a:cs typeface="Calibri"/>
              </a:rPr>
              <a:t>ир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b="1" spc="-10" dirty="0">
                <a:solidFill>
                  <a:srgbClr val="7030A0"/>
                </a:solidFill>
                <a:latin typeface="Calibri"/>
                <a:cs typeface="Calibri"/>
              </a:rPr>
              <a:t>ва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н</a:t>
            </a:r>
            <a:r>
              <a:rPr b="1" spc="-10" dirty="0">
                <a:solidFill>
                  <a:srgbClr val="7030A0"/>
                </a:solidFill>
                <a:latin typeface="Calibri"/>
                <a:cs typeface="Calibri"/>
              </a:rPr>
              <a:t>н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b="1" spc="-20" dirty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b="1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dirty="0" err="1">
                <a:solidFill>
                  <a:srgbClr val="7030A0"/>
                </a:solidFill>
                <a:latin typeface="Calibri"/>
                <a:cs typeface="Calibri"/>
              </a:rPr>
              <a:t>б</a:t>
            </a:r>
            <a:r>
              <a:rPr b="1" spc="-45" dirty="0" err="1">
                <a:solidFill>
                  <a:srgbClr val="7030A0"/>
                </a:solidFill>
                <a:latin typeface="Calibri"/>
                <a:cs typeface="Calibri"/>
              </a:rPr>
              <a:t>ю</a:t>
            </a:r>
            <a:r>
              <a:rPr b="1" dirty="0" err="1">
                <a:solidFill>
                  <a:srgbClr val="7030A0"/>
                </a:solidFill>
                <a:latin typeface="Calibri"/>
                <a:cs typeface="Calibri"/>
              </a:rPr>
              <a:t>д</a:t>
            </a:r>
            <a:r>
              <a:rPr b="1" spc="-30" dirty="0" err="1">
                <a:solidFill>
                  <a:srgbClr val="7030A0"/>
                </a:solidFill>
                <a:latin typeface="Calibri"/>
                <a:cs typeface="Calibri"/>
              </a:rPr>
              <a:t>ж</a:t>
            </a:r>
            <a:r>
              <a:rPr b="1" dirty="0" err="1">
                <a:solidFill>
                  <a:srgbClr val="7030A0"/>
                </a:solidFill>
                <a:latin typeface="Calibri"/>
                <a:cs typeface="Calibri"/>
              </a:rPr>
              <a:t>ета</a:t>
            </a:r>
            <a:r>
              <a:rPr b="1" spc="-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endParaRPr lang="ru-RU" b="1" spc="-5" dirty="0" smtClean="0">
              <a:solidFill>
                <a:srgbClr val="7030A0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b="1" spc="-20" dirty="0" err="1" smtClean="0">
                <a:solidFill>
                  <a:srgbClr val="7030A0"/>
                </a:solidFill>
                <a:latin typeface="Calibri"/>
                <a:cs typeface="Calibri"/>
              </a:rPr>
              <a:t>Щ</a:t>
            </a:r>
            <a:r>
              <a:rPr b="1" dirty="0" err="1" smtClean="0">
                <a:solidFill>
                  <a:srgbClr val="7030A0"/>
                </a:solidFill>
                <a:latin typeface="Calibri"/>
                <a:cs typeface="Calibri"/>
              </a:rPr>
              <a:t>ербиновс</a:t>
            </a:r>
            <a:r>
              <a:rPr b="1" spc="-25" dirty="0" err="1" smtClean="0">
                <a:solidFill>
                  <a:srgbClr val="7030A0"/>
                </a:solidFill>
                <a:latin typeface="Calibri"/>
                <a:cs typeface="Calibri"/>
              </a:rPr>
              <a:t>к</a:t>
            </a:r>
            <a:r>
              <a:rPr b="1" dirty="0" err="1" smtClean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b="1" spc="-20" dirty="0" err="1" smtClean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b="1" dirty="0" err="1" smtClean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b="1" spc="-50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7030A0"/>
                </a:solidFill>
                <a:latin typeface="Calibri"/>
                <a:cs typeface="Calibri"/>
              </a:rPr>
              <a:t>района</a:t>
            </a:r>
            <a:endParaRPr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828733" y="4211960"/>
            <a:ext cx="3571875" cy="3638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00042" y="8001024"/>
            <a:ext cx="597154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«</a:t>
            </a:r>
            <a:r>
              <a:rPr sz="1600"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К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т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16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не</a:t>
            </a:r>
            <a:r>
              <a:rPr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считает</a:t>
            </a:r>
            <a:r>
              <a:rPr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</a:t>
            </a:r>
            <a:r>
              <a:rPr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ьги,</a:t>
            </a:r>
            <a:r>
              <a:rPr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т</a:t>
            </a:r>
            <a:r>
              <a:rPr sz="16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т</a:t>
            </a:r>
            <a:r>
              <a:rPr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проя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в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ляет</a:t>
            </a:r>
            <a:r>
              <a:rPr sz="1600" b="1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ува</a:t>
            </a:r>
            <a:r>
              <a:rPr sz="16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ж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</a:t>
            </a:r>
            <a:r>
              <a:rPr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н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ие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к</a:t>
            </a:r>
            <a:r>
              <a:rPr sz="16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св</a:t>
            </a:r>
            <a:r>
              <a:rPr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о</a:t>
            </a:r>
            <a:r>
              <a:rPr sz="16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ем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у</a:t>
            </a:r>
            <a:r>
              <a:rPr sz="1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т</a:t>
            </a:r>
            <a:r>
              <a:rPr sz="1600" b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р</a:t>
            </a:r>
            <a:r>
              <a:rPr sz="1600" b="1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у</a:t>
            </a:r>
            <a:r>
              <a:rPr sz="16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д</a:t>
            </a:r>
            <a:r>
              <a:rPr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у»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037332"/>
              </p:ext>
            </p:extLst>
          </p:nvPr>
        </p:nvGraphicFramePr>
        <p:xfrm>
          <a:off x="401723" y="1475656"/>
          <a:ext cx="6168178" cy="164312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969364"/>
                <a:gridCol w="839790"/>
                <a:gridCol w="839791"/>
                <a:gridCol w="839652"/>
                <a:gridCol w="839790"/>
                <a:gridCol w="839791"/>
              </a:tblGrid>
              <a:tr h="497967">
                <a:tc>
                  <a:txBody>
                    <a:bodyPr/>
                    <a:lstStyle/>
                    <a:p>
                      <a:pPr marL="452120" marR="313055" indent="-131445" algn="ctr">
                        <a:lnSpc>
                          <a:spcPct val="100000"/>
                        </a:lnSpc>
                      </a:pPr>
                      <a:r>
                        <a:rPr sz="1400" dirty="0"/>
                        <a:t>Н</a:t>
                      </a:r>
                      <a:r>
                        <a:rPr sz="1400" spc="-10" dirty="0"/>
                        <a:t>а</a:t>
                      </a:r>
                      <a:r>
                        <a:rPr sz="1400" dirty="0"/>
                        <a:t>им</a:t>
                      </a:r>
                      <a:r>
                        <a:rPr sz="1400" spc="-10" dirty="0"/>
                        <a:t>е</a:t>
                      </a:r>
                      <a:r>
                        <a:rPr sz="1400" dirty="0"/>
                        <a:t>но</a:t>
                      </a:r>
                      <a:r>
                        <a:rPr sz="1400" spc="-5" dirty="0"/>
                        <a:t>ва</a:t>
                      </a:r>
                      <a:r>
                        <a:rPr sz="1400" dirty="0"/>
                        <a:t>ние </a:t>
                      </a:r>
                      <a:r>
                        <a:rPr sz="1400" spc="-5" dirty="0"/>
                        <a:t>п</a:t>
                      </a:r>
                      <a:r>
                        <a:rPr sz="1400" dirty="0"/>
                        <a:t>о</a:t>
                      </a:r>
                      <a:r>
                        <a:rPr sz="1400" spc="-20" dirty="0"/>
                        <a:t>к</a:t>
                      </a:r>
                      <a:r>
                        <a:rPr sz="1400" spc="-5" dirty="0"/>
                        <a:t>а</a:t>
                      </a:r>
                      <a:r>
                        <a:rPr sz="1400" dirty="0"/>
                        <a:t>за</a:t>
                      </a:r>
                      <a:r>
                        <a:rPr sz="1400" spc="-15" dirty="0"/>
                        <a:t>т</a:t>
                      </a:r>
                      <a:r>
                        <a:rPr sz="1400" spc="-30" dirty="0"/>
                        <a:t>е</a:t>
                      </a:r>
                      <a:r>
                        <a:rPr sz="1400" dirty="0"/>
                        <a:t>ля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00000"/>
                        </a:lnSpc>
                      </a:pPr>
                      <a:r>
                        <a:rPr sz="1400" dirty="0" smtClean="0"/>
                        <a:t>2</a:t>
                      </a:r>
                      <a:r>
                        <a:rPr sz="1400" spc="5" dirty="0" smtClean="0"/>
                        <a:t>0</a:t>
                      </a:r>
                      <a:r>
                        <a:rPr sz="1400" dirty="0" smtClean="0"/>
                        <a:t>1</a:t>
                      </a:r>
                      <a:r>
                        <a:rPr lang="ru-RU" sz="1400" dirty="0" smtClean="0"/>
                        <a:t>9</a:t>
                      </a:r>
                      <a:r>
                        <a:rPr sz="1400" spc="-5" dirty="0" smtClean="0"/>
                        <a:t> </a:t>
                      </a:r>
                      <a:r>
                        <a:rPr sz="1400" spc="-55" dirty="0"/>
                        <a:t>г</a:t>
                      </a:r>
                      <a:r>
                        <a:rPr sz="1400" dirty="0"/>
                        <a:t>.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00000"/>
                        </a:lnSpc>
                      </a:pPr>
                      <a:r>
                        <a:rPr sz="1400" dirty="0" smtClean="0"/>
                        <a:t>2</a:t>
                      </a:r>
                      <a:r>
                        <a:rPr sz="1400" spc="5" dirty="0" smtClean="0"/>
                        <a:t>0</a:t>
                      </a:r>
                      <a:r>
                        <a:rPr lang="ru-RU" sz="1400" spc="5" dirty="0" smtClean="0"/>
                        <a:t>20</a:t>
                      </a:r>
                      <a:r>
                        <a:rPr sz="1400" spc="-5" dirty="0" smtClean="0"/>
                        <a:t> </a:t>
                      </a:r>
                      <a:r>
                        <a:rPr sz="1400" spc="-55" dirty="0"/>
                        <a:t>г</a:t>
                      </a:r>
                      <a:r>
                        <a:rPr sz="1400" dirty="0"/>
                        <a:t>.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00000"/>
                        </a:lnSpc>
                      </a:pPr>
                      <a:r>
                        <a:rPr sz="1400" dirty="0" smtClean="0"/>
                        <a:t>2</a:t>
                      </a:r>
                      <a:r>
                        <a:rPr sz="1400" spc="5" dirty="0" smtClean="0"/>
                        <a:t>0</a:t>
                      </a:r>
                      <a:r>
                        <a:rPr lang="ru-RU" sz="1400" spc="0" dirty="0" smtClean="0"/>
                        <a:t>21</a:t>
                      </a:r>
                      <a:r>
                        <a:rPr sz="1400" spc="-5" dirty="0" smtClean="0"/>
                        <a:t> </a:t>
                      </a:r>
                      <a:r>
                        <a:rPr sz="1400" spc="-55" dirty="0"/>
                        <a:t>г</a:t>
                      </a:r>
                      <a:r>
                        <a:rPr sz="1400" dirty="0"/>
                        <a:t>.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00000"/>
                        </a:lnSpc>
                      </a:pPr>
                      <a:r>
                        <a:rPr sz="1400" dirty="0" smtClean="0"/>
                        <a:t>2</a:t>
                      </a:r>
                      <a:r>
                        <a:rPr sz="1400" spc="5" dirty="0" smtClean="0"/>
                        <a:t>0</a:t>
                      </a:r>
                      <a:r>
                        <a:rPr lang="ru-RU" sz="1400" spc="0" dirty="0" smtClean="0"/>
                        <a:t>22</a:t>
                      </a:r>
                      <a:r>
                        <a:rPr sz="1400" spc="-5" dirty="0" smtClean="0"/>
                        <a:t> </a:t>
                      </a:r>
                      <a:r>
                        <a:rPr sz="1400" spc="-55" dirty="0"/>
                        <a:t>г</a:t>
                      </a:r>
                      <a:r>
                        <a:rPr sz="1400" dirty="0"/>
                        <a:t>.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ct val="100000"/>
                        </a:lnSpc>
                      </a:pPr>
                      <a:r>
                        <a:rPr sz="1400" dirty="0" smtClean="0"/>
                        <a:t>2</a:t>
                      </a:r>
                      <a:r>
                        <a:rPr sz="1400" spc="5" dirty="0" smtClean="0"/>
                        <a:t>0</a:t>
                      </a:r>
                      <a:r>
                        <a:rPr lang="ru-RU" sz="1400" spc="0" dirty="0" smtClean="0"/>
                        <a:t>23</a:t>
                      </a:r>
                      <a:r>
                        <a:rPr sz="1400" spc="-5" dirty="0" smtClean="0"/>
                        <a:t> </a:t>
                      </a:r>
                      <a:r>
                        <a:rPr sz="1400" spc="-55" dirty="0"/>
                        <a:t>г</a:t>
                      </a:r>
                      <a:r>
                        <a:rPr sz="1400" dirty="0"/>
                        <a:t>.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497839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1400" dirty="0" err="1"/>
                        <a:t>Р</a:t>
                      </a:r>
                      <a:r>
                        <a:rPr sz="1400" spc="-10" dirty="0" err="1"/>
                        <a:t>а</a:t>
                      </a:r>
                      <a:r>
                        <a:rPr sz="1400" dirty="0" err="1"/>
                        <a:t>с</a:t>
                      </a:r>
                      <a:r>
                        <a:rPr sz="1400" spc="-25" dirty="0" err="1"/>
                        <a:t>хо</a:t>
                      </a:r>
                      <a:r>
                        <a:rPr sz="1400" dirty="0" err="1"/>
                        <a:t>ды</a:t>
                      </a:r>
                      <a:r>
                        <a:rPr sz="1400" spc="-15" dirty="0"/>
                        <a:t> </a:t>
                      </a:r>
                      <a:r>
                        <a:rPr sz="1400" spc="-10" dirty="0" err="1" smtClean="0"/>
                        <a:t>в</a:t>
                      </a:r>
                      <a:r>
                        <a:rPr sz="1400" dirty="0" err="1" smtClean="0"/>
                        <a:t>се</a:t>
                      </a:r>
                      <a:r>
                        <a:rPr sz="1400" spc="-20" dirty="0" err="1" smtClean="0"/>
                        <a:t>г</a:t>
                      </a:r>
                      <a:r>
                        <a:rPr sz="1400" dirty="0" err="1" smtClean="0"/>
                        <a:t>о</a:t>
                      </a:r>
                      <a:r>
                        <a:rPr sz="1400" dirty="0" smtClean="0"/>
                        <a:t>,</a:t>
                      </a:r>
                      <a:r>
                        <a:rPr lang="ru-RU" sz="1400" spc="5" baseline="0" dirty="0" smtClean="0"/>
                        <a:t> </a:t>
                      </a:r>
                      <a:r>
                        <a:rPr sz="1400" dirty="0" err="1" smtClean="0"/>
                        <a:t>мл</a:t>
                      </a:r>
                      <a:r>
                        <a:rPr sz="1400" spc="5" dirty="0" err="1" smtClean="0"/>
                        <a:t>н</a:t>
                      </a:r>
                      <a:r>
                        <a:rPr sz="1400" dirty="0" err="1" smtClean="0"/>
                        <a:t>.</a:t>
                      </a:r>
                      <a:r>
                        <a:rPr sz="1400" spc="-10" dirty="0" err="1" smtClean="0"/>
                        <a:t>р</a:t>
                      </a:r>
                      <a:r>
                        <a:rPr sz="1400" spc="-5" dirty="0" err="1" smtClean="0"/>
                        <a:t>у</a:t>
                      </a:r>
                      <a:r>
                        <a:rPr sz="1400" dirty="0" err="1" smtClean="0"/>
                        <a:t>б</a:t>
                      </a:r>
                      <a:r>
                        <a:rPr sz="1400" dirty="0"/>
                        <a:t>.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1 071,6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1 143,5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1 149,0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1 255,0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+mn-cs"/>
                        </a:rPr>
                        <a:t>1 203,3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647319">
                <a:tc>
                  <a:txBody>
                    <a:bodyPr/>
                    <a:lstStyle/>
                    <a:p>
                      <a:pPr marL="0" marR="102870" indent="0">
                        <a:lnSpc>
                          <a:spcPct val="100000"/>
                        </a:lnSpc>
                      </a:pPr>
                      <a:r>
                        <a:rPr sz="1400" dirty="0"/>
                        <a:t>Р</a:t>
                      </a:r>
                      <a:r>
                        <a:rPr sz="1400" spc="-10" dirty="0"/>
                        <a:t>а</a:t>
                      </a:r>
                      <a:r>
                        <a:rPr sz="1400" dirty="0"/>
                        <a:t>с</a:t>
                      </a:r>
                      <a:r>
                        <a:rPr sz="1400" spc="-25" dirty="0"/>
                        <a:t>хо</a:t>
                      </a:r>
                      <a:r>
                        <a:rPr sz="1400" dirty="0"/>
                        <a:t>ды</a:t>
                      </a:r>
                      <a:r>
                        <a:rPr sz="1400" spc="-15" dirty="0"/>
                        <a:t> </a:t>
                      </a:r>
                      <a:r>
                        <a:rPr sz="1400" dirty="0"/>
                        <a:t>на</a:t>
                      </a:r>
                      <a:r>
                        <a:rPr sz="1400" spc="-15" dirty="0"/>
                        <a:t> </a:t>
                      </a:r>
                      <a:r>
                        <a:rPr sz="1400" dirty="0"/>
                        <a:t>1</a:t>
                      </a:r>
                      <a:r>
                        <a:rPr sz="1400" spc="5" dirty="0"/>
                        <a:t> </a:t>
                      </a:r>
                      <a:r>
                        <a:rPr sz="1400" dirty="0"/>
                        <a:t>жи</a:t>
                      </a:r>
                      <a:r>
                        <a:rPr sz="1400" spc="-15" dirty="0"/>
                        <a:t>т</a:t>
                      </a:r>
                      <a:r>
                        <a:rPr sz="1400" spc="-30" dirty="0"/>
                        <a:t>е</a:t>
                      </a:r>
                      <a:r>
                        <a:rPr sz="1400" dirty="0"/>
                        <a:t>ля, </a:t>
                      </a:r>
                      <a:r>
                        <a:rPr sz="1400" spc="-10" dirty="0"/>
                        <a:t>р</a:t>
                      </a:r>
                      <a:r>
                        <a:rPr sz="1400" spc="-5" dirty="0"/>
                        <a:t>у</a:t>
                      </a:r>
                      <a:r>
                        <a:rPr sz="1400" spc="-30" dirty="0"/>
                        <a:t>б</a:t>
                      </a:r>
                      <a:r>
                        <a:rPr sz="1400" dirty="0"/>
                        <a:t>л</a:t>
                      </a:r>
                      <a:r>
                        <a:rPr sz="1400" spc="-5" dirty="0"/>
                        <a:t>е</a:t>
                      </a:r>
                      <a:r>
                        <a:rPr sz="1400" dirty="0"/>
                        <a:t>й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30 308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32 508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33 575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36 616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35 107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86358"/>
              </p:ext>
            </p:extLst>
          </p:nvPr>
        </p:nvGraphicFramePr>
        <p:xfrm>
          <a:off x="500042" y="3275856"/>
          <a:ext cx="5983123" cy="640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96630"/>
                <a:gridCol w="837327"/>
                <a:gridCol w="837326"/>
                <a:gridCol w="837326"/>
                <a:gridCol w="837188"/>
                <a:gridCol w="837326"/>
              </a:tblGrid>
              <a:tr h="201774">
                <a:tc>
                  <a:txBody>
                    <a:bodyPr/>
                    <a:lstStyle/>
                    <a:p>
                      <a:pPr marL="495934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bg1"/>
                          </a:solidFill>
                        </a:rPr>
                        <a:t>Справ</a:t>
                      </a:r>
                      <a:r>
                        <a:rPr sz="1400" spc="5" dirty="0">
                          <a:solidFill>
                            <a:schemeClr val="bg1"/>
                          </a:solidFill>
                        </a:rPr>
                        <a:t>оч</a:t>
                      </a:r>
                      <a:r>
                        <a:rPr sz="1400" dirty="0">
                          <a:solidFill>
                            <a:schemeClr val="bg1"/>
                          </a:solidFill>
                        </a:rPr>
                        <a:t>н</a:t>
                      </a:r>
                      <a:r>
                        <a:rPr sz="1400" spc="5" dirty="0">
                          <a:solidFill>
                            <a:schemeClr val="bg1"/>
                          </a:solidFill>
                        </a:rPr>
                        <a:t>о</a:t>
                      </a:r>
                      <a:r>
                        <a:rPr sz="140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</a:pP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</a:pPr>
                      <a:endParaRPr sz="1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41435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chemeClr val="bg1"/>
                          </a:solidFill>
                        </a:rPr>
                        <a:t>Ч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</a:rPr>
                        <a:t>и</a:t>
                      </a:r>
                      <a:r>
                        <a:rPr sz="1400" dirty="0">
                          <a:solidFill>
                            <a:schemeClr val="bg1"/>
                          </a:solidFill>
                        </a:rPr>
                        <a:t>слен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</a:rPr>
                        <a:t>н</a:t>
                      </a:r>
                      <a:r>
                        <a:rPr sz="1400" dirty="0">
                          <a:solidFill>
                            <a:schemeClr val="bg1"/>
                          </a:solidFill>
                        </a:rPr>
                        <a:t>ос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</a:rPr>
                        <a:t>т</a:t>
                      </a:r>
                      <a:r>
                        <a:rPr sz="1400" dirty="0">
                          <a:solidFill>
                            <a:schemeClr val="bg1"/>
                          </a:solidFill>
                        </a:rPr>
                        <a:t>ь</a:t>
                      </a:r>
                      <a:r>
                        <a:rPr sz="1400" spc="1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1400" dirty="0">
                          <a:solidFill>
                            <a:schemeClr val="bg1"/>
                          </a:solidFill>
                        </a:rPr>
                        <a:t>населен</a:t>
                      </a:r>
                      <a:r>
                        <a:rPr sz="1400" spc="-10" dirty="0">
                          <a:solidFill>
                            <a:schemeClr val="bg1"/>
                          </a:solidFill>
                        </a:rPr>
                        <a:t>и</a:t>
                      </a:r>
                      <a:r>
                        <a:rPr sz="1400" spc="-5" dirty="0">
                          <a:solidFill>
                            <a:schemeClr val="bg1"/>
                          </a:solidFill>
                        </a:rPr>
                        <a:t>я</a:t>
                      </a:r>
                      <a:r>
                        <a:rPr sz="140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sz="1400" spc="2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1400" spc="5" dirty="0">
                          <a:solidFill>
                            <a:schemeClr val="bg1"/>
                          </a:solidFill>
                        </a:rPr>
                        <a:t>ч</a:t>
                      </a:r>
                      <a:r>
                        <a:rPr sz="1400" dirty="0">
                          <a:solidFill>
                            <a:schemeClr val="bg1"/>
                          </a:solidFill>
                        </a:rPr>
                        <a:t>ел.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357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35 177</a:t>
                      </a:r>
                      <a:endParaRPr sz="14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1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34 222</a:t>
                      </a:r>
                      <a:endParaRPr sz="1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1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34 275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1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34 275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664" y="485405"/>
            <a:ext cx="612067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Нало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овые</a:t>
            </a:r>
            <a:r>
              <a:rPr sz="1600" b="1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и</a:t>
            </a:r>
            <a:r>
              <a:rPr sz="1600" b="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ненало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овые</a:t>
            </a:r>
            <a:r>
              <a:rPr sz="1600" b="1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7030A0"/>
                </a:solidFill>
                <a:latin typeface="Calibri"/>
                <a:cs typeface="Calibri"/>
              </a:rPr>
              <a:t>д</a:t>
            </a:r>
            <a:r>
              <a:rPr sz="1600" b="1" spc="-25" dirty="0">
                <a:solidFill>
                  <a:srgbClr val="7030A0"/>
                </a:solidFill>
                <a:latin typeface="Calibri"/>
                <a:cs typeface="Calibri"/>
              </a:rPr>
              <a:t>ох</a:t>
            </a:r>
            <a:r>
              <a:rPr sz="1600" b="1" spc="-35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ды</a:t>
            </a:r>
            <a:r>
              <a:rPr sz="1600" b="1" spc="-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б</a:t>
            </a:r>
            <a:r>
              <a:rPr sz="1600" b="1" spc="-45" dirty="0">
                <a:solidFill>
                  <a:srgbClr val="7030A0"/>
                </a:solidFill>
                <a:latin typeface="Calibri"/>
                <a:cs typeface="Calibri"/>
              </a:rPr>
              <a:t>ю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д</a:t>
            </a:r>
            <a:r>
              <a:rPr sz="1600" b="1" spc="-30" dirty="0">
                <a:solidFill>
                  <a:srgbClr val="7030A0"/>
                </a:solidFill>
                <a:latin typeface="Calibri"/>
                <a:cs typeface="Calibri"/>
              </a:rPr>
              <a:t>ж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ета 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м</a:t>
            </a:r>
            <a:r>
              <a:rPr sz="1600" b="1" spc="-10" dirty="0">
                <a:solidFill>
                  <a:srgbClr val="7030A0"/>
                </a:solidFill>
                <a:latin typeface="Calibri"/>
                <a:cs typeface="Calibri"/>
              </a:rPr>
              <a:t>у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ници</a:t>
            </a:r>
            <a:r>
              <a:rPr sz="1600" b="1" spc="5" dirty="0">
                <a:solidFill>
                  <a:srgbClr val="7030A0"/>
                </a:solidFill>
                <a:latin typeface="Calibri"/>
                <a:cs typeface="Calibri"/>
              </a:rPr>
              <a:t>п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а</a:t>
            </a:r>
            <a:r>
              <a:rPr sz="1600" b="1" spc="5" dirty="0">
                <a:solidFill>
                  <a:srgbClr val="7030A0"/>
                </a:solidFill>
                <a:latin typeface="Calibri"/>
                <a:cs typeface="Calibri"/>
              </a:rPr>
              <a:t>л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ь</a:t>
            </a:r>
            <a:r>
              <a:rPr sz="1600" b="1" spc="-10" dirty="0">
                <a:solidFill>
                  <a:srgbClr val="7030A0"/>
                </a:solidFill>
                <a:latin typeface="Calibri"/>
                <a:cs typeface="Calibri"/>
              </a:rPr>
              <a:t>н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образования</a:t>
            </a:r>
            <a:r>
              <a:rPr sz="1600" b="1" spc="-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7030A0"/>
                </a:solidFill>
                <a:latin typeface="Calibri"/>
                <a:cs typeface="Calibri"/>
              </a:rPr>
              <a:t>Щ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ербиновский</a:t>
            </a:r>
            <a:r>
              <a:rPr sz="1600" b="1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7030A0"/>
                </a:solidFill>
                <a:latin typeface="Calibri"/>
                <a:cs typeface="Calibri"/>
              </a:rPr>
              <a:t>район </a:t>
            </a:r>
            <a:r>
              <a:rPr sz="1600" b="1" dirty="0" err="1">
                <a:solidFill>
                  <a:srgbClr val="7030A0"/>
                </a:solidFill>
                <a:latin typeface="Calibri"/>
                <a:cs typeface="Calibri"/>
              </a:rPr>
              <a:t>на</a:t>
            </a:r>
            <a:r>
              <a:rPr sz="1600" b="1" spc="-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Calibri"/>
                <a:cs typeface="Calibri"/>
              </a:rPr>
              <a:t>2023-2025 </a:t>
            </a:r>
            <a:r>
              <a:rPr sz="1600" b="1" spc="-20" dirty="0" err="1" smtClean="0">
                <a:solidFill>
                  <a:srgbClr val="7030A0"/>
                </a:solidFill>
                <a:latin typeface="Calibri"/>
                <a:cs typeface="Calibri"/>
              </a:rPr>
              <a:t>г</a:t>
            </a:r>
            <a:r>
              <a:rPr sz="1600" b="1" spc="-35" dirty="0" err="1" smtClean="0">
                <a:solidFill>
                  <a:srgbClr val="7030A0"/>
                </a:solidFill>
                <a:latin typeface="Calibri"/>
                <a:cs typeface="Calibri"/>
              </a:rPr>
              <a:t>о</a:t>
            </a:r>
            <a:r>
              <a:rPr sz="1600" b="1" dirty="0" err="1" smtClean="0">
                <a:solidFill>
                  <a:srgbClr val="7030A0"/>
                </a:solidFill>
                <a:latin typeface="Calibri"/>
                <a:cs typeface="Calibri"/>
              </a:rPr>
              <a:t>д</a:t>
            </a:r>
            <a:r>
              <a:rPr lang="ru-RU" sz="1600" b="1" dirty="0" err="1" smtClean="0">
                <a:solidFill>
                  <a:srgbClr val="7030A0"/>
                </a:solidFill>
                <a:latin typeface="Calibri"/>
                <a:cs typeface="Calibri"/>
              </a:rPr>
              <a:t>ы</a:t>
            </a:r>
            <a:endParaRPr sz="1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53654" y="1187624"/>
            <a:ext cx="7385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Calibri"/>
                <a:cs typeface="Calibri"/>
              </a:rPr>
              <a:t>(</a:t>
            </a:r>
            <a:r>
              <a:rPr sz="1200" b="1" spc="-10" dirty="0">
                <a:latin typeface="Calibri"/>
                <a:cs typeface="Calibri"/>
              </a:rPr>
              <a:t>м</a:t>
            </a:r>
            <a:r>
              <a:rPr sz="1200" b="1" dirty="0">
                <a:latin typeface="Calibri"/>
                <a:cs typeface="Calibri"/>
              </a:rPr>
              <a:t>лн.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р</a:t>
            </a:r>
            <a:r>
              <a:rPr sz="1200" b="1" spc="-5" dirty="0">
                <a:latin typeface="Calibri"/>
                <a:cs typeface="Calibri"/>
              </a:rPr>
              <a:t>у</a:t>
            </a:r>
            <a:r>
              <a:rPr sz="1200" b="1" dirty="0">
                <a:latin typeface="Calibri"/>
                <a:cs typeface="Calibri"/>
              </a:rPr>
              <a:t>б.)</a:t>
            </a:r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5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185819"/>
              </p:ext>
            </p:extLst>
          </p:nvPr>
        </p:nvGraphicFramePr>
        <p:xfrm>
          <a:off x="368660" y="1475656"/>
          <a:ext cx="6192686" cy="731599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240360"/>
                <a:gridCol w="1008112"/>
                <a:gridCol w="648072"/>
                <a:gridCol w="648072"/>
                <a:gridCol w="648070"/>
              </a:tblGrid>
              <a:tr h="403523">
                <a:tc>
                  <a:txBody>
                    <a:bodyPr/>
                    <a:lstStyle/>
                    <a:p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2022 г. (оценка)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2023 </a:t>
                      </a:r>
                      <a:r>
                        <a:rPr lang="ru-RU" sz="1200" kern="1200" dirty="0"/>
                        <a:t>г</a:t>
                      </a:r>
                      <a:r>
                        <a:rPr lang="ru-RU" sz="1200" kern="1200" dirty="0" smtClean="0"/>
                        <a:t>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2024 </a:t>
                      </a:r>
                      <a:r>
                        <a:rPr lang="ru-RU" sz="1200" kern="1200" dirty="0"/>
                        <a:t>г</a:t>
                      </a:r>
                      <a:r>
                        <a:rPr lang="ru-RU" sz="1200" kern="1200" dirty="0" smtClean="0"/>
                        <a:t>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2025 г.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400" b="1" dirty="0"/>
                        <a:t>Н</a:t>
                      </a:r>
                      <a:r>
                        <a:rPr sz="1400" b="1" spc="-10" dirty="0"/>
                        <a:t>а</a:t>
                      </a:r>
                      <a:r>
                        <a:rPr sz="1400" b="1" dirty="0"/>
                        <a:t>ло</a:t>
                      </a:r>
                      <a:r>
                        <a:rPr sz="1400" b="1" spc="-20" dirty="0"/>
                        <a:t>г</a:t>
                      </a:r>
                      <a:r>
                        <a:rPr sz="1400" b="1" dirty="0"/>
                        <a:t>о</a:t>
                      </a:r>
                      <a:r>
                        <a:rPr sz="1400" b="1" spc="-10" dirty="0"/>
                        <a:t>в</a:t>
                      </a:r>
                      <a:r>
                        <a:rPr sz="1400" b="1" spc="-5" dirty="0"/>
                        <a:t>ы</a:t>
                      </a:r>
                      <a:r>
                        <a:rPr sz="1400" b="1" dirty="0"/>
                        <a:t>е</a:t>
                      </a:r>
                      <a:r>
                        <a:rPr sz="1400" b="1" spc="-10" dirty="0"/>
                        <a:t> </a:t>
                      </a:r>
                      <a:r>
                        <a:rPr sz="1400" b="1" spc="-20" dirty="0"/>
                        <a:t>д</a:t>
                      </a:r>
                      <a:r>
                        <a:rPr sz="1400" b="1" spc="-25" dirty="0"/>
                        <a:t>охо</a:t>
                      </a:r>
                      <a:r>
                        <a:rPr sz="1400" b="1" spc="-5" dirty="0"/>
                        <a:t>д</a:t>
                      </a:r>
                      <a:r>
                        <a:rPr sz="1400" b="1" dirty="0"/>
                        <a:t>ы</a:t>
                      </a:r>
                      <a:endParaRPr sz="14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308,7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288,9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268,5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</a:rPr>
                        <a:t>272,2</a:t>
                      </a:r>
                    </a:p>
                  </a:txBody>
                  <a:tcPr marL="0" marR="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400" dirty="0"/>
                        <a:t>Н</a:t>
                      </a:r>
                      <a:r>
                        <a:rPr sz="1400" spc="-10" dirty="0"/>
                        <a:t>а</a:t>
                      </a:r>
                      <a:r>
                        <a:rPr sz="1400" dirty="0"/>
                        <a:t>лог</a:t>
                      </a:r>
                      <a:r>
                        <a:rPr sz="1400" spc="-10" dirty="0"/>
                        <a:t> </a:t>
                      </a:r>
                      <a:r>
                        <a:rPr sz="1400" spc="5" dirty="0"/>
                        <a:t>н</a:t>
                      </a:r>
                      <a:r>
                        <a:rPr sz="1400" dirty="0"/>
                        <a:t>а</a:t>
                      </a:r>
                      <a:r>
                        <a:rPr sz="1400" spc="-10" dirty="0"/>
                        <a:t> </a:t>
                      </a:r>
                      <a:r>
                        <a:rPr sz="1400" spc="-5" dirty="0"/>
                        <a:t>п</a:t>
                      </a:r>
                      <a:r>
                        <a:rPr sz="1400" dirty="0"/>
                        <a:t>риб</a:t>
                      </a:r>
                      <a:r>
                        <a:rPr sz="1400" spc="-5" dirty="0"/>
                        <a:t>ы</a:t>
                      </a:r>
                      <a:r>
                        <a:rPr sz="1400" dirty="0"/>
                        <a:t>ль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4,3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1,4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1,4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1,4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18415" marR="10795">
                        <a:lnSpc>
                          <a:spcPct val="100000"/>
                        </a:lnSpc>
                        <a:tabLst>
                          <a:tab pos="1452880" algn="l"/>
                        </a:tabLst>
                      </a:pPr>
                      <a:r>
                        <a:rPr sz="1400" dirty="0"/>
                        <a:t>Н</a:t>
                      </a:r>
                      <a:r>
                        <a:rPr sz="1400" spc="-10" dirty="0"/>
                        <a:t>а</a:t>
                      </a:r>
                      <a:r>
                        <a:rPr sz="1400" dirty="0"/>
                        <a:t>лог  </a:t>
                      </a:r>
                      <a:r>
                        <a:rPr sz="1400" spc="-60" dirty="0"/>
                        <a:t> </a:t>
                      </a:r>
                      <a:r>
                        <a:rPr sz="1400" spc="5" dirty="0" err="1"/>
                        <a:t>н</a:t>
                      </a:r>
                      <a:r>
                        <a:rPr sz="1400" dirty="0" err="1"/>
                        <a:t>а</a:t>
                      </a:r>
                      <a:r>
                        <a:rPr sz="1400" dirty="0"/>
                        <a:t>  </a:t>
                      </a:r>
                      <a:r>
                        <a:rPr sz="1400" spc="-75" dirty="0"/>
                        <a:t> </a:t>
                      </a:r>
                      <a:r>
                        <a:rPr sz="1400" spc="-15" dirty="0" err="1"/>
                        <a:t>д</a:t>
                      </a:r>
                      <a:r>
                        <a:rPr sz="1400" spc="-25" dirty="0" err="1"/>
                        <a:t>охо</a:t>
                      </a:r>
                      <a:r>
                        <a:rPr sz="1400" dirty="0" err="1"/>
                        <a:t>ды</a:t>
                      </a:r>
                      <a:r>
                        <a:rPr lang="ru-RU" sz="1400" dirty="0"/>
                        <a:t> </a:t>
                      </a:r>
                      <a:r>
                        <a:rPr sz="1400" spc="15" dirty="0" err="1"/>
                        <a:t>ф</a:t>
                      </a:r>
                      <a:r>
                        <a:rPr sz="1400" dirty="0" err="1"/>
                        <a:t>и</a:t>
                      </a:r>
                      <a:r>
                        <a:rPr sz="1400" spc="-10" dirty="0" err="1"/>
                        <a:t>з</a:t>
                      </a:r>
                      <a:r>
                        <a:rPr sz="1400" dirty="0" err="1"/>
                        <a:t>ичес</a:t>
                      </a:r>
                      <a:r>
                        <a:rPr sz="1400" spc="-20" dirty="0" err="1"/>
                        <a:t>к</a:t>
                      </a:r>
                      <a:r>
                        <a:rPr sz="1400" spc="-10" dirty="0" err="1"/>
                        <a:t>и</a:t>
                      </a:r>
                      <a:r>
                        <a:rPr sz="1400" dirty="0" err="1"/>
                        <a:t>х</a:t>
                      </a:r>
                      <a:r>
                        <a:rPr sz="1400" dirty="0"/>
                        <a:t> лиц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220,8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206,5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184,7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187,0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18415" marR="10795">
                        <a:lnSpc>
                          <a:spcPct val="100000"/>
                        </a:lnSpc>
                        <a:tabLst>
                          <a:tab pos="1452880" algn="l"/>
                        </a:tabLst>
                      </a:pPr>
                      <a:r>
                        <a:rPr lang="ru-RU" sz="1400" dirty="0"/>
                        <a:t>Акцизы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0,6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0,9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0,9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6576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lang="ru-RU" sz="1400" dirty="0"/>
                        <a:t>Налог, взимаемый в связи с применением упрощенной системы налогообложения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25,6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25,0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25,5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26,0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23201">
                <a:tc>
                  <a:txBody>
                    <a:bodyPr/>
                    <a:lstStyle/>
                    <a:p>
                      <a:pPr marL="18415" marR="10795">
                        <a:lnSpc>
                          <a:spcPct val="100000"/>
                        </a:lnSpc>
                        <a:tabLst>
                          <a:tab pos="669290" algn="l"/>
                          <a:tab pos="1172210" algn="l"/>
                          <a:tab pos="1460500" algn="l"/>
                        </a:tabLst>
                      </a:pPr>
                      <a:r>
                        <a:rPr sz="1400" spc="-10" dirty="0"/>
                        <a:t>Е</a:t>
                      </a:r>
                      <a:r>
                        <a:rPr sz="1400" dirty="0"/>
                        <a:t>ди</a:t>
                      </a:r>
                      <a:r>
                        <a:rPr sz="1400" spc="5" dirty="0"/>
                        <a:t>н</a:t>
                      </a:r>
                      <a:r>
                        <a:rPr sz="1400" spc="-15" dirty="0"/>
                        <a:t>ы</a:t>
                      </a:r>
                      <a:r>
                        <a:rPr sz="1400" dirty="0"/>
                        <a:t>й	н</a:t>
                      </a:r>
                      <a:r>
                        <a:rPr sz="1400" spc="-20" dirty="0"/>
                        <a:t>а</a:t>
                      </a:r>
                      <a:r>
                        <a:rPr sz="1400" dirty="0"/>
                        <a:t>лог	</a:t>
                      </a:r>
                      <a:r>
                        <a:rPr sz="1400" spc="5" dirty="0" err="1"/>
                        <a:t>н</a:t>
                      </a:r>
                      <a:r>
                        <a:rPr sz="1400" dirty="0" err="1"/>
                        <a:t>а</a:t>
                      </a:r>
                      <a:r>
                        <a:rPr lang="ru-RU" sz="1400" dirty="0"/>
                        <a:t> </a:t>
                      </a:r>
                      <a:r>
                        <a:rPr sz="1400" spc="-20" dirty="0" err="1"/>
                        <a:t>в</a:t>
                      </a:r>
                      <a:r>
                        <a:rPr sz="1400" dirty="0" err="1"/>
                        <a:t>м</a:t>
                      </a:r>
                      <a:r>
                        <a:rPr sz="1400" spc="-10" dirty="0" err="1"/>
                        <a:t>е</a:t>
                      </a:r>
                      <a:r>
                        <a:rPr sz="1400" dirty="0" err="1"/>
                        <a:t>н</a:t>
                      </a:r>
                      <a:r>
                        <a:rPr sz="1400" spc="-20" dirty="0" err="1"/>
                        <a:t>е</a:t>
                      </a:r>
                      <a:r>
                        <a:rPr sz="1400" spc="-10" dirty="0" err="1"/>
                        <a:t>н</a:t>
                      </a:r>
                      <a:r>
                        <a:rPr sz="1400" dirty="0" err="1"/>
                        <a:t>н</a:t>
                      </a:r>
                      <a:r>
                        <a:rPr sz="1400" spc="-15" dirty="0" err="1"/>
                        <a:t>ы</a:t>
                      </a:r>
                      <a:r>
                        <a:rPr sz="1400" dirty="0" err="1"/>
                        <a:t>й</a:t>
                      </a:r>
                      <a:r>
                        <a:rPr sz="1400" dirty="0"/>
                        <a:t> </a:t>
                      </a:r>
                      <a:r>
                        <a:rPr sz="1400" spc="-15" dirty="0"/>
                        <a:t>д</a:t>
                      </a:r>
                      <a:r>
                        <a:rPr sz="1400" spc="-25" dirty="0"/>
                        <a:t>охо</a:t>
                      </a:r>
                      <a:r>
                        <a:rPr sz="1400" dirty="0"/>
                        <a:t>д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0,01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0,01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18415" marR="10795">
                        <a:lnSpc>
                          <a:spcPct val="100000"/>
                        </a:lnSpc>
                        <a:tabLst>
                          <a:tab pos="722630" algn="l"/>
                        </a:tabLst>
                      </a:pPr>
                      <a:r>
                        <a:rPr sz="1400" spc="-10" dirty="0" err="1"/>
                        <a:t>Е</a:t>
                      </a:r>
                      <a:r>
                        <a:rPr sz="1400" dirty="0" err="1"/>
                        <a:t>ди</a:t>
                      </a:r>
                      <a:r>
                        <a:rPr sz="1400" spc="5" dirty="0" err="1"/>
                        <a:t>н</a:t>
                      </a:r>
                      <a:r>
                        <a:rPr sz="1400" spc="-15" dirty="0" err="1"/>
                        <a:t>ы</a:t>
                      </a:r>
                      <a:r>
                        <a:rPr sz="1400" dirty="0" err="1"/>
                        <a:t>й</a:t>
                      </a:r>
                      <a:r>
                        <a:rPr lang="ru-RU" sz="1400" baseline="0" dirty="0"/>
                        <a:t> </a:t>
                      </a:r>
                      <a:r>
                        <a:rPr sz="1400" dirty="0" err="1"/>
                        <a:t>с</a:t>
                      </a:r>
                      <a:r>
                        <a:rPr sz="1400" spc="-40" dirty="0" err="1"/>
                        <a:t>е</a:t>
                      </a:r>
                      <a:r>
                        <a:rPr sz="1400" dirty="0" err="1"/>
                        <a:t>л</a:t>
                      </a:r>
                      <a:r>
                        <a:rPr sz="1400" spc="-10" dirty="0" err="1"/>
                        <a:t>ь</a:t>
                      </a:r>
                      <a:r>
                        <a:rPr sz="1400" dirty="0" err="1"/>
                        <a:t>с</a:t>
                      </a:r>
                      <a:r>
                        <a:rPr sz="1400" spc="-30" dirty="0" err="1"/>
                        <a:t>к</a:t>
                      </a:r>
                      <a:r>
                        <a:rPr sz="1400" spc="-25" dirty="0" err="1"/>
                        <a:t>ох</a:t>
                      </a:r>
                      <a:r>
                        <a:rPr sz="1400" dirty="0" err="1"/>
                        <a:t>озяй</a:t>
                      </a:r>
                      <a:r>
                        <a:rPr sz="1400" spc="-10" dirty="0" err="1"/>
                        <a:t>с</a:t>
                      </a:r>
                      <a:r>
                        <a:rPr sz="1400" dirty="0" err="1"/>
                        <a:t>т</a:t>
                      </a:r>
                      <a:r>
                        <a:rPr sz="1400" spc="-10" dirty="0" err="1"/>
                        <a:t>в</a:t>
                      </a:r>
                      <a:r>
                        <a:rPr sz="1400" spc="-5" dirty="0" err="1"/>
                        <a:t>е</a:t>
                      </a:r>
                      <a:r>
                        <a:rPr sz="1400" spc="-10" dirty="0" err="1"/>
                        <a:t>нн</a:t>
                      </a:r>
                      <a:r>
                        <a:rPr sz="1400" spc="-15" dirty="0" err="1"/>
                        <a:t>ы</a:t>
                      </a:r>
                      <a:r>
                        <a:rPr sz="1400" dirty="0" err="1"/>
                        <a:t>й</a:t>
                      </a:r>
                      <a:r>
                        <a:rPr sz="1400" dirty="0"/>
                        <a:t> н</a:t>
                      </a:r>
                      <a:r>
                        <a:rPr sz="1400" spc="-5" dirty="0"/>
                        <a:t>а</a:t>
                      </a:r>
                      <a:r>
                        <a:rPr sz="1400" dirty="0"/>
                        <a:t>лог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37,4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37,6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38,4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39,0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86332">
                <a:tc>
                  <a:txBody>
                    <a:bodyPr/>
                    <a:lstStyle/>
                    <a:p>
                      <a:pPr marL="18415" marR="10795">
                        <a:lnSpc>
                          <a:spcPct val="100000"/>
                        </a:lnSpc>
                        <a:tabLst>
                          <a:tab pos="722630" algn="l"/>
                        </a:tabLst>
                      </a:pPr>
                      <a:r>
                        <a:rPr lang="ru-RU" sz="1400" dirty="0"/>
                        <a:t>Налог, взимаемый в связи с применением патентной системы налогообложения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12,9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12,6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12,7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12,8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60000">
                <a:tc>
                  <a:txBody>
                    <a:bodyPr/>
                    <a:lstStyle/>
                    <a:p>
                      <a:pPr marL="18415" marR="10795">
                        <a:lnSpc>
                          <a:spcPct val="100000"/>
                        </a:lnSpc>
                        <a:tabLst>
                          <a:tab pos="722630" algn="l"/>
                        </a:tabLst>
                      </a:pPr>
                      <a:r>
                        <a:rPr lang="ru-RU" sz="1400" dirty="0"/>
                        <a:t>Налог на имущество организаций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0,8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0,8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0,8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993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400" spc="-114" dirty="0"/>
                        <a:t>Г</a:t>
                      </a:r>
                      <a:r>
                        <a:rPr sz="1400" dirty="0"/>
                        <a:t>ос</a:t>
                      </a:r>
                      <a:r>
                        <a:rPr sz="1400" spc="-55" dirty="0"/>
                        <a:t>у</a:t>
                      </a:r>
                      <a:r>
                        <a:rPr sz="1400" dirty="0"/>
                        <a:t>д</a:t>
                      </a:r>
                      <a:r>
                        <a:rPr sz="1400" spc="-10" dirty="0"/>
                        <a:t>а</a:t>
                      </a:r>
                      <a:r>
                        <a:rPr sz="1400" dirty="0"/>
                        <a:t>рст</a:t>
                      </a:r>
                      <a:r>
                        <a:rPr sz="1400" spc="-5" dirty="0"/>
                        <a:t>ве</a:t>
                      </a:r>
                      <a:r>
                        <a:rPr sz="1400" dirty="0"/>
                        <a:t>нн</a:t>
                      </a:r>
                      <a:r>
                        <a:rPr sz="1400" spc="-5" dirty="0"/>
                        <a:t>а</a:t>
                      </a:r>
                      <a:r>
                        <a:rPr sz="1400" dirty="0"/>
                        <a:t>я</a:t>
                      </a:r>
                      <a:r>
                        <a:rPr sz="1400" spc="-35" dirty="0"/>
                        <a:t> </a:t>
                      </a:r>
                      <a:r>
                        <a:rPr sz="1400" spc="-5" dirty="0"/>
                        <a:t>п</a:t>
                      </a:r>
                      <a:r>
                        <a:rPr sz="1400" dirty="0"/>
                        <a:t>ошл</a:t>
                      </a:r>
                      <a:r>
                        <a:rPr sz="1400" spc="5" dirty="0"/>
                        <a:t>и</a:t>
                      </a:r>
                      <a:r>
                        <a:rPr sz="1400" dirty="0"/>
                        <a:t>на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6,1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4,1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4,1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4,2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4584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400" b="1" dirty="0"/>
                        <a:t>Н</a:t>
                      </a:r>
                      <a:r>
                        <a:rPr sz="1400" b="1" spc="-5" dirty="0"/>
                        <a:t>е</a:t>
                      </a:r>
                      <a:r>
                        <a:rPr sz="1400" b="1" dirty="0"/>
                        <a:t>н</a:t>
                      </a:r>
                      <a:r>
                        <a:rPr sz="1400" b="1" spc="-5" dirty="0"/>
                        <a:t>а</a:t>
                      </a:r>
                      <a:r>
                        <a:rPr sz="1400" b="1" dirty="0"/>
                        <a:t>ло</a:t>
                      </a:r>
                      <a:r>
                        <a:rPr sz="1400" b="1" spc="-20" dirty="0"/>
                        <a:t>г</a:t>
                      </a:r>
                      <a:r>
                        <a:rPr sz="1400" b="1" dirty="0"/>
                        <a:t>о</a:t>
                      </a:r>
                      <a:r>
                        <a:rPr sz="1400" b="1" spc="-5" dirty="0"/>
                        <a:t>в</a:t>
                      </a:r>
                      <a:r>
                        <a:rPr sz="1400" b="1" dirty="0"/>
                        <a:t>ые</a:t>
                      </a:r>
                      <a:r>
                        <a:rPr sz="1400" b="1" spc="-25" dirty="0"/>
                        <a:t> </a:t>
                      </a:r>
                      <a:r>
                        <a:rPr sz="1400" b="1" spc="-15" dirty="0"/>
                        <a:t>д</a:t>
                      </a:r>
                      <a:r>
                        <a:rPr sz="1400" b="1" spc="-25" dirty="0"/>
                        <a:t>охо</a:t>
                      </a:r>
                      <a:r>
                        <a:rPr sz="1400" b="1" dirty="0"/>
                        <a:t>ды</a:t>
                      </a:r>
                      <a:endParaRPr sz="14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35,5</a:t>
                      </a:r>
                      <a:endParaRPr sz="14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24,5</a:t>
                      </a:r>
                      <a:endParaRPr sz="14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24,1</a:t>
                      </a:r>
                      <a:endParaRPr sz="14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21,8</a:t>
                      </a:r>
                      <a:endParaRPr sz="14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9128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400" dirty="0"/>
                        <a:t>Ар</a:t>
                      </a:r>
                      <a:r>
                        <a:rPr sz="1400" spc="-5" dirty="0"/>
                        <a:t>е</a:t>
                      </a:r>
                      <a:r>
                        <a:rPr sz="1400" dirty="0"/>
                        <a:t>н</a:t>
                      </a:r>
                      <a:r>
                        <a:rPr sz="1400" spc="-20" dirty="0"/>
                        <a:t>д</a:t>
                      </a:r>
                      <a:r>
                        <a:rPr sz="1400" dirty="0"/>
                        <a:t>н</a:t>
                      </a:r>
                      <a:r>
                        <a:rPr sz="1400" spc="-10" dirty="0"/>
                        <a:t>а</a:t>
                      </a:r>
                      <a:r>
                        <a:rPr sz="1400" dirty="0"/>
                        <a:t>я  </a:t>
                      </a:r>
                      <a:r>
                        <a:rPr sz="1400" spc="5" dirty="0"/>
                        <a:t> </a:t>
                      </a:r>
                      <a:r>
                        <a:rPr sz="1400" spc="-20" dirty="0"/>
                        <a:t>п</a:t>
                      </a:r>
                      <a:r>
                        <a:rPr sz="1400" dirty="0"/>
                        <a:t>л</a:t>
                      </a:r>
                      <a:r>
                        <a:rPr sz="1400" spc="-15" dirty="0"/>
                        <a:t>а</a:t>
                      </a:r>
                      <a:r>
                        <a:rPr sz="1400" dirty="0"/>
                        <a:t>та  </a:t>
                      </a:r>
                      <a:r>
                        <a:rPr sz="1400" spc="-5" dirty="0"/>
                        <a:t> </a:t>
                      </a:r>
                      <a:r>
                        <a:rPr sz="1400" spc="-10" dirty="0"/>
                        <a:t>з</a:t>
                      </a:r>
                      <a:r>
                        <a:rPr sz="1400" dirty="0"/>
                        <a:t>а  </a:t>
                      </a:r>
                      <a:r>
                        <a:rPr sz="1400" spc="-5" dirty="0"/>
                        <a:t> </a:t>
                      </a:r>
                      <a:r>
                        <a:rPr sz="1400" spc="-10" dirty="0"/>
                        <a:t>з</a:t>
                      </a:r>
                      <a:r>
                        <a:rPr sz="1400" spc="-20" dirty="0"/>
                        <a:t>е</a:t>
                      </a:r>
                      <a:r>
                        <a:rPr sz="1400" spc="-5" dirty="0"/>
                        <a:t>м</a:t>
                      </a:r>
                      <a:r>
                        <a:rPr sz="1400" spc="-30" dirty="0"/>
                        <a:t>е</a:t>
                      </a:r>
                      <a:r>
                        <a:rPr sz="1400" dirty="0"/>
                        <a:t>л</a:t>
                      </a:r>
                      <a:r>
                        <a:rPr sz="1400" spc="-5" dirty="0"/>
                        <a:t>ь</a:t>
                      </a:r>
                      <a:r>
                        <a:rPr sz="1400" spc="-10" dirty="0"/>
                        <a:t>н</a:t>
                      </a:r>
                      <a:r>
                        <a:rPr sz="1400" spc="-5" dirty="0"/>
                        <a:t>ы</a:t>
                      </a:r>
                      <a:r>
                        <a:rPr sz="1400" dirty="0"/>
                        <a:t>е</a:t>
                      </a: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400" spc="-5" dirty="0"/>
                        <a:t>у</a:t>
                      </a:r>
                      <a:r>
                        <a:rPr sz="1400" dirty="0"/>
                        <a:t>част</a:t>
                      </a:r>
                      <a:r>
                        <a:rPr sz="1400" spc="-10" dirty="0"/>
                        <a:t>к</a:t>
                      </a:r>
                      <a:r>
                        <a:rPr sz="1400" dirty="0"/>
                        <a:t>и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15,3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14,6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15,1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15,8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400" dirty="0"/>
                        <a:t>Ар</a:t>
                      </a:r>
                      <a:r>
                        <a:rPr sz="1400" spc="-5" dirty="0"/>
                        <a:t>е</a:t>
                      </a:r>
                      <a:r>
                        <a:rPr sz="1400" dirty="0"/>
                        <a:t>ндная</a:t>
                      </a:r>
                      <a:r>
                        <a:rPr sz="1400" spc="-25" dirty="0"/>
                        <a:t> </a:t>
                      </a:r>
                      <a:r>
                        <a:rPr sz="1400" spc="-5" dirty="0"/>
                        <a:t>п</a:t>
                      </a:r>
                      <a:r>
                        <a:rPr sz="1400" dirty="0"/>
                        <a:t>л</a:t>
                      </a:r>
                      <a:r>
                        <a:rPr sz="1400" spc="-5" dirty="0"/>
                        <a:t>а</a:t>
                      </a:r>
                      <a:r>
                        <a:rPr sz="1400" dirty="0"/>
                        <a:t>та</a:t>
                      </a:r>
                      <a:r>
                        <a:rPr sz="1400" spc="-25" dirty="0"/>
                        <a:t> </a:t>
                      </a:r>
                      <a:r>
                        <a:rPr sz="1400" dirty="0"/>
                        <a:t>за и</a:t>
                      </a:r>
                      <a:r>
                        <a:rPr sz="1400" spc="-20" dirty="0"/>
                        <a:t>м</a:t>
                      </a:r>
                      <a:r>
                        <a:rPr sz="1400" spc="-5" dirty="0"/>
                        <a:t>у</a:t>
                      </a:r>
                      <a:r>
                        <a:rPr sz="1400" spc="-15" dirty="0"/>
                        <a:t>щ</a:t>
                      </a:r>
                      <a:r>
                        <a:rPr sz="1400" spc="-5" dirty="0"/>
                        <a:t>е</a:t>
                      </a:r>
                      <a:r>
                        <a:rPr sz="1400" dirty="0"/>
                        <a:t>ст</a:t>
                      </a:r>
                      <a:r>
                        <a:rPr sz="1400" spc="-5" dirty="0"/>
                        <a:t>в</a:t>
                      </a:r>
                      <a:r>
                        <a:rPr sz="1400" dirty="0"/>
                        <a:t>о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1,2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1,1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1,2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1,2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58758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400" dirty="0"/>
                        <a:t>Пл</a:t>
                      </a:r>
                      <a:r>
                        <a:rPr sz="1400" spc="-5" dirty="0"/>
                        <a:t>а</a:t>
                      </a:r>
                      <a:r>
                        <a:rPr sz="1400" spc="-15" dirty="0"/>
                        <a:t>т</a:t>
                      </a:r>
                      <a:r>
                        <a:rPr sz="1400" spc="-20" dirty="0"/>
                        <a:t>е</a:t>
                      </a:r>
                      <a:r>
                        <a:rPr sz="1400" dirty="0"/>
                        <a:t>жи</a:t>
                      </a:r>
                      <a:r>
                        <a:rPr sz="1400" spc="-35" dirty="0"/>
                        <a:t> </a:t>
                      </a:r>
                      <a:r>
                        <a:rPr sz="1400" dirty="0"/>
                        <a:t>от</a:t>
                      </a:r>
                      <a:r>
                        <a:rPr sz="1400" spc="-10" dirty="0"/>
                        <a:t> </a:t>
                      </a:r>
                      <a:r>
                        <a:rPr sz="1400" spc="-5" dirty="0"/>
                        <a:t>М</a:t>
                      </a:r>
                      <a:r>
                        <a:rPr sz="1400" dirty="0"/>
                        <a:t>УП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</a:t>
                      </a:r>
                    </a:p>
                  </a:txBody>
                  <a:tcPr marL="0" marR="0" marT="0" marB="0"/>
                </a:tc>
              </a:tr>
              <a:tr h="34860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lang="ru-RU" sz="1400" dirty="0"/>
                        <a:t>Прочие доходы от использования имущества и прав, находящихся в собственности муниципальных</a:t>
                      </a:r>
                      <a:r>
                        <a:rPr lang="ru-RU" sz="1400" baseline="0" dirty="0"/>
                        <a:t> районов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0,4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0,4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0,4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42880">
                <a:tc>
                  <a:txBody>
                    <a:bodyPr/>
                    <a:lstStyle/>
                    <a:p>
                      <a:pPr marL="18415" marR="10160">
                        <a:lnSpc>
                          <a:spcPct val="100000"/>
                        </a:lnSpc>
                      </a:pPr>
                      <a:r>
                        <a:rPr sz="1400" dirty="0"/>
                        <a:t>П</a:t>
                      </a:r>
                      <a:r>
                        <a:rPr sz="1400" spc="-10" dirty="0"/>
                        <a:t>л</a:t>
                      </a:r>
                      <a:r>
                        <a:rPr sz="1400" spc="-5" dirty="0"/>
                        <a:t>а</a:t>
                      </a:r>
                      <a:r>
                        <a:rPr sz="1400" dirty="0"/>
                        <a:t>та</a:t>
                      </a:r>
                      <a:r>
                        <a:rPr sz="1400" spc="35" dirty="0"/>
                        <a:t> </a:t>
                      </a:r>
                      <a:r>
                        <a:rPr sz="1400" dirty="0"/>
                        <a:t>за</a:t>
                      </a:r>
                      <a:r>
                        <a:rPr sz="1400" spc="35" dirty="0"/>
                        <a:t> </a:t>
                      </a:r>
                      <a:r>
                        <a:rPr sz="1400" dirty="0"/>
                        <a:t>н</a:t>
                      </a:r>
                      <a:r>
                        <a:rPr sz="1400" spc="-5" dirty="0"/>
                        <a:t>е</a:t>
                      </a:r>
                      <a:r>
                        <a:rPr sz="1400" spc="-20" dirty="0"/>
                        <a:t>г</a:t>
                      </a:r>
                      <a:r>
                        <a:rPr sz="1400" spc="-5" dirty="0"/>
                        <a:t>а</a:t>
                      </a:r>
                      <a:r>
                        <a:rPr sz="1400" spc="-15" dirty="0"/>
                        <a:t>т</a:t>
                      </a:r>
                      <a:r>
                        <a:rPr sz="1400" dirty="0"/>
                        <a:t>и</a:t>
                      </a:r>
                      <a:r>
                        <a:rPr sz="1400" spc="-20" dirty="0"/>
                        <a:t>в</a:t>
                      </a:r>
                      <a:r>
                        <a:rPr sz="1400" dirty="0"/>
                        <a:t>ное</a:t>
                      </a:r>
                      <a:r>
                        <a:rPr sz="1400" spc="55" dirty="0"/>
                        <a:t> </a:t>
                      </a:r>
                      <a:r>
                        <a:rPr sz="1400" spc="-10" dirty="0"/>
                        <a:t>во</a:t>
                      </a:r>
                      <a:r>
                        <a:rPr sz="1400" dirty="0"/>
                        <a:t>з</a:t>
                      </a:r>
                      <a:r>
                        <a:rPr sz="1400" spc="-15" dirty="0"/>
                        <a:t>д</a:t>
                      </a:r>
                      <a:r>
                        <a:rPr sz="1400" spc="-5" dirty="0"/>
                        <a:t>е</a:t>
                      </a:r>
                      <a:r>
                        <a:rPr sz="1400" dirty="0"/>
                        <a:t>й</a:t>
                      </a:r>
                      <a:r>
                        <a:rPr sz="1400" spc="-10" dirty="0"/>
                        <a:t>с</a:t>
                      </a:r>
                      <a:r>
                        <a:rPr sz="1400" dirty="0"/>
                        <a:t>т</a:t>
                      </a:r>
                      <a:r>
                        <a:rPr sz="1400" spc="-20" dirty="0"/>
                        <a:t>в</a:t>
                      </a:r>
                      <a:r>
                        <a:rPr sz="1400" dirty="0"/>
                        <a:t>ие </a:t>
                      </a:r>
                      <a:r>
                        <a:rPr sz="1400" spc="5" dirty="0"/>
                        <a:t>н</a:t>
                      </a:r>
                      <a:r>
                        <a:rPr sz="1400" dirty="0"/>
                        <a:t>а</a:t>
                      </a:r>
                      <a:r>
                        <a:rPr sz="1400" spc="-25" dirty="0"/>
                        <a:t> </a:t>
                      </a:r>
                      <a:r>
                        <a:rPr sz="1400" dirty="0"/>
                        <a:t>о</a:t>
                      </a:r>
                      <a:r>
                        <a:rPr sz="1400" spc="-5" dirty="0"/>
                        <a:t>к</a:t>
                      </a:r>
                      <a:r>
                        <a:rPr sz="1400" spc="-10" dirty="0"/>
                        <a:t>р</a:t>
                      </a:r>
                      <a:r>
                        <a:rPr sz="1400" spc="-5" dirty="0"/>
                        <a:t>у</a:t>
                      </a:r>
                      <a:r>
                        <a:rPr sz="1400" spc="-10" dirty="0"/>
                        <a:t>ж</a:t>
                      </a:r>
                      <a:r>
                        <a:rPr sz="1400" spc="-5" dirty="0"/>
                        <a:t>аю</a:t>
                      </a:r>
                      <a:r>
                        <a:rPr sz="1400" spc="-15" dirty="0"/>
                        <a:t>щ</a:t>
                      </a:r>
                      <a:r>
                        <a:rPr sz="1400" spc="-5" dirty="0"/>
                        <a:t>у</a:t>
                      </a:r>
                      <a:r>
                        <a:rPr sz="1400" dirty="0"/>
                        <a:t>ю</a:t>
                      </a:r>
                      <a:r>
                        <a:rPr sz="1400" spc="-10" dirty="0"/>
                        <a:t> </a:t>
                      </a:r>
                      <a:r>
                        <a:rPr sz="1400" dirty="0"/>
                        <a:t>ср</a:t>
                      </a:r>
                      <a:r>
                        <a:rPr sz="1400" spc="-20" dirty="0"/>
                        <a:t>е</a:t>
                      </a:r>
                      <a:r>
                        <a:rPr sz="1400" spc="-15" dirty="0"/>
                        <a:t>д</a:t>
                      </a:r>
                      <a:r>
                        <a:rPr sz="1400" dirty="0"/>
                        <a:t>у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0,7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0,6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0,6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0,6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93144">
                <a:tc>
                  <a:txBody>
                    <a:bodyPr/>
                    <a:lstStyle/>
                    <a:p>
                      <a:pPr marL="18415" marR="9525">
                        <a:lnSpc>
                          <a:spcPct val="100000"/>
                        </a:lnSpc>
                      </a:pPr>
                      <a:r>
                        <a:rPr sz="1400" dirty="0"/>
                        <a:t>Д</a:t>
                      </a:r>
                      <a:r>
                        <a:rPr sz="1400" spc="-30" dirty="0"/>
                        <a:t>о</a:t>
                      </a:r>
                      <a:r>
                        <a:rPr sz="1400" spc="-25" dirty="0"/>
                        <a:t>хо</a:t>
                      </a:r>
                      <a:r>
                        <a:rPr sz="1400" dirty="0"/>
                        <a:t>д</a:t>
                      </a:r>
                      <a:r>
                        <a:rPr sz="1400" spc="25" dirty="0"/>
                        <a:t> </a:t>
                      </a:r>
                      <a:r>
                        <a:rPr sz="1400" dirty="0"/>
                        <a:t>от</a:t>
                      </a:r>
                      <a:r>
                        <a:rPr sz="1400" spc="25" dirty="0"/>
                        <a:t> </a:t>
                      </a:r>
                      <a:r>
                        <a:rPr sz="1400" dirty="0"/>
                        <a:t>о</a:t>
                      </a:r>
                      <a:r>
                        <a:rPr sz="1400" spc="-20" dirty="0"/>
                        <a:t>к</a:t>
                      </a:r>
                      <a:r>
                        <a:rPr sz="1400" spc="-5" dirty="0"/>
                        <a:t>а</a:t>
                      </a:r>
                      <a:r>
                        <a:rPr sz="1400" dirty="0"/>
                        <a:t>за</a:t>
                      </a:r>
                      <a:r>
                        <a:rPr sz="1400" spc="-10" dirty="0"/>
                        <a:t>н</a:t>
                      </a:r>
                      <a:r>
                        <a:rPr sz="1400" dirty="0"/>
                        <a:t>ия</a:t>
                      </a:r>
                      <a:r>
                        <a:rPr sz="1400" spc="30" dirty="0"/>
                        <a:t> </a:t>
                      </a:r>
                      <a:r>
                        <a:rPr sz="1400" spc="-20" dirty="0"/>
                        <a:t>п</a:t>
                      </a:r>
                      <a:r>
                        <a:rPr sz="1400" dirty="0"/>
                        <a:t>л</a:t>
                      </a:r>
                      <a:r>
                        <a:rPr sz="1400" spc="-20" dirty="0"/>
                        <a:t>а</a:t>
                      </a:r>
                      <a:r>
                        <a:rPr sz="1400" dirty="0"/>
                        <a:t>тн</a:t>
                      </a:r>
                      <a:r>
                        <a:rPr sz="1400" spc="-15" dirty="0"/>
                        <a:t>ы</a:t>
                      </a:r>
                      <a:r>
                        <a:rPr sz="1400" dirty="0"/>
                        <a:t>х</a:t>
                      </a:r>
                      <a:r>
                        <a:rPr sz="1400" spc="30" dirty="0"/>
                        <a:t> </a:t>
                      </a:r>
                      <a:r>
                        <a:rPr sz="1400" spc="-20" dirty="0"/>
                        <a:t>у</a:t>
                      </a:r>
                      <a:r>
                        <a:rPr sz="1400" spc="-10" dirty="0"/>
                        <a:t>с</a:t>
                      </a:r>
                      <a:r>
                        <a:rPr sz="1400" dirty="0"/>
                        <a:t>л</a:t>
                      </a:r>
                      <a:r>
                        <a:rPr sz="1400" spc="-5" dirty="0"/>
                        <a:t>у</a:t>
                      </a:r>
                      <a:r>
                        <a:rPr sz="1400" dirty="0"/>
                        <a:t>г и</a:t>
                      </a:r>
                      <a:r>
                        <a:rPr sz="1400" spc="-20" dirty="0"/>
                        <a:t> </a:t>
                      </a:r>
                      <a:r>
                        <a:rPr sz="1400" spc="-30" dirty="0"/>
                        <a:t>к</a:t>
                      </a:r>
                      <a:r>
                        <a:rPr sz="1400" dirty="0"/>
                        <a:t>ом</a:t>
                      </a:r>
                      <a:r>
                        <a:rPr sz="1400" spc="-10" dirty="0"/>
                        <a:t>п</a:t>
                      </a:r>
                      <a:r>
                        <a:rPr sz="1400" spc="-5" dirty="0"/>
                        <a:t>е</a:t>
                      </a:r>
                      <a:r>
                        <a:rPr sz="1400" dirty="0"/>
                        <a:t>нса</a:t>
                      </a:r>
                      <a:r>
                        <a:rPr sz="1400" spc="-5" dirty="0"/>
                        <a:t>ц</a:t>
                      </a:r>
                      <a:r>
                        <a:rPr sz="1400" dirty="0"/>
                        <a:t>ии</a:t>
                      </a:r>
                      <a:r>
                        <a:rPr sz="1400" spc="-15" dirty="0"/>
                        <a:t> </a:t>
                      </a:r>
                      <a:r>
                        <a:rPr sz="1400" dirty="0"/>
                        <a:t>затрат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0,7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0,3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0,3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0,3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44016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400" spc="-20" dirty="0"/>
                        <a:t>Д</a:t>
                      </a:r>
                      <a:r>
                        <a:rPr sz="1400" spc="-25" dirty="0"/>
                        <a:t>охо</a:t>
                      </a:r>
                      <a:r>
                        <a:rPr sz="1400" dirty="0"/>
                        <a:t>д</a:t>
                      </a:r>
                      <a:r>
                        <a:rPr sz="1400" spc="15" dirty="0"/>
                        <a:t> </a:t>
                      </a:r>
                      <a:r>
                        <a:rPr sz="1400" dirty="0"/>
                        <a:t>от</a:t>
                      </a:r>
                      <a:r>
                        <a:rPr sz="1400" spc="-10" dirty="0"/>
                        <a:t> </a:t>
                      </a:r>
                      <a:r>
                        <a:rPr sz="1400" spc="-5" dirty="0"/>
                        <a:t>п</a:t>
                      </a:r>
                      <a:r>
                        <a:rPr sz="1400" dirty="0"/>
                        <a:t>р</a:t>
                      </a:r>
                      <a:r>
                        <a:rPr sz="1400" spc="-25" dirty="0"/>
                        <a:t>о</a:t>
                      </a:r>
                      <a:r>
                        <a:rPr sz="1400" dirty="0"/>
                        <a:t>д</a:t>
                      </a:r>
                      <a:r>
                        <a:rPr sz="1400" spc="-10" dirty="0"/>
                        <a:t>а</a:t>
                      </a:r>
                      <a:r>
                        <a:rPr sz="1400" dirty="0"/>
                        <a:t>жи</a:t>
                      </a:r>
                      <a:r>
                        <a:rPr sz="1400" spc="-5" dirty="0"/>
                        <a:t> </a:t>
                      </a:r>
                      <a:r>
                        <a:rPr sz="1400" dirty="0"/>
                        <a:t>и</a:t>
                      </a:r>
                      <a:r>
                        <a:rPr sz="1400" spc="-20" dirty="0"/>
                        <a:t>м</a:t>
                      </a:r>
                      <a:r>
                        <a:rPr sz="1400" spc="-5" dirty="0"/>
                        <a:t>у</a:t>
                      </a:r>
                      <a:r>
                        <a:rPr sz="1400" spc="-15" dirty="0"/>
                        <a:t>щ</a:t>
                      </a:r>
                      <a:r>
                        <a:rPr sz="1400" spc="-5" dirty="0"/>
                        <a:t>е</a:t>
                      </a:r>
                      <a:r>
                        <a:rPr sz="1400" dirty="0"/>
                        <a:t>ст</a:t>
                      </a:r>
                      <a:r>
                        <a:rPr sz="1400" spc="-5" dirty="0"/>
                        <a:t>в</a:t>
                      </a:r>
                      <a:r>
                        <a:rPr sz="1400" dirty="0"/>
                        <a:t>а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1,2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0,5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202769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400" spc="-20" dirty="0"/>
                        <a:t>Д</a:t>
                      </a:r>
                      <a:r>
                        <a:rPr sz="1400" spc="-25" dirty="0"/>
                        <a:t>охо</a:t>
                      </a:r>
                      <a:r>
                        <a:rPr sz="1400" dirty="0"/>
                        <a:t>д</a:t>
                      </a:r>
                      <a:r>
                        <a:rPr sz="1400" spc="15" dirty="0"/>
                        <a:t> </a:t>
                      </a:r>
                      <a:r>
                        <a:rPr sz="1400" dirty="0"/>
                        <a:t>от</a:t>
                      </a:r>
                      <a:r>
                        <a:rPr sz="1400" spc="-10" dirty="0"/>
                        <a:t> </a:t>
                      </a:r>
                      <a:r>
                        <a:rPr sz="1400" spc="-5" dirty="0"/>
                        <a:t>п</a:t>
                      </a:r>
                      <a:r>
                        <a:rPr sz="1400" dirty="0"/>
                        <a:t>р</a:t>
                      </a:r>
                      <a:r>
                        <a:rPr sz="1400" spc="-25" dirty="0"/>
                        <a:t>о</a:t>
                      </a:r>
                      <a:r>
                        <a:rPr sz="1400" dirty="0"/>
                        <a:t>д</a:t>
                      </a:r>
                      <a:r>
                        <a:rPr sz="1400" spc="-10" dirty="0"/>
                        <a:t>а</a:t>
                      </a:r>
                      <a:r>
                        <a:rPr sz="1400" dirty="0"/>
                        <a:t>жи</a:t>
                      </a:r>
                      <a:r>
                        <a:rPr sz="1400" spc="-5" dirty="0"/>
                        <a:t> </a:t>
                      </a:r>
                      <a:r>
                        <a:rPr sz="1400" dirty="0"/>
                        <a:t>з</a:t>
                      </a:r>
                      <a:r>
                        <a:rPr sz="1400" spc="-15" dirty="0"/>
                        <a:t>е</a:t>
                      </a:r>
                      <a:r>
                        <a:rPr sz="1400" dirty="0"/>
                        <a:t>мли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7,0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7144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400" dirty="0"/>
                        <a:t>Штр</a:t>
                      </a:r>
                      <a:r>
                        <a:rPr sz="1400" spc="-5" dirty="0"/>
                        <a:t>а</a:t>
                      </a:r>
                      <a:r>
                        <a:rPr sz="1400" dirty="0"/>
                        <a:t>фы,  </a:t>
                      </a:r>
                      <a:r>
                        <a:rPr sz="1400" spc="-114" dirty="0"/>
                        <a:t> </a:t>
                      </a:r>
                      <a:r>
                        <a:rPr sz="1400" dirty="0"/>
                        <a:t>с</a:t>
                      </a:r>
                      <a:r>
                        <a:rPr sz="1400" spc="-15" dirty="0"/>
                        <a:t>а</a:t>
                      </a:r>
                      <a:r>
                        <a:rPr sz="1400" dirty="0"/>
                        <a:t>н</a:t>
                      </a:r>
                      <a:r>
                        <a:rPr sz="1400" spc="-10" dirty="0"/>
                        <a:t>к</a:t>
                      </a:r>
                      <a:r>
                        <a:rPr sz="1400" spc="-15" dirty="0"/>
                        <a:t>ц</a:t>
                      </a:r>
                      <a:r>
                        <a:rPr sz="1400" dirty="0"/>
                        <a:t>ии,  </a:t>
                      </a:r>
                      <a:r>
                        <a:rPr sz="1400" spc="-114" dirty="0"/>
                        <a:t> </a:t>
                      </a:r>
                      <a:r>
                        <a:rPr sz="1400" spc="-10" dirty="0"/>
                        <a:t>во</a:t>
                      </a:r>
                      <a:r>
                        <a:rPr sz="1400" dirty="0"/>
                        <a:t>зм</a:t>
                      </a:r>
                      <a:r>
                        <a:rPr sz="1400" spc="-5" dirty="0"/>
                        <a:t>е</a:t>
                      </a:r>
                      <a:r>
                        <a:rPr sz="1400" spc="-15" dirty="0"/>
                        <a:t>щ</a:t>
                      </a:r>
                      <a:r>
                        <a:rPr sz="1400" spc="-5" dirty="0"/>
                        <a:t>е</a:t>
                      </a:r>
                      <a:r>
                        <a:rPr sz="1400" spc="-10" dirty="0"/>
                        <a:t>н</a:t>
                      </a:r>
                      <a:r>
                        <a:rPr sz="1400" dirty="0"/>
                        <a:t>ие</a:t>
                      </a:r>
                    </a:p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400" spc="-10" dirty="0"/>
                        <a:t>у</a:t>
                      </a:r>
                      <a:r>
                        <a:rPr sz="1400" spc="-15" dirty="0"/>
                        <a:t>щ</a:t>
                      </a:r>
                      <a:r>
                        <a:rPr sz="1400" spc="-5" dirty="0"/>
                        <a:t>е</a:t>
                      </a:r>
                      <a:r>
                        <a:rPr sz="1400" dirty="0"/>
                        <a:t>рба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8,8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2,0</a:t>
                      </a:r>
                    </a:p>
                  </a:txBody>
                  <a:tcPr marL="0" marR="0" marT="0" marB="0"/>
                </a:tc>
              </a:tr>
              <a:tr h="204584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</a:pPr>
                      <a:r>
                        <a:rPr sz="1400" dirty="0"/>
                        <a:t>Прочие</a:t>
                      </a:r>
                      <a:r>
                        <a:rPr sz="1400" spc="-20" dirty="0"/>
                        <a:t> </a:t>
                      </a:r>
                      <a:r>
                        <a:rPr sz="1400" dirty="0"/>
                        <a:t>н</a:t>
                      </a:r>
                      <a:r>
                        <a:rPr sz="1400" spc="-5" dirty="0"/>
                        <a:t>е</a:t>
                      </a:r>
                      <a:r>
                        <a:rPr sz="1400" dirty="0"/>
                        <a:t>н</a:t>
                      </a:r>
                      <a:r>
                        <a:rPr sz="1400" spc="-5" dirty="0"/>
                        <a:t>а</a:t>
                      </a:r>
                      <a:r>
                        <a:rPr sz="1400" dirty="0"/>
                        <a:t>ло</a:t>
                      </a:r>
                      <a:r>
                        <a:rPr sz="1400" spc="-20" dirty="0"/>
                        <a:t>г</a:t>
                      </a:r>
                      <a:r>
                        <a:rPr sz="1400" dirty="0"/>
                        <a:t>о</a:t>
                      </a:r>
                      <a:r>
                        <a:rPr sz="1400" spc="-5" dirty="0"/>
                        <a:t>в</a:t>
                      </a:r>
                      <a:r>
                        <a:rPr sz="1400" dirty="0"/>
                        <a:t>ые</a:t>
                      </a:r>
                      <a:r>
                        <a:rPr sz="1400" spc="-25" dirty="0"/>
                        <a:t> </a:t>
                      </a:r>
                      <a:r>
                        <a:rPr sz="1400" spc="-15" dirty="0"/>
                        <a:t>д</a:t>
                      </a:r>
                      <a:r>
                        <a:rPr sz="1400" spc="-25" dirty="0"/>
                        <a:t>охо</a:t>
                      </a:r>
                      <a:r>
                        <a:rPr sz="1400" dirty="0"/>
                        <a:t>ды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1,0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0,0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204571" y="261974"/>
            <a:ext cx="6416675" cy="329641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R="5080" indent="358140" algn="just"/>
            <a:r>
              <a:rPr lang="ru-RU" sz="1200" spc="10" dirty="0">
                <a:cs typeface="Calibri"/>
              </a:rPr>
              <a:t>В осно</a:t>
            </a:r>
            <a:r>
              <a:rPr lang="ru-RU" sz="1200" spc="5" dirty="0">
                <a:cs typeface="Calibri"/>
              </a:rPr>
              <a:t>ве</a:t>
            </a:r>
            <a:r>
              <a:rPr lang="ru-RU" sz="120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р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spc="10" dirty="0">
                <a:cs typeface="Calibri"/>
              </a:rPr>
              <a:t>счётов формирования доходной базы районного б</a:t>
            </a:r>
            <a:r>
              <a:rPr lang="ru-RU" sz="1200" spc="-30" dirty="0">
                <a:cs typeface="Calibri"/>
              </a:rPr>
              <a:t>ю</a:t>
            </a:r>
            <a:r>
              <a:rPr lang="ru-RU" sz="1200" spc="15" dirty="0">
                <a:cs typeface="Calibri"/>
              </a:rPr>
              <a:t>д</a:t>
            </a:r>
            <a:r>
              <a:rPr lang="ru-RU" sz="1200" spc="-10" dirty="0">
                <a:cs typeface="Calibri"/>
              </a:rPr>
              <a:t>ж</a:t>
            </a:r>
            <a:r>
              <a:rPr lang="ru-RU" sz="1200" spc="10" dirty="0">
                <a:cs typeface="Calibri"/>
              </a:rPr>
              <a:t>ета учтены прогнозные данные по с</a:t>
            </a:r>
            <a:r>
              <a:rPr lang="ru-RU" sz="1200" spc="-5" dirty="0">
                <a:cs typeface="Calibri"/>
              </a:rPr>
              <a:t>о</a:t>
            </a:r>
            <a:r>
              <a:rPr lang="ru-RU" sz="1200" spc="5" dirty="0">
                <a:cs typeface="Calibri"/>
              </a:rPr>
              <a:t>ц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dirty="0">
                <a:cs typeface="Calibri"/>
              </a:rPr>
              <a:t>ал</a:t>
            </a:r>
            <a:r>
              <a:rPr lang="ru-RU" sz="1200" spc="10" dirty="0">
                <a:cs typeface="Calibri"/>
              </a:rPr>
              <a:t>ьно</a:t>
            </a:r>
            <a:r>
              <a:rPr lang="ru-RU" sz="1200" spc="5" dirty="0">
                <a:cs typeface="Calibri"/>
              </a:rPr>
              <a:t>- </a:t>
            </a:r>
            <a:r>
              <a:rPr lang="ru-RU" sz="1200" spc="15" dirty="0">
                <a:cs typeface="Calibri"/>
              </a:rPr>
              <a:t>э</a:t>
            </a:r>
            <a:r>
              <a:rPr lang="ru-RU" sz="1200" dirty="0">
                <a:cs typeface="Calibri"/>
              </a:rPr>
              <a:t>к</a:t>
            </a:r>
            <a:r>
              <a:rPr lang="ru-RU" sz="1200" spc="15" dirty="0">
                <a:cs typeface="Calibri"/>
              </a:rPr>
              <a:t>оно</a:t>
            </a:r>
            <a:r>
              <a:rPr lang="ru-RU" sz="1200" spc="10" dirty="0">
                <a:cs typeface="Calibri"/>
              </a:rPr>
              <a:t>м</a:t>
            </a:r>
            <a:r>
              <a:rPr lang="ru-RU" sz="1200" spc="15" dirty="0">
                <a:cs typeface="Calibri"/>
              </a:rPr>
              <a:t>и</a:t>
            </a:r>
            <a:r>
              <a:rPr lang="ru-RU" sz="1200" spc="5" dirty="0">
                <a:cs typeface="Calibri"/>
              </a:rPr>
              <a:t>ч</a:t>
            </a:r>
            <a:r>
              <a:rPr lang="ru-RU" sz="1200" spc="15" dirty="0">
                <a:cs typeface="Calibri"/>
              </a:rPr>
              <a:t>ес</a:t>
            </a:r>
            <a:r>
              <a:rPr lang="ru-RU" sz="1200" dirty="0">
                <a:cs typeface="Calibri"/>
              </a:rPr>
              <a:t>к</a:t>
            </a:r>
            <a:r>
              <a:rPr lang="ru-RU" sz="1200" spc="15" dirty="0">
                <a:cs typeface="Calibri"/>
              </a:rPr>
              <a:t>ому</a:t>
            </a:r>
            <a:r>
              <a:rPr lang="ru-RU" sz="1200" spc="2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р</a:t>
            </a:r>
            <a:r>
              <a:rPr lang="ru-RU" sz="1200" spc="10" dirty="0">
                <a:cs typeface="Calibri"/>
              </a:rPr>
              <a:t>а</a:t>
            </a:r>
            <a:r>
              <a:rPr lang="ru-RU" sz="1200" spc="15" dirty="0">
                <a:cs typeface="Calibri"/>
              </a:rPr>
              <a:t>з</a:t>
            </a:r>
            <a:r>
              <a:rPr lang="ru-RU" sz="1200" spc="10" dirty="0">
                <a:cs typeface="Calibri"/>
              </a:rPr>
              <a:t>в</a:t>
            </a:r>
            <a:r>
              <a:rPr lang="ru-RU" sz="1200" spc="15" dirty="0">
                <a:cs typeface="Calibri"/>
              </a:rPr>
              <a:t>и</a:t>
            </a:r>
            <a:r>
              <a:rPr lang="ru-RU" sz="1200" spc="5" dirty="0">
                <a:cs typeface="Calibri"/>
              </a:rPr>
              <a:t>т</a:t>
            </a:r>
            <a:r>
              <a:rPr lang="ru-RU" sz="1200" spc="15" dirty="0">
                <a:cs typeface="Calibri"/>
              </a:rPr>
              <a:t>ию</a:t>
            </a:r>
            <a:r>
              <a:rPr lang="ru-RU" sz="1200" dirty="0">
                <a:cs typeface="Calibri"/>
              </a:rPr>
              <a:t> </a:t>
            </a:r>
            <a:r>
              <a:rPr lang="ru-RU" sz="1200" spc="2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р</a:t>
            </a:r>
            <a:r>
              <a:rPr lang="ru-RU" sz="1200" spc="10" dirty="0">
                <a:cs typeface="Calibri"/>
              </a:rPr>
              <a:t>а</a:t>
            </a:r>
            <a:r>
              <a:rPr lang="ru-RU" sz="1200" spc="15" dirty="0">
                <a:cs typeface="Calibri"/>
              </a:rPr>
              <a:t>й</a:t>
            </a:r>
            <a:r>
              <a:rPr lang="ru-RU" sz="1200" spc="10" dirty="0">
                <a:cs typeface="Calibri"/>
              </a:rPr>
              <a:t>о</a:t>
            </a:r>
            <a:r>
              <a:rPr lang="ru-RU" sz="1200" spc="15" dirty="0">
                <a:cs typeface="Calibri"/>
              </a:rPr>
              <a:t>на на</a:t>
            </a:r>
            <a:r>
              <a:rPr lang="ru-RU" sz="1200" spc="20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ср</a:t>
            </a:r>
            <a:r>
              <a:rPr lang="ru-RU" sz="1200" spc="5" dirty="0">
                <a:cs typeface="Calibri"/>
              </a:rPr>
              <a:t>е</a:t>
            </a:r>
            <a:r>
              <a:rPr lang="ru-RU" sz="1200" spc="20" dirty="0">
                <a:cs typeface="Calibri"/>
              </a:rPr>
              <a:t>д</a:t>
            </a:r>
            <a:r>
              <a:rPr lang="ru-RU" sz="1200" spc="5" dirty="0">
                <a:cs typeface="Calibri"/>
              </a:rPr>
              <a:t>н</a:t>
            </a:r>
            <a:r>
              <a:rPr lang="ru-RU" sz="1200" spc="15" dirty="0">
                <a:cs typeface="Calibri"/>
              </a:rPr>
              <a:t>еср</a:t>
            </a:r>
            <a:r>
              <a:rPr lang="ru-RU" sz="1200" dirty="0">
                <a:cs typeface="Calibri"/>
              </a:rPr>
              <a:t>о</a:t>
            </a:r>
            <a:r>
              <a:rPr lang="ru-RU" sz="1200" spc="15" dirty="0">
                <a:cs typeface="Calibri"/>
              </a:rPr>
              <a:t>чн</a:t>
            </a:r>
            <a:r>
              <a:rPr lang="ru-RU" sz="1200" spc="10" dirty="0">
                <a:cs typeface="Calibri"/>
              </a:rPr>
              <a:t>у</a:t>
            </a:r>
            <a:r>
              <a:rPr lang="ru-RU" sz="1200" spc="25" dirty="0">
                <a:cs typeface="Calibri"/>
              </a:rPr>
              <a:t>ю п</a:t>
            </a:r>
            <a:r>
              <a:rPr lang="ru-RU" sz="1200" spc="15" dirty="0">
                <a:cs typeface="Calibri"/>
              </a:rPr>
              <a:t>ерс</a:t>
            </a:r>
            <a:r>
              <a:rPr lang="ru-RU" sz="1200" spc="10" dirty="0">
                <a:cs typeface="Calibri"/>
              </a:rPr>
              <a:t>п</a:t>
            </a:r>
            <a:r>
              <a:rPr lang="ru-RU" sz="1200" spc="15" dirty="0">
                <a:cs typeface="Calibri"/>
              </a:rPr>
              <a:t>ект</a:t>
            </a:r>
            <a:r>
              <a:rPr lang="ru-RU" sz="1200" spc="10" dirty="0">
                <a:cs typeface="Calibri"/>
              </a:rPr>
              <a:t>ив</a:t>
            </a:r>
            <a:r>
              <a:rPr lang="ru-RU" sz="1200" spc="-15" dirty="0">
                <a:cs typeface="Calibri"/>
              </a:rPr>
              <a:t>у в разрезе отраслей экономики</a:t>
            </a:r>
            <a:r>
              <a:rPr lang="ru-RU" sz="1200" spc="5" dirty="0">
                <a:cs typeface="Calibri"/>
              </a:rPr>
              <a:t>,</a:t>
            </a:r>
            <a:r>
              <a:rPr lang="ru-RU" sz="1200" dirty="0">
                <a:cs typeface="Calibri"/>
              </a:rPr>
              <a:t>  </a:t>
            </a:r>
            <a:r>
              <a:rPr lang="ru-RU" sz="1200" spc="20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ин</a:t>
            </a:r>
            <a:r>
              <a:rPr lang="ru-RU" sz="1200" spc="10" dirty="0">
                <a:cs typeface="Calibri"/>
              </a:rPr>
              <a:t>д</a:t>
            </a:r>
            <a:r>
              <a:rPr lang="ru-RU" sz="1200" spc="15" dirty="0">
                <a:cs typeface="Calibri"/>
              </a:rPr>
              <a:t>е</a:t>
            </a:r>
            <a:r>
              <a:rPr lang="ru-RU" sz="1200" dirty="0">
                <a:cs typeface="Calibri"/>
              </a:rPr>
              <a:t>к</a:t>
            </a:r>
            <a:r>
              <a:rPr lang="ru-RU" sz="1200" spc="15" dirty="0">
                <a:cs typeface="Calibri"/>
              </a:rPr>
              <a:t>сы </a:t>
            </a:r>
            <a:r>
              <a:rPr lang="ru-RU" sz="1200" spc="25" dirty="0">
                <a:cs typeface="Calibri"/>
              </a:rPr>
              <a:t>р</a:t>
            </a:r>
            <a:r>
              <a:rPr lang="ru-RU" sz="1200" spc="15" dirty="0">
                <a:cs typeface="Calibri"/>
              </a:rPr>
              <a:t>ос</a:t>
            </a:r>
            <a:r>
              <a:rPr lang="ru-RU" sz="1200" spc="5" dirty="0">
                <a:cs typeface="Calibri"/>
              </a:rPr>
              <a:t>т</a:t>
            </a:r>
            <a:r>
              <a:rPr lang="ru-RU" sz="1200" spc="15" dirty="0">
                <a:cs typeface="Calibri"/>
              </a:rPr>
              <a:t>а потребительских</a:t>
            </a:r>
            <a:r>
              <a:rPr lang="ru-RU" sz="1200" spc="20" dirty="0">
                <a:cs typeface="Calibri"/>
              </a:rPr>
              <a:t> </a:t>
            </a:r>
            <a:r>
              <a:rPr lang="ru-RU" sz="1200" dirty="0">
                <a:cs typeface="Calibri"/>
              </a:rPr>
              <a:t>ц</a:t>
            </a:r>
            <a:r>
              <a:rPr lang="ru-RU" sz="1200" spc="15" dirty="0">
                <a:cs typeface="Calibri"/>
              </a:rPr>
              <a:t>ен, объем фонда </a:t>
            </a:r>
            <a:r>
              <a:rPr lang="ru-RU" sz="1200" spc="30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з</a:t>
            </a:r>
            <a:r>
              <a:rPr lang="ru-RU" sz="1200" spc="10" dirty="0">
                <a:cs typeface="Calibri"/>
              </a:rPr>
              <a:t>а</a:t>
            </a:r>
            <a:r>
              <a:rPr lang="ru-RU" sz="1200" spc="15" dirty="0">
                <a:cs typeface="Calibri"/>
              </a:rPr>
              <a:t>р</a:t>
            </a:r>
            <a:r>
              <a:rPr lang="ru-RU" sz="1200" spc="10" dirty="0">
                <a:cs typeface="Calibri"/>
              </a:rPr>
              <a:t>а</a:t>
            </a:r>
            <a:r>
              <a:rPr lang="ru-RU" sz="1200" spc="15" dirty="0">
                <a:cs typeface="Calibri"/>
              </a:rPr>
              <a:t>б</a:t>
            </a:r>
            <a:r>
              <a:rPr lang="ru-RU" sz="1200" dirty="0">
                <a:cs typeface="Calibri"/>
              </a:rPr>
              <a:t>о</a:t>
            </a:r>
            <a:r>
              <a:rPr lang="ru-RU" sz="1200" spc="15" dirty="0">
                <a:cs typeface="Calibri"/>
              </a:rPr>
              <a:t>тной </a:t>
            </a:r>
            <a:r>
              <a:rPr lang="ru-RU" sz="1200" spc="2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п</a:t>
            </a:r>
            <a:r>
              <a:rPr lang="ru-RU" sz="1200" spc="5" dirty="0">
                <a:cs typeface="Calibri"/>
              </a:rPr>
              <a:t>л</a:t>
            </a:r>
            <a:r>
              <a:rPr lang="ru-RU" sz="1200" spc="10" dirty="0">
                <a:cs typeface="Calibri"/>
              </a:rPr>
              <a:t>а</a:t>
            </a:r>
            <a:r>
              <a:rPr lang="ru-RU" sz="1200" spc="15" dirty="0">
                <a:cs typeface="Calibri"/>
              </a:rPr>
              <a:t>ты,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по</a:t>
            </a:r>
            <a:r>
              <a:rPr lang="ru-RU" sz="1200" spc="-10" dirty="0">
                <a:cs typeface="Calibri"/>
              </a:rPr>
              <a:t>к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spc="10" dirty="0">
                <a:cs typeface="Calibri"/>
              </a:rPr>
              <a:t>з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spc="-5" dirty="0">
                <a:cs typeface="Calibri"/>
              </a:rPr>
              <a:t>те</a:t>
            </a:r>
            <a:r>
              <a:rPr lang="ru-RU" sz="1200" spc="10" dirty="0">
                <a:cs typeface="Calibri"/>
              </a:rPr>
              <a:t>ли</a:t>
            </a:r>
            <a:r>
              <a:rPr lang="ru-RU" sz="1200" dirty="0">
                <a:cs typeface="Calibri"/>
              </a:rPr>
              <a:t> </a:t>
            </a:r>
            <a:r>
              <a:rPr lang="ru-RU" sz="1200" spc="-7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со</a:t>
            </a:r>
            <a:r>
              <a:rPr lang="ru-RU" sz="1200" dirty="0">
                <a:cs typeface="Calibri"/>
              </a:rPr>
              <a:t>б</a:t>
            </a:r>
            <a:r>
              <a:rPr lang="ru-RU" sz="1200" spc="10" dirty="0">
                <a:cs typeface="Calibri"/>
              </a:rPr>
              <a:t>ир</a:t>
            </a:r>
            <a:r>
              <a:rPr lang="ru-RU" sz="1200" dirty="0">
                <a:cs typeface="Calibri"/>
              </a:rPr>
              <a:t>а</a:t>
            </a:r>
            <a:r>
              <a:rPr lang="ru-RU" sz="1200" spc="10" dirty="0">
                <a:cs typeface="Calibri"/>
              </a:rPr>
              <a:t>е</a:t>
            </a:r>
            <a:r>
              <a:rPr lang="ru-RU" sz="1200" spc="5" dirty="0">
                <a:cs typeface="Calibri"/>
              </a:rPr>
              <a:t>м</a:t>
            </a:r>
            <a:r>
              <a:rPr lang="ru-RU" sz="1200" spc="10" dirty="0">
                <a:cs typeface="Calibri"/>
              </a:rPr>
              <a:t>ос</a:t>
            </a:r>
            <a:r>
              <a:rPr lang="ru-RU" sz="1200" spc="5" dirty="0">
                <a:cs typeface="Calibri"/>
              </a:rPr>
              <a:t>т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dirty="0">
                <a:cs typeface="Calibri"/>
              </a:rPr>
              <a:t> </a:t>
            </a:r>
            <a:r>
              <a:rPr lang="ru-RU" sz="1200" spc="-7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н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dirty="0">
                <a:cs typeface="Calibri"/>
              </a:rPr>
              <a:t>л</a:t>
            </a:r>
            <a:r>
              <a:rPr lang="ru-RU" sz="1200" spc="10" dirty="0">
                <a:cs typeface="Calibri"/>
              </a:rPr>
              <a:t>о</a:t>
            </a:r>
            <a:r>
              <a:rPr lang="ru-RU" sz="1200" spc="-10" dirty="0">
                <a:cs typeface="Calibri"/>
              </a:rPr>
              <a:t>г</a:t>
            </a:r>
            <a:r>
              <a:rPr lang="ru-RU" sz="1200" spc="10" dirty="0">
                <a:cs typeface="Calibri"/>
              </a:rPr>
              <a:t>ов</a:t>
            </a:r>
            <a:r>
              <a:rPr lang="ru-RU" sz="1200" dirty="0">
                <a:cs typeface="Calibri"/>
              </a:rPr>
              <a:t> </a:t>
            </a:r>
            <a:r>
              <a:rPr lang="ru-RU" sz="1200" spc="-7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в</a:t>
            </a:r>
            <a:r>
              <a:rPr lang="ru-RU" sz="1200" dirty="0">
                <a:cs typeface="Calibri"/>
              </a:rPr>
              <a:t> </a:t>
            </a:r>
            <a:r>
              <a:rPr lang="ru-RU" sz="1200" spc="-80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д</a:t>
            </a:r>
            <a:r>
              <a:rPr lang="ru-RU" sz="1200" spc="-5" dirty="0">
                <a:cs typeface="Calibri"/>
              </a:rPr>
              <a:t>и</a:t>
            </a:r>
            <a:r>
              <a:rPr lang="ru-RU" sz="1200" spc="10" dirty="0">
                <a:cs typeface="Calibri"/>
              </a:rPr>
              <a:t>н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spc="15" dirty="0">
                <a:cs typeface="Calibri"/>
              </a:rPr>
              <a:t>ми</a:t>
            </a:r>
            <a:r>
              <a:rPr lang="ru-RU" sz="1200" spc="-10" dirty="0">
                <a:cs typeface="Calibri"/>
              </a:rPr>
              <a:t>к</a:t>
            </a:r>
            <a:r>
              <a:rPr lang="ru-RU" sz="1200" spc="10" dirty="0">
                <a:cs typeface="Calibri"/>
              </a:rPr>
              <a:t>е</a:t>
            </a:r>
            <a:r>
              <a:rPr lang="ru-RU" sz="1200" dirty="0">
                <a:cs typeface="Calibri"/>
              </a:rPr>
              <a:t> </a:t>
            </a:r>
            <a:r>
              <a:rPr lang="ru-RU" sz="1200" spc="-6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за</a:t>
            </a:r>
            <a:r>
              <a:rPr lang="ru-RU" sz="1200" dirty="0">
                <a:cs typeface="Calibri"/>
              </a:rPr>
              <a:t> </a:t>
            </a:r>
            <a:r>
              <a:rPr lang="ru-RU" sz="1200" spc="-8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п</a:t>
            </a:r>
            <a:r>
              <a:rPr lang="ru-RU" sz="1200" spc="-5" dirty="0">
                <a:cs typeface="Calibri"/>
              </a:rPr>
              <a:t>ре</a:t>
            </a:r>
            <a:r>
              <a:rPr lang="ru-RU" sz="1200" spc="5" dirty="0">
                <a:cs typeface="Calibri"/>
              </a:rPr>
              <a:t>д</a:t>
            </a:r>
            <a:r>
              <a:rPr lang="ru-RU" sz="1200" spc="10" dirty="0">
                <a:cs typeface="Calibri"/>
              </a:rPr>
              <a:t>шес</a:t>
            </a:r>
            <a:r>
              <a:rPr lang="ru-RU" sz="1200" spc="-5" dirty="0">
                <a:cs typeface="Calibri"/>
              </a:rPr>
              <a:t>т</a:t>
            </a:r>
            <a:r>
              <a:rPr lang="ru-RU" sz="1200" spc="10" dirty="0">
                <a:cs typeface="Calibri"/>
              </a:rPr>
              <a:t>вующие</a:t>
            </a:r>
            <a:r>
              <a:rPr lang="ru-RU" sz="1200" dirty="0">
                <a:cs typeface="Calibri"/>
              </a:rPr>
              <a:t> </a:t>
            </a:r>
            <a:r>
              <a:rPr lang="ru-RU" sz="1200" spc="-75" dirty="0">
                <a:cs typeface="Calibri"/>
              </a:rPr>
              <a:t> </a:t>
            </a:r>
            <a:r>
              <a:rPr lang="ru-RU" sz="1200" spc="-10" dirty="0">
                <a:cs typeface="Calibri"/>
              </a:rPr>
              <a:t>г</a:t>
            </a:r>
            <a:r>
              <a:rPr lang="ru-RU" sz="1200" spc="-20" dirty="0">
                <a:cs typeface="Calibri"/>
              </a:rPr>
              <a:t>о</a:t>
            </a:r>
            <a:r>
              <a:rPr lang="ru-RU" sz="1200" spc="15" dirty="0">
                <a:cs typeface="Calibri"/>
              </a:rPr>
              <a:t>д</a:t>
            </a:r>
            <a:r>
              <a:rPr lang="ru-RU" sz="1200" spc="20" dirty="0">
                <a:cs typeface="Calibri"/>
              </a:rPr>
              <a:t>ы, ряд других параметров, влияющих на изменение налогооблагаемой базы</a:t>
            </a:r>
            <a:r>
              <a:rPr lang="ru-RU" sz="1200" dirty="0">
                <a:cs typeface="Calibri"/>
              </a:rPr>
              <a:t> </a:t>
            </a:r>
            <a:r>
              <a:rPr lang="ru-RU" sz="1200" spc="-80" dirty="0">
                <a:cs typeface="Calibri"/>
              </a:rPr>
              <a:t> </a:t>
            </a:r>
            <a:r>
              <a:rPr lang="ru-RU" sz="1200" spc="5" dirty="0">
                <a:cs typeface="Calibri"/>
              </a:rPr>
              <a:t>П</a:t>
            </a:r>
            <a:r>
              <a:rPr lang="ru-RU" sz="1200" spc="10" dirty="0">
                <a:cs typeface="Calibri"/>
              </a:rPr>
              <a:t>ри</a:t>
            </a:r>
            <a:r>
              <a:rPr lang="ru-RU" sz="1200" dirty="0">
                <a:cs typeface="Calibri"/>
              </a:rPr>
              <a:t> </a:t>
            </a:r>
            <a:r>
              <a:rPr lang="ru-RU" sz="1200" spc="-85" dirty="0">
                <a:cs typeface="Calibri"/>
              </a:rPr>
              <a:t> </a:t>
            </a:r>
            <a:r>
              <a:rPr lang="ru-RU" sz="1200" dirty="0">
                <a:cs typeface="Calibri"/>
              </a:rPr>
              <a:t>п</a:t>
            </a:r>
            <a:r>
              <a:rPr lang="ru-RU" sz="1200" spc="10" dirty="0">
                <a:cs typeface="Calibri"/>
              </a:rPr>
              <a:t>рог</a:t>
            </a:r>
            <a:r>
              <a:rPr lang="ru-RU" sz="1200" dirty="0">
                <a:cs typeface="Calibri"/>
              </a:rPr>
              <a:t>н</a:t>
            </a:r>
            <a:r>
              <a:rPr lang="ru-RU" sz="1200" spc="10" dirty="0">
                <a:cs typeface="Calibri"/>
              </a:rPr>
              <a:t>озе</a:t>
            </a:r>
            <a:r>
              <a:rPr lang="ru-RU" sz="1200" dirty="0">
                <a:cs typeface="Calibri"/>
              </a:rPr>
              <a:t> </a:t>
            </a:r>
            <a:r>
              <a:rPr lang="ru-RU" sz="1200" spc="-8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пос</a:t>
            </a:r>
            <a:r>
              <a:rPr lang="ru-RU" sz="1200" spc="5" dirty="0">
                <a:cs typeface="Calibri"/>
              </a:rPr>
              <a:t>ту</a:t>
            </a:r>
            <a:r>
              <a:rPr lang="ru-RU" sz="1200" spc="10" dirty="0">
                <a:cs typeface="Calibri"/>
              </a:rPr>
              <a:t>пле</a:t>
            </a:r>
            <a:r>
              <a:rPr lang="ru-RU" sz="1200" dirty="0">
                <a:cs typeface="Calibri"/>
              </a:rPr>
              <a:t>н</a:t>
            </a:r>
            <a:r>
              <a:rPr lang="ru-RU" sz="1200" spc="10" dirty="0">
                <a:cs typeface="Calibri"/>
              </a:rPr>
              <a:t>ий</a:t>
            </a:r>
            <a:r>
              <a:rPr lang="ru-RU" sz="1200" dirty="0">
                <a:cs typeface="Calibri"/>
              </a:rPr>
              <a:t> </a:t>
            </a:r>
            <a:r>
              <a:rPr lang="ru-RU" sz="1200" spc="-8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по</a:t>
            </a:r>
            <a:r>
              <a:rPr lang="ru-RU" sz="1200" dirty="0">
                <a:cs typeface="Calibri"/>
              </a:rPr>
              <a:t> </a:t>
            </a:r>
            <a:r>
              <a:rPr lang="ru-RU" sz="1200" spc="-8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н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dirty="0">
                <a:cs typeface="Calibri"/>
              </a:rPr>
              <a:t>л</a:t>
            </a:r>
            <a:r>
              <a:rPr lang="ru-RU" sz="1200" spc="10" dirty="0">
                <a:cs typeface="Calibri"/>
              </a:rPr>
              <a:t>огу</a:t>
            </a:r>
            <a:r>
              <a:rPr lang="ru-RU" sz="1200" dirty="0">
                <a:cs typeface="Calibri"/>
              </a:rPr>
              <a:t> </a:t>
            </a:r>
            <a:r>
              <a:rPr lang="ru-RU" sz="1200" spc="-7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на</a:t>
            </a:r>
            <a:r>
              <a:rPr lang="ru-RU" sz="1200" dirty="0">
                <a:cs typeface="Calibri"/>
              </a:rPr>
              <a:t> </a:t>
            </a:r>
            <a:r>
              <a:rPr lang="ru-RU" sz="1200" spc="-80" dirty="0">
                <a:cs typeface="Calibri"/>
              </a:rPr>
              <a:t> </a:t>
            </a:r>
            <a:r>
              <a:rPr lang="ru-RU" sz="1200" spc="5" dirty="0">
                <a:cs typeface="Calibri"/>
              </a:rPr>
              <a:t>д</a:t>
            </a:r>
            <a:r>
              <a:rPr lang="ru-RU" sz="1200" spc="-20" dirty="0">
                <a:cs typeface="Calibri"/>
              </a:rPr>
              <a:t>о</a:t>
            </a:r>
            <a:r>
              <a:rPr lang="ru-RU" sz="1200" dirty="0">
                <a:cs typeface="Calibri"/>
              </a:rPr>
              <a:t>х</a:t>
            </a:r>
            <a:r>
              <a:rPr lang="ru-RU" sz="1200" spc="-30" dirty="0">
                <a:cs typeface="Calibri"/>
              </a:rPr>
              <a:t>о</a:t>
            </a:r>
            <a:r>
              <a:rPr lang="ru-RU" sz="1200" spc="15" dirty="0">
                <a:cs typeface="Calibri"/>
              </a:rPr>
              <a:t>ды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физ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spc="15" dirty="0">
                <a:cs typeface="Calibri"/>
              </a:rPr>
              <a:t>ческ</a:t>
            </a:r>
            <a:r>
              <a:rPr lang="ru-RU" sz="1200" dirty="0">
                <a:cs typeface="Calibri"/>
              </a:rPr>
              <a:t>и</a:t>
            </a:r>
            <a:r>
              <a:rPr lang="ru-RU" sz="1200" spc="15" dirty="0">
                <a:cs typeface="Calibri"/>
              </a:rPr>
              <a:t>х</a:t>
            </a:r>
            <a:r>
              <a:rPr lang="ru-RU" sz="1200" spc="90" dirty="0">
                <a:cs typeface="Calibri"/>
              </a:rPr>
              <a:t> </a:t>
            </a:r>
            <a:r>
              <a:rPr lang="ru-RU" sz="1200" spc="5" dirty="0">
                <a:cs typeface="Calibri"/>
              </a:rPr>
              <a:t>л</a:t>
            </a:r>
            <a:r>
              <a:rPr lang="ru-RU" sz="1200" spc="15" dirty="0">
                <a:cs typeface="Calibri"/>
              </a:rPr>
              <a:t>иц</a:t>
            </a:r>
            <a:r>
              <a:rPr lang="ru-RU" sz="1200" spc="7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у</a:t>
            </a:r>
            <a:r>
              <a:rPr lang="ru-RU" sz="1200" spc="15" dirty="0">
                <a:cs typeface="Calibri"/>
              </a:rPr>
              <a:t>ч</a:t>
            </a:r>
            <a:r>
              <a:rPr lang="ru-RU" sz="1200" spc="-5" dirty="0">
                <a:cs typeface="Calibri"/>
              </a:rPr>
              <a:t>т</a:t>
            </a:r>
            <a:r>
              <a:rPr lang="ru-RU" sz="1200" spc="20" dirty="0">
                <a:cs typeface="Calibri"/>
              </a:rPr>
              <a:t>ены</a:t>
            </a:r>
            <a:r>
              <a:rPr lang="ru-RU" sz="1200" spc="7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изме</a:t>
            </a:r>
            <a:r>
              <a:rPr lang="ru-RU" sz="1200" spc="5" dirty="0">
                <a:cs typeface="Calibri"/>
              </a:rPr>
              <a:t>н</a:t>
            </a:r>
            <a:r>
              <a:rPr lang="ru-RU" sz="1200" spc="15" dirty="0">
                <a:cs typeface="Calibri"/>
              </a:rPr>
              <a:t>ен</a:t>
            </a:r>
            <a:r>
              <a:rPr lang="ru-RU" sz="1200" dirty="0">
                <a:cs typeface="Calibri"/>
              </a:rPr>
              <a:t>и</a:t>
            </a:r>
            <a:r>
              <a:rPr lang="ru-RU" sz="1200" spc="15" dirty="0">
                <a:cs typeface="Calibri"/>
              </a:rPr>
              <a:t>я</a:t>
            </a:r>
            <a:r>
              <a:rPr lang="ru-RU" sz="1200" spc="85" dirty="0">
                <a:cs typeface="Calibri"/>
              </a:rPr>
              <a:t> норматива</a:t>
            </a:r>
            <a:r>
              <a:rPr lang="ru-RU" sz="1200" spc="80" dirty="0">
                <a:cs typeface="Calibri"/>
              </a:rPr>
              <a:t> отчислений от налога.</a:t>
            </a:r>
            <a:endParaRPr lang="ru-RU" sz="1200" dirty="0">
              <a:latin typeface="Times New Roman"/>
              <a:cs typeface="Times New Roman"/>
            </a:endParaRPr>
          </a:p>
          <a:p>
            <a:pPr marR="5080" indent="358140" algn="just">
              <a:lnSpc>
                <a:spcPct val="103800"/>
              </a:lnSpc>
            </a:pPr>
            <a:r>
              <a:rPr lang="ru-RU" sz="1200" spc="10" dirty="0">
                <a:cs typeface="Calibri"/>
              </a:rPr>
              <a:t>С    </a:t>
            </a:r>
            <a:r>
              <a:rPr lang="ru-RU" sz="1200" spc="5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1</a:t>
            </a:r>
            <a:r>
              <a:rPr lang="ru-RU" sz="1200" dirty="0">
                <a:cs typeface="Calibri"/>
              </a:rPr>
              <a:t>    </a:t>
            </a:r>
            <a:r>
              <a:rPr lang="ru-RU" sz="1200" spc="5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ян</a:t>
            </a:r>
            <a:r>
              <a:rPr lang="ru-RU" sz="1200" spc="5" dirty="0">
                <a:cs typeface="Calibri"/>
              </a:rPr>
              <a:t>ва</a:t>
            </a:r>
            <a:r>
              <a:rPr lang="ru-RU" sz="1200" spc="10" dirty="0">
                <a:cs typeface="Calibri"/>
              </a:rPr>
              <a:t>ря</a:t>
            </a:r>
            <a:r>
              <a:rPr lang="ru-RU" sz="1200" dirty="0">
                <a:cs typeface="Calibri"/>
              </a:rPr>
              <a:t>    </a:t>
            </a:r>
            <a:r>
              <a:rPr lang="ru-RU" sz="1200" spc="4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20</a:t>
            </a:r>
            <a:r>
              <a:rPr lang="ru-RU" sz="1200" dirty="0">
                <a:cs typeface="Calibri"/>
              </a:rPr>
              <a:t>1</a:t>
            </a:r>
            <a:r>
              <a:rPr lang="ru-RU" sz="1200" spc="10" dirty="0">
                <a:cs typeface="Calibri"/>
              </a:rPr>
              <a:t>4</a:t>
            </a:r>
            <a:r>
              <a:rPr lang="ru-RU" sz="1200" dirty="0">
                <a:cs typeface="Calibri"/>
              </a:rPr>
              <a:t>    </a:t>
            </a:r>
            <a:r>
              <a:rPr lang="ru-RU" sz="1200" spc="55" dirty="0">
                <a:cs typeface="Calibri"/>
              </a:rPr>
              <a:t> </a:t>
            </a:r>
            <a:r>
              <a:rPr lang="ru-RU" sz="1200" spc="-10" dirty="0">
                <a:cs typeface="Calibri"/>
              </a:rPr>
              <a:t>г</a:t>
            </a:r>
            <a:r>
              <a:rPr lang="ru-RU" sz="1200" spc="-20" dirty="0">
                <a:cs typeface="Calibri"/>
              </a:rPr>
              <a:t>о</a:t>
            </a:r>
            <a:r>
              <a:rPr lang="ru-RU" sz="1200" spc="10" dirty="0">
                <a:cs typeface="Calibri"/>
              </a:rPr>
              <a:t>да</a:t>
            </a:r>
            <a:r>
              <a:rPr lang="ru-RU" sz="1200" dirty="0">
                <a:cs typeface="Calibri"/>
              </a:rPr>
              <a:t>    </a:t>
            </a:r>
            <a:r>
              <a:rPr lang="ru-RU" sz="1200" spc="35" dirty="0">
                <a:cs typeface="Calibri"/>
              </a:rPr>
              <a:t> </a:t>
            </a:r>
            <a:r>
              <a:rPr lang="ru-RU" sz="1200" spc="5" dirty="0">
                <a:cs typeface="Calibri"/>
              </a:rPr>
              <a:t>у</a:t>
            </a:r>
            <a:r>
              <a:rPr lang="ru-RU" sz="1200" spc="10" dirty="0">
                <a:cs typeface="Calibri"/>
              </a:rPr>
              <a:t>ст</a:t>
            </a:r>
            <a:r>
              <a:rPr lang="ru-RU" sz="1200" dirty="0">
                <a:cs typeface="Calibri"/>
              </a:rPr>
              <a:t>а</a:t>
            </a:r>
            <a:r>
              <a:rPr lang="ru-RU" sz="1200" spc="10" dirty="0">
                <a:cs typeface="Calibri"/>
              </a:rPr>
              <a:t>но</a:t>
            </a:r>
            <a:r>
              <a:rPr lang="ru-RU" sz="1200" spc="-10" dirty="0">
                <a:cs typeface="Calibri"/>
              </a:rPr>
              <a:t>в</a:t>
            </a:r>
            <a:r>
              <a:rPr lang="ru-RU" sz="1200" spc="15" dirty="0">
                <a:cs typeface="Calibri"/>
              </a:rPr>
              <a:t>лены</a:t>
            </a:r>
            <a:r>
              <a:rPr lang="ru-RU" sz="1200" dirty="0">
                <a:cs typeface="Calibri"/>
              </a:rPr>
              <a:t>    </a:t>
            </a:r>
            <a:r>
              <a:rPr lang="ru-RU" sz="1200" spc="5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диффе</a:t>
            </a:r>
            <a:r>
              <a:rPr lang="ru-RU" sz="1200" dirty="0">
                <a:cs typeface="Calibri"/>
              </a:rPr>
              <a:t>р</a:t>
            </a:r>
            <a:r>
              <a:rPr lang="ru-RU" sz="1200" spc="10" dirty="0">
                <a:cs typeface="Calibri"/>
              </a:rPr>
              <a:t>ен</a:t>
            </a:r>
            <a:r>
              <a:rPr lang="ru-RU" sz="1200" spc="-5" dirty="0">
                <a:cs typeface="Calibri"/>
              </a:rPr>
              <a:t>ц</a:t>
            </a:r>
            <a:r>
              <a:rPr lang="ru-RU" sz="1200" spc="10" dirty="0">
                <a:cs typeface="Calibri"/>
              </a:rPr>
              <a:t>ир</a:t>
            </a:r>
            <a:r>
              <a:rPr lang="ru-RU" sz="1200" spc="5" dirty="0">
                <a:cs typeface="Calibri"/>
              </a:rPr>
              <a:t>ова</a:t>
            </a:r>
            <a:r>
              <a:rPr lang="ru-RU" sz="1200" spc="15" dirty="0">
                <a:cs typeface="Calibri"/>
              </a:rPr>
              <a:t>нные</a:t>
            </a:r>
            <a:r>
              <a:rPr lang="ru-RU" sz="1200" dirty="0">
                <a:cs typeface="Calibri"/>
              </a:rPr>
              <a:t>    </a:t>
            </a:r>
            <a:r>
              <a:rPr lang="ru-RU" sz="1200" spc="60" dirty="0">
                <a:cs typeface="Calibri"/>
              </a:rPr>
              <a:t> </a:t>
            </a:r>
            <a:r>
              <a:rPr lang="ru-RU" sz="1200" dirty="0">
                <a:cs typeface="Calibri"/>
              </a:rPr>
              <a:t>н</a:t>
            </a:r>
            <a:r>
              <a:rPr lang="ru-RU" sz="1200" spc="10" dirty="0">
                <a:cs typeface="Calibri"/>
              </a:rPr>
              <a:t>орма</a:t>
            </a:r>
            <a:r>
              <a:rPr lang="ru-RU" sz="1200" spc="5" dirty="0">
                <a:cs typeface="Calibri"/>
              </a:rPr>
              <a:t>т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dirty="0">
                <a:cs typeface="Calibri"/>
              </a:rPr>
              <a:t>в</a:t>
            </a:r>
            <a:r>
              <a:rPr lang="ru-RU" sz="1200" spc="15" dirty="0">
                <a:cs typeface="Calibri"/>
              </a:rPr>
              <a:t>ы</a:t>
            </a:r>
            <a:r>
              <a:rPr lang="ru-RU" sz="1200" dirty="0">
                <a:cs typeface="Calibri"/>
              </a:rPr>
              <a:t>    </a:t>
            </a:r>
            <a:r>
              <a:rPr lang="ru-RU" sz="1200" spc="50" dirty="0">
                <a:cs typeface="Calibri"/>
              </a:rPr>
              <a:t> </a:t>
            </a:r>
            <a:r>
              <a:rPr lang="ru-RU" sz="1200" spc="-5" dirty="0">
                <a:cs typeface="Calibri"/>
              </a:rPr>
              <a:t>о</a:t>
            </a:r>
            <a:r>
              <a:rPr lang="ru-RU" sz="1200" spc="10" dirty="0">
                <a:cs typeface="Calibri"/>
              </a:rPr>
              <a:t>тчисл</a:t>
            </a:r>
            <a:r>
              <a:rPr lang="ru-RU" sz="1200" spc="-5" dirty="0">
                <a:cs typeface="Calibri"/>
              </a:rPr>
              <a:t>е</a:t>
            </a:r>
            <a:r>
              <a:rPr lang="ru-RU" sz="1200" spc="10" dirty="0">
                <a:cs typeface="Calibri"/>
              </a:rPr>
              <a:t>ний</a:t>
            </a:r>
            <a:r>
              <a:rPr lang="ru-RU" sz="1200" dirty="0">
                <a:cs typeface="Calibri"/>
              </a:rPr>
              <a:t>    </a:t>
            </a:r>
            <a:r>
              <a:rPr lang="ru-RU" sz="1200" spc="50" dirty="0">
                <a:cs typeface="Calibri"/>
              </a:rPr>
              <a:t> </a:t>
            </a:r>
            <a:r>
              <a:rPr lang="ru-RU" sz="1200" spc="-5" dirty="0">
                <a:cs typeface="Calibri"/>
              </a:rPr>
              <a:t>о</a:t>
            </a:r>
            <a:r>
              <a:rPr lang="ru-RU" sz="1200" spc="10" dirty="0">
                <a:cs typeface="Calibri"/>
              </a:rPr>
              <a:t>т</a:t>
            </a:r>
            <a:r>
              <a:rPr lang="ru-RU" sz="1200" dirty="0">
                <a:cs typeface="Calibri"/>
              </a:rPr>
              <a:t>    </a:t>
            </a:r>
            <a:r>
              <a:rPr lang="ru-RU" sz="1200" spc="45" dirty="0">
                <a:cs typeface="Calibri"/>
              </a:rPr>
              <a:t> 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spc="10" dirty="0">
                <a:cs typeface="Calibri"/>
              </a:rPr>
              <a:t>к</a:t>
            </a:r>
            <a:r>
              <a:rPr lang="ru-RU" sz="1200" dirty="0">
                <a:cs typeface="Calibri"/>
              </a:rPr>
              <a:t>ц</a:t>
            </a:r>
            <a:r>
              <a:rPr lang="ru-RU" sz="1200" spc="10" dirty="0">
                <a:cs typeface="Calibri"/>
              </a:rPr>
              <a:t>из</a:t>
            </a:r>
            <a:r>
              <a:rPr lang="ru-RU" sz="1200" spc="5" dirty="0">
                <a:cs typeface="Calibri"/>
              </a:rPr>
              <a:t>о</a:t>
            </a:r>
            <a:r>
              <a:rPr lang="ru-RU" sz="1200" spc="10" dirty="0">
                <a:cs typeface="Calibri"/>
              </a:rPr>
              <a:t>в</a:t>
            </a:r>
            <a:r>
              <a:rPr lang="ru-RU" sz="1200" dirty="0">
                <a:cs typeface="Calibri"/>
              </a:rPr>
              <a:t>    </a:t>
            </a:r>
            <a:r>
              <a:rPr lang="ru-RU" sz="1200" spc="4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на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не</a:t>
            </a:r>
            <a:r>
              <a:rPr lang="ru-RU" sz="1200" spc="10" dirty="0">
                <a:cs typeface="Calibri"/>
              </a:rPr>
              <a:t>ф</a:t>
            </a:r>
            <a:r>
              <a:rPr lang="ru-RU" sz="1200" spc="-5" dirty="0">
                <a:cs typeface="Calibri"/>
              </a:rPr>
              <a:t>т</a:t>
            </a:r>
            <a:r>
              <a:rPr lang="ru-RU" sz="1200" spc="15" dirty="0">
                <a:cs typeface="Calibri"/>
              </a:rPr>
              <a:t>е</a:t>
            </a:r>
            <a:r>
              <a:rPr lang="ru-RU" sz="1200" spc="5" dirty="0">
                <a:cs typeface="Calibri"/>
              </a:rPr>
              <a:t>п</a:t>
            </a:r>
            <a:r>
              <a:rPr lang="ru-RU" sz="1200" spc="15" dirty="0">
                <a:cs typeface="Calibri"/>
              </a:rPr>
              <a:t>р</a:t>
            </a:r>
            <a:r>
              <a:rPr lang="ru-RU" sz="1200" spc="-10" dirty="0">
                <a:cs typeface="Calibri"/>
              </a:rPr>
              <a:t>о</a:t>
            </a:r>
            <a:r>
              <a:rPr lang="ru-RU" sz="1200" spc="10" dirty="0">
                <a:cs typeface="Calibri"/>
              </a:rPr>
              <a:t>ду</a:t>
            </a:r>
            <a:r>
              <a:rPr lang="ru-RU" sz="1200" spc="15" dirty="0">
                <a:cs typeface="Calibri"/>
              </a:rPr>
              <a:t>к</a:t>
            </a:r>
            <a:r>
              <a:rPr lang="ru-RU" sz="1200" spc="5" dirty="0">
                <a:cs typeface="Calibri"/>
              </a:rPr>
              <a:t>т</a:t>
            </a:r>
            <a:r>
              <a:rPr lang="ru-RU" sz="1200" spc="15" dirty="0">
                <a:cs typeface="Calibri"/>
              </a:rPr>
              <a:t>ы,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1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про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spc="15" dirty="0">
                <a:cs typeface="Calibri"/>
              </a:rPr>
              <a:t>з</a:t>
            </a:r>
            <a:r>
              <a:rPr lang="ru-RU" sz="1200" spc="10" dirty="0">
                <a:cs typeface="Calibri"/>
              </a:rPr>
              <a:t>в</a:t>
            </a:r>
            <a:r>
              <a:rPr lang="ru-RU" sz="1200" spc="-15" dirty="0">
                <a:cs typeface="Calibri"/>
              </a:rPr>
              <a:t>о</a:t>
            </a:r>
            <a:r>
              <a:rPr lang="ru-RU" sz="1200" spc="15" dirty="0">
                <a:cs typeface="Calibri"/>
              </a:rPr>
              <a:t>ди</a:t>
            </a:r>
            <a:r>
              <a:rPr lang="ru-RU" sz="1200" spc="5" dirty="0">
                <a:cs typeface="Calibri"/>
              </a:rPr>
              <a:t>м</a:t>
            </a:r>
            <a:r>
              <a:rPr lang="ru-RU" sz="1200" spc="20" dirty="0">
                <a:cs typeface="Calibri"/>
              </a:rPr>
              <a:t>ые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на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15" dirty="0">
                <a:cs typeface="Calibri"/>
              </a:rPr>
              <a:t> </a:t>
            </a:r>
            <a:r>
              <a:rPr lang="ru-RU" sz="1200" spc="-5" dirty="0">
                <a:cs typeface="Calibri"/>
              </a:rPr>
              <a:t>т</a:t>
            </a:r>
            <a:r>
              <a:rPr lang="ru-RU" sz="1200" spc="15" dirty="0">
                <a:cs typeface="Calibri"/>
              </a:rPr>
              <a:t>ерри</a:t>
            </a:r>
            <a:r>
              <a:rPr lang="ru-RU" sz="1200" spc="-10" dirty="0">
                <a:cs typeface="Calibri"/>
              </a:rPr>
              <a:t>т</a:t>
            </a:r>
            <a:r>
              <a:rPr lang="ru-RU" sz="1200" dirty="0">
                <a:cs typeface="Calibri"/>
              </a:rPr>
              <a:t>о</a:t>
            </a:r>
            <a:r>
              <a:rPr lang="ru-RU" sz="1200" spc="15" dirty="0">
                <a:cs typeface="Calibri"/>
              </a:rPr>
              <a:t>рии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15" dirty="0">
                <a:cs typeface="Calibri"/>
              </a:rPr>
              <a:t> </a:t>
            </a:r>
            <a:r>
              <a:rPr lang="ru-RU" sz="1200" spc="-5" dirty="0">
                <a:cs typeface="Calibri"/>
              </a:rPr>
              <a:t>Р</a:t>
            </a:r>
            <a:r>
              <a:rPr lang="ru-RU" sz="1200" spc="15" dirty="0">
                <a:cs typeface="Calibri"/>
              </a:rPr>
              <a:t>осс</a:t>
            </a:r>
            <a:r>
              <a:rPr lang="ru-RU" sz="1200" spc="-5" dirty="0">
                <a:cs typeface="Calibri"/>
              </a:rPr>
              <a:t>и</a:t>
            </a:r>
            <a:r>
              <a:rPr lang="ru-RU" sz="1200" spc="15" dirty="0">
                <a:cs typeface="Calibri"/>
              </a:rPr>
              <a:t>йс</a:t>
            </a:r>
            <a:r>
              <a:rPr lang="ru-RU" sz="1200" spc="-5" dirty="0">
                <a:cs typeface="Calibri"/>
              </a:rPr>
              <a:t>к</a:t>
            </a:r>
            <a:r>
              <a:rPr lang="ru-RU" sz="1200" spc="15" dirty="0">
                <a:cs typeface="Calibri"/>
              </a:rPr>
              <a:t>ой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15" dirty="0">
                <a:cs typeface="Calibri"/>
              </a:rPr>
              <a:t> </a:t>
            </a:r>
            <a:r>
              <a:rPr lang="ru-RU" sz="1200" spc="20" dirty="0">
                <a:cs typeface="Calibri"/>
              </a:rPr>
              <a:t>Ф</a:t>
            </a:r>
            <a:r>
              <a:rPr lang="ru-RU" sz="1200" dirty="0">
                <a:cs typeface="Calibri"/>
              </a:rPr>
              <a:t>е</a:t>
            </a:r>
            <a:r>
              <a:rPr lang="ru-RU" sz="1200" spc="10" dirty="0">
                <a:cs typeface="Calibri"/>
              </a:rPr>
              <a:t>д</a:t>
            </a:r>
            <a:r>
              <a:rPr lang="ru-RU" sz="1200" dirty="0">
                <a:cs typeface="Calibri"/>
              </a:rPr>
              <a:t>е</a:t>
            </a:r>
            <a:r>
              <a:rPr lang="ru-RU" sz="1200" spc="15" dirty="0">
                <a:cs typeface="Calibri"/>
              </a:rPr>
              <a:t>р</a:t>
            </a:r>
            <a:r>
              <a:rPr lang="ru-RU" sz="1200" spc="10" dirty="0">
                <a:cs typeface="Calibri"/>
              </a:rPr>
              <a:t>ац</a:t>
            </a:r>
            <a:r>
              <a:rPr lang="ru-RU" sz="1200" spc="15" dirty="0">
                <a:cs typeface="Calibri"/>
              </a:rPr>
              <a:t>и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spc="5" dirty="0">
                <a:cs typeface="Calibri"/>
              </a:rPr>
              <a:t>,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1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в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1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б</a:t>
            </a:r>
            <a:r>
              <a:rPr lang="ru-RU" sz="1200" spc="-5" dirty="0">
                <a:cs typeface="Calibri"/>
              </a:rPr>
              <a:t>ю</a:t>
            </a:r>
            <a:r>
              <a:rPr lang="ru-RU" sz="1200" spc="20" dirty="0">
                <a:cs typeface="Calibri"/>
              </a:rPr>
              <a:t>д</a:t>
            </a:r>
            <a:r>
              <a:rPr lang="ru-RU" sz="1200" spc="-5" dirty="0">
                <a:cs typeface="Calibri"/>
              </a:rPr>
              <a:t>ж</a:t>
            </a:r>
            <a:r>
              <a:rPr lang="ru-RU" sz="1200" spc="15" dirty="0">
                <a:cs typeface="Calibri"/>
              </a:rPr>
              <a:t>ет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20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р</a:t>
            </a:r>
            <a:r>
              <a:rPr lang="ru-RU" sz="1200" spc="10" dirty="0">
                <a:cs typeface="Calibri"/>
              </a:rPr>
              <a:t>а</a:t>
            </a:r>
            <a:r>
              <a:rPr lang="ru-RU" sz="1200" spc="15" dirty="0">
                <a:cs typeface="Calibri"/>
              </a:rPr>
              <a:t>й</a:t>
            </a:r>
            <a:r>
              <a:rPr lang="ru-RU" sz="1200" spc="10" dirty="0">
                <a:cs typeface="Calibri"/>
              </a:rPr>
              <a:t>о</a:t>
            </a:r>
            <a:r>
              <a:rPr lang="ru-RU" sz="1200" spc="15" dirty="0">
                <a:cs typeface="Calibri"/>
              </a:rPr>
              <a:t>н</a:t>
            </a:r>
            <a:r>
              <a:rPr lang="ru-RU" sz="1200" spc="10" dirty="0">
                <a:cs typeface="Calibri"/>
              </a:rPr>
              <a:t>а</a:t>
            </a:r>
            <a:r>
              <a:rPr lang="ru-RU" sz="1200" spc="5" dirty="0">
                <a:cs typeface="Calibri"/>
              </a:rPr>
              <a:t>.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5" dirty="0">
                <a:cs typeface="Calibri"/>
              </a:rPr>
              <a:t> </a:t>
            </a:r>
            <a:r>
              <a:rPr lang="ru-RU" sz="1200" spc="20" dirty="0">
                <a:cs typeface="Calibri"/>
              </a:rPr>
              <a:t>Д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spc="20" dirty="0">
                <a:cs typeface="Calibri"/>
              </a:rPr>
              <a:t>нный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1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в</a:t>
            </a:r>
            <a:r>
              <a:rPr lang="ru-RU" sz="1200" spc="15" dirty="0">
                <a:cs typeface="Calibri"/>
              </a:rPr>
              <a:t>ид</a:t>
            </a:r>
            <a:r>
              <a:rPr lang="ru-RU" sz="1200" dirty="0">
                <a:cs typeface="Calibri"/>
              </a:rPr>
              <a:t>   </a:t>
            </a:r>
            <a:r>
              <a:rPr lang="ru-RU" sz="1200" spc="-10" dirty="0">
                <a:cs typeface="Calibri"/>
              </a:rPr>
              <a:t> </a:t>
            </a:r>
            <a:r>
              <a:rPr lang="ru-RU" sz="1200" dirty="0">
                <a:cs typeface="Calibri"/>
              </a:rPr>
              <a:t>д</a:t>
            </a:r>
            <a:r>
              <a:rPr lang="ru-RU" sz="1200" spc="-15" dirty="0">
                <a:cs typeface="Calibri"/>
              </a:rPr>
              <a:t>о</a:t>
            </a:r>
            <a:r>
              <a:rPr lang="ru-RU" sz="1200" spc="5" dirty="0">
                <a:cs typeface="Calibri"/>
              </a:rPr>
              <a:t>х</a:t>
            </a:r>
            <a:r>
              <a:rPr lang="ru-RU" sz="1200" spc="-25" dirty="0">
                <a:cs typeface="Calibri"/>
              </a:rPr>
              <a:t>о</a:t>
            </a:r>
            <a:r>
              <a:rPr lang="ru-RU" sz="1200" spc="15" dirty="0">
                <a:cs typeface="Calibri"/>
              </a:rPr>
              <a:t>да</a:t>
            </a:r>
            <a:r>
              <a:rPr lang="ru-RU" sz="1200" spc="10" dirty="0">
                <a:cs typeface="Calibri"/>
              </a:rPr>
              <a:t> я</a:t>
            </a:r>
            <a:r>
              <a:rPr lang="ru-RU" sz="1200" spc="-5" dirty="0">
                <a:cs typeface="Calibri"/>
              </a:rPr>
              <a:t>в</a:t>
            </a:r>
            <a:r>
              <a:rPr lang="ru-RU" sz="1200" spc="15" dirty="0">
                <a:cs typeface="Calibri"/>
              </a:rPr>
              <a:t>ляе</a:t>
            </a:r>
            <a:r>
              <a:rPr lang="ru-RU" sz="1200" spc="-5" dirty="0">
                <a:cs typeface="Calibri"/>
              </a:rPr>
              <a:t>т</a:t>
            </a:r>
            <a:r>
              <a:rPr lang="ru-RU" sz="1200" spc="15" dirty="0">
                <a:cs typeface="Calibri"/>
              </a:rPr>
              <a:t>ся</a:t>
            </a:r>
            <a:r>
              <a:rPr lang="ru-RU" sz="1200" spc="8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spc="15" dirty="0">
                <a:cs typeface="Calibri"/>
              </a:rPr>
              <a:t>с</a:t>
            </a:r>
            <a:r>
              <a:rPr lang="ru-RU" sz="1200" spc="-10" dirty="0">
                <a:cs typeface="Calibri"/>
              </a:rPr>
              <a:t>т</a:t>
            </a:r>
            <a:r>
              <a:rPr lang="ru-RU" sz="1200" spc="15" dirty="0">
                <a:cs typeface="Calibri"/>
              </a:rPr>
              <a:t>о</a:t>
            </a:r>
            <a:r>
              <a:rPr lang="ru-RU" sz="1200" dirty="0">
                <a:cs typeface="Calibri"/>
              </a:rPr>
              <a:t>ч</a:t>
            </a:r>
            <a:r>
              <a:rPr lang="ru-RU" sz="1200" spc="15" dirty="0">
                <a:cs typeface="Calibri"/>
              </a:rPr>
              <a:t>ни</a:t>
            </a:r>
            <a:r>
              <a:rPr lang="ru-RU" sz="1200" spc="-5" dirty="0">
                <a:cs typeface="Calibri"/>
              </a:rPr>
              <a:t>к</a:t>
            </a:r>
            <a:r>
              <a:rPr lang="ru-RU" sz="1200" spc="20" dirty="0">
                <a:cs typeface="Calibri"/>
              </a:rPr>
              <a:t>ом</a:t>
            </a:r>
            <a:r>
              <a:rPr lang="ru-RU" sz="1200" spc="85" dirty="0">
                <a:cs typeface="Calibri"/>
              </a:rPr>
              <a:t> </a:t>
            </a:r>
            <a:r>
              <a:rPr lang="ru-RU" sz="1200" spc="20" dirty="0">
                <a:cs typeface="Calibri"/>
              </a:rPr>
              <a:t>фор</a:t>
            </a:r>
            <a:r>
              <a:rPr lang="ru-RU" sz="1200" spc="5" dirty="0">
                <a:cs typeface="Calibri"/>
              </a:rPr>
              <a:t>м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dirty="0">
                <a:cs typeface="Calibri"/>
              </a:rPr>
              <a:t>р</a:t>
            </a:r>
            <a:r>
              <a:rPr lang="ru-RU" sz="1200" spc="15" dirty="0">
                <a:cs typeface="Calibri"/>
              </a:rPr>
              <a:t>о</a:t>
            </a:r>
            <a:r>
              <a:rPr lang="ru-RU" sz="1200" spc="5" dirty="0">
                <a:cs typeface="Calibri"/>
              </a:rPr>
              <a:t>ва</a:t>
            </a:r>
            <a:r>
              <a:rPr lang="ru-RU" sz="1200" spc="15" dirty="0">
                <a:cs typeface="Calibri"/>
              </a:rPr>
              <a:t>ния</a:t>
            </a:r>
            <a:r>
              <a:rPr lang="ru-RU" sz="1200" spc="90" dirty="0">
                <a:cs typeface="Calibri"/>
              </a:rPr>
              <a:t> </a:t>
            </a:r>
            <a:r>
              <a:rPr lang="ru-RU" sz="1200" dirty="0">
                <a:cs typeface="Calibri"/>
              </a:rPr>
              <a:t>д</a:t>
            </a:r>
            <a:r>
              <a:rPr lang="ru-RU" sz="1200" spc="15" dirty="0">
                <a:cs typeface="Calibri"/>
              </a:rPr>
              <a:t>о</a:t>
            </a:r>
            <a:r>
              <a:rPr lang="ru-RU" sz="1200" spc="10" dirty="0">
                <a:cs typeface="Calibri"/>
              </a:rPr>
              <a:t>р</a:t>
            </a:r>
            <a:r>
              <a:rPr lang="ru-RU" sz="1200" spc="-15" dirty="0">
                <a:cs typeface="Calibri"/>
              </a:rPr>
              <a:t>о</a:t>
            </a:r>
            <a:r>
              <a:rPr lang="ru-RU" sz="1200" spc="20" dirty="0">
                <a:cs typeface="Calibri"/>
              </a:rPr>
              <a:t>ж</a:t>
            </a:r>
            <a:r>
              <a:rPr lang="ru-RU" sz="1200" spc="5" dirty="0">
                <a:cs typeface="Calibri"/>
              </a:rPr>
              <a:t>н</a:t>
            </a:r>
            <a:r>
              <a:rPr lang="ru-RU" sz="1200" spc="15" dirty="0">
                <a:cs typeface="Calibri"/>
              </a:rPr>
              <a:t>о</a:t>
            </a:r>
            <a:r>
              <a:rPr lang="ru-RU" sz="1200" spc="-5" dirty="0">
                <a:cs typeface="Calibri"/>
              </a:rPr>
              <a:t>г</a:t>
            </a:r>
            <a:r>
              <a:rPr lang="ru-RU" sz="1200" spc="15" dirty="0">
                <a:cs typeface="Calibri"/>
              </a:rPr>
              <a:t>о</a:t>
            </a:r>
            <a:r>
              <a:rPr lang="ru-RU" sz="1200" spc="80" dirty="0">
                <a:cs typeface="Calibri"/>
              </a:rPr>
              <a:t> </a:t>
            </a:r>
            <a:r>
              <a:rPr lang="ru-RU" sz="1200" spc="20" dirty="0">
                <a:cs typeface="Calibri"/>
              </a:rPr>
              <a:t>фо</a:t>
            </a:r>
            <a:r>
              <a:rPr lang="ru-RU" sz="1200" dirty="0">
                <a:cs typeface="Calibri"/>
              </a:rPr>
              <a:t>н</a:t>
            </a:r>
            <a:r>
              <a:rPr lang="ru-RU" sz="1200" spc="15" dirty="0">
                <a:cs typeface="Calibri"/>
              </a:rPr>
              <a:t>да</a:t>
            </a:r>
            <a:r>
              <a:rPr lang="ru-RU" sz="1200" spc="90" dirty="0">
                <a:cs typeface="Calibri"/>
              </a:rPr>
              <a:t> </a:t>
            </a:r>
            <a:r>
              <a:rPr lang="ru-RU" sz="1200" spc="20" dirty="0">
                <a:cs typeface="Calibri"/>
              </a:rPr>
              <a:t>м</a:t>
            </a:r>
            <a:r>
              <a:rPr lang="ru-RU" sz="1200" spc="10" dirty="0">
                <a:cs typeface="Calibri"/>
              </a:rPr>
              <a:t>у</a:t>
            </a:r>
            <a:r>
              <a:rPr lang="ru-RU" sz="1200" dirty="0">
                <a:cs typeface="Calibri"/>
              </a:rPr>
              <a:t>н</a:t>
            </a:r>
            <a:r>
              <a:rPr lang="ru-RU" sz="1200" spc="10" dirty="0">
                <a:cs typeface="Calibri"/>
              </a:rPr>
              <a:t>ици</a:t>
            </a:r>
            <a:r>
              <a:rPr lang="ru-RU" sz="1200" spc="15" dirty="0">
                <a:cs typeface="Calibri"/>
              </a:rPr>
              <a:t>п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dirty="0">
                <a:cs typeface="Calibri"/>
              </a:rPr>
              <a:t>л</a:t>
            </a:r>
            <a:r>
              <a:rPr lang="ru-RU" sz="1200" spc="15" dirty="0">
                <a:cs typeface="Calibri"/>
              </a:rPr>
              <a:t>ь</a:t>
            </a:r>
            <a:r>
              <a:rPr lang="ru-RU" sz="1200" dirty="0">
                <a:cs typeface="Calibri"/>
              </a:rPr>
              <a:t>н</a:t>
            </a:r>
            <a:r>
              <a:rPr lang="ru-RU" sz="1200" spc="15" dirty="0">
                <a:cs typeface="Calibri"/>
              </a:rPr>
              <a:t>о</a:t>
            </a:r>
            <a:r>
              <a:rPr lang="ru-RU" sz="1200" spc="-5" dirty="0">
                <a:cs typeface="Calibri"/>
              </a:rPr>
              <a:t>г</a:t>
            </a:r>
            <a:r>
              <a:rPr lang="ru-RU" sz="1200" spc="15" dirty="0">
                <a:cs typeface="Calibri"/>
              </a:rPr>
              <a:t>о</a:t>
            </a:r>
            <a:r>
              <a:rPr lang="ru-RU" sz="1200" spc="8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обр</a:t>
            </a:r>
            <a:r>
              <a:rPr lang="ru-RU" sz="1200" spc="10" dirty="0">
                <a:cs typeface="Calibri"/>
              </a:rPr>
              <a:t>а</a:t>
            </a:r>
            <a:r>
              <a:rPr lang="ru-RU" sz="1200" spc="15" dirty="0">
                <a:cs typeface="Calibri"/>
              </a:rPr>
              <a:t>з</a:t>
            </a:r>
            <a:r>
              <a:rPr lang="ru-RU" sz="1200" spc="10" dirty="0">
                <a:cs typeface="Calibri"/>
              </a:rPr>
              <a:t>о</a:t>
            </a:r>
            <a:r>
              <a:rPr lang="ru-RU" sz="1200" spc="5" dirty="0">
                <a:cs typeface="Calibri"/>
              </a:rPr>
              <a:t>ва</a:t>
            </a:r>
            <a:r>
              <a:rPr lang="ru-RU" sz="1200" spc="15" dirty="0">
                <a:cs typeface="Calibri"/>
              </a:rPr>
              <a:t>ния</a:t>
            </a:r>
            <a:r>
              <a:rPr lang="ru-RU" sz="1200" spc="8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Щ</a:t>
            </a:r>
            <a:r>
              <a:rPr lang="ru-RU" sz="1200" dirty="0">
                <a:cs typeface="Calibri"/>
              </a:rPr>
              <a:t>е</a:t>
            </a:r>
            <a:r>
              <a:rPr lang="ru-RU" sz="1200" spc="15" dirty="0">
                <a:cs typeface="Calibri"/>
              </a:rPr>
              <a:t>рб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dirty="0">
                <a:cs typeface="Calibri"/>
              </a:rPr>
              <a:t>н</a:t>
            </a:r>
            <a:r>
              <a:rPr lang="ru-RU" sz="1200" spc="15" dirty="0">
                <a:cs typeface="Calibri"/>
              </a:rPr>
              <a:t>о</a:t>
            </a:r>
            <a:r>
              <a:rPr lang="ru-RU" sz="1200" spc="5" dirty="0">
                <a:cs typeface="Calibri"/>
              </a:rPr>
              <a:t>в</a:t>
            </a:r>
            <a:r>
              <a:rPr lang="ru-RU" sz="1200" spc="15" dirty="0">
                <a:cs typeface="Calibri"/>
              </a:rPr>
              <a:t>с</a:t>
            </a:r>
            <a:r>
              <a:rPr lang="ru-RU" sz="1200" spc="10" dirty="0">
                <a:cs typeface="Calibri"/>
              </a:rPr>
              <a:t>ки</a:t>
            </a:r>
            <a:r>
              <a:rPr lang="ru-RU" sz="1200" spc="15" dirty="0">
                <a:cs typeface="Calibri"/>
              </a:rPr>
              <a:t>й</a:t>
            </a:r>
            <a:r>
              <a:rPr lang="ru-RU" sz="1200" spc="9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р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spc="10" dirty="0">
                <a:cs typeface="Calibri"/>
              </a:rPr>
              <a:t>й</a:t>
            </a:r>
            <a:r>
              <a:rPr lang="ru-RU" sz="1200" dirty="0">
                <a:cs typeface="Calibri"/>
              </a:rPr>
              <a:t>о</a:t>
            </a:r>
            <a:r>
              <a:rPr lang="ru-RU" sz="1200" spc="10" dirty="0">
                <a:cs typeface="Calibri"/>
              </a:rPr>
              <a:t>н,</a:t>
            </a:r>
            <a:r>
              <a:rPr lang="ru-RU" sz="1200" spc="9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spc="20" dirty="0">
                <a:cs typeface="Calibri"/>
              </a:rPr>
              <a:t>м</a:t>
            </a:r>
            <a:r>
              <a:rPr lang="ru-RU" sz="1200" spc="5" dirty="0">
                <a:cs typeface="Calibri"/>
              </a:rPr>
              <a:t>е</a:t>
            </a:r>
            <a:r>
              <a:rPr lang="ru-RU" sz="1200" spc="15" dirty="0">
                <a:cs typeface="Calibri"/>
              </a:rPr>
              <a:t>ет</a:t>
            </a:r>
            <a:r>
              <a:rPr lang="ru-RU" sz="1200" spc="90" dirty="0">
                <a:cs typeface="Calibri"/>
              </a:rPr>
              <a:t> </a:t>
            </a:r>
            <a:r>
              <a:rPr lang="ru-RU" sz="1200" spc="-15" dirty="0">
                <a:cs typeface="Calibri"/>
              </a:rPr>
              <a:t>ц</a:t>
            </a:r>
            <a:r>
              <a:rPr lang="ru-RU" sz="1200" spc="-10" dirty="0">
                <a:cs typeface="Calibri"/>
              </a:rPr>
              <a:t>е</a:t>
            </a:r>
            <a:r>
              <a:rPr lang="ru-RU" sz="1200" dirty="0">
                <a:cs typeface="Calibri"/>
              </a:rPr>
              <a:t>л</a:t>
            </a:r>
            <a:r>
              <a:rPr lang="ru-RU" sz="1200" spc="15" dirty="0">
                <a:cs typeface="Calibri"/>
              </a:rPr>
              <a:t>е</a:t>
            </a:r>
            <a:r>
              <a:rPr lang="ru-RU" sz="1200" spc="10" dirty="0">
                <a:cs typeface="Calibri"/>
              </a:rPr>
              <a:t>в</a:t>
            </a:r>
            <a:r>
              <a:rPr lang="ru-RU" sz="1200" spc="15" dirty="0">
                <a:cs typeface="Calibri"/>
              </a:rPr>
              <a:t>ое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н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spc="10" dirty="0">
                <a:cs typeface="Calibri"/>
              </a:rPr>
              <a:t>зн</a:t>
            </a:r>
            <a:r>
              <a:rPr lang="ru-RU" sz="1200" spc="5" dirty="0">
                <a:cs typeface="Calibri"/>
              </a:rPr>
              <a:t>а</a:t>
            </a:r>
            <a:r>
              <a:rPr lang="ru-RU" sz="1200" spc="10" dirty="0">
                <a:cs typeface="Calibri"/>
              </a:rPr>
              <a:t>чение</a:t>
            </a:r>
            <a:r>
              <a:rPr lang="ru-RU" sz="1200" spc="-2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и исп</a:t>
            </a:r>
            <a:r>
              <a:rPr lang="ru-RU" sz="1200" spc="-5" dirty="0">
                <a:cs typeface="Calibri"/>
              </a:rPr>
              <a:t>о</a:t>
            </a:r>
            <a:r>
              <a:rPr lang="ru-RU" sz="1200" spc="10" dirty="0">
                <a:cs typeface="Calibri"/>
              </a:rPr>
              <a:t>л</a:t>
            </a:r>
            <a:r>
              <a:rPr lang="ru-RU" sz="1200" spc="15" dirty="0">
                <a:cs typeface="Calibri"/>
              </a:rPr>
              <a:t>ь</a:t>
            </a:r>
            <a:r>
              <a:rPr lang="ru-RU" sz="1200" spc="10" dirty="0">
                <a:cs typeface="Calibri"/>
              </a:rPr>
              <a:t>з</a:t>
            </a:r>
            <a:r>
              <a:rPr lang="ru-RU" sz="1200" spc="-10" dirty="0">
                <a:cs typeface="Calibri"/>
              </a:rPr>
              <a:t>у</a:t>
            </a:r>
            <a:r>
              <a:rPr lang="ru-RU" sz="1200" spc="10" dirty="0">
                <a:cs typeface="Calibri"/>
              </a:rPr>
              <a:t>е</a:t>
            </a:r>
            <a:r>
              <a:rPr lang="ru-RU" sz="1200" spc="-5" dirty="0">
                <a:cs typeface="Calibri"/>
              </a:rPr>
              <a:t>т</a:t>
            </a:r>
            <a:r>
              <a:rPr lang="ru-RU" sz="1200" spc="10" dirty="0">
                <a:cs typeface="Calibri"/>
              </a:rPr>
              <a:t>ся</a:t>
            </a:r>
            <a:r>
              <a:rPr lang="ru-RU" sz="1200" spc="-2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в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со</a:t>
            </a:r>
            <a:r>
              <a:rPr lang="ru-RU" sz="1200" spc="-5" dirty="0">
                <a:cs typeface="Calibri"/>
              </a:rPr>
              <a:t>о</a:t>
            </a:r>
            <a:r>
              <a:rPr lang="ru-RU" sz="1200" spc="10" dirty="0">
                <a:cs typeface="Calibri"/>
              </a:rPr>
              <a:t>т</a:t>
            </a:r>
            <a:r>
              <a:rPr lang="ru-RU" sz="1200" dirty="0">
                <a:cs typeface="Calibri"/>
              </a:rPr>
              <a:t>в</a:t>
            </a:r>
            <a:r>
              <a:rPr lang="ru-RU" sz="1200" spc="10" dirty="0">
                <a:cs typeface="Calibri"/>
              </a:rPr>
              <a:t>е</a:t>
            </a:r>
            <a:r>
              <a:rPr lang="ru-RU" sz="1200" spc="-5" dirty="0">
                <a:cs typeface="Calibri"/>
              </a:rPr>
              <a:t>т</a:t>
            </a:r>
            <a:r>
              <a:rPr lang="ru-RU" sz="1200" spc="10" dirty="0">
                <a:cs typeface="Calibri"/>
              </a:rPr>
              <a:t>ст</a:t>
            </a:r>
            <a:r>
              <a:rPr lang="ru-RU" sz="1200" dirty="0">
                <a:cs typeface="Calibri"/>
              </a:rPr>
              <a:t>в</a:t>
            </a:r>
            <a:r>
              <a:rPr lang="ru-RU" sz="1200" spc="10" dirty="0">
                <a:cs typeface="Calibri"/>
              </a:rPr>
              <a:t>ии</a:t>
            </a:r>
            <a:r>
              <a:rPr lang="ru-RU" sz="1200" spc="1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с </a:t>
            </a:r>
            <a:r>
              <a:rPr lang="ru-RU" sz="1200" spc="5" dirty="0">
                <a:cs typeface="Calibri"/>
              </a:rPr>
              <a:t>у</a:t>
            </a:r>
            <a:r>
              <a:rPr lang="ru-RU" sz="1200" spc="10" dirty="0">
                <a:cs typeface="Calibri"/>
              </a:rPr>
              <a:t>ст</a:t>
            </a:r>
            <a:r>
              <a:rPr lang="ru-RU" sz="1200" dirty="0">
                <a:cs typeface="Calibri"/>
              </a:rPr>
              <a:t>а</a:t>
            </a:r>
            <a:r>
              <a:rPr lang="ru-RU" sz="1200" spc="10" dirty="0">
                <a:cs typeface="Calibri"/>
              </a:rPr>
              <a:t>но</a:t>
            </a:r>
            <a:r>
              <a:rPr lang="ru-RU" sz="1200" spc="-10" dirty="0">
                <a:cs typeface="Calibri"/>
              </a:rPr>
              <a:t>в</a:t>
            </a:r>
            <a:r>
              <a:rPr lang="ru-RU" sz="1200" spc="15" dirty="0">
                <a:cs typeface="Calibri"/>
              </a:rPr>
              <a:t>ленным</a:t>
            </a:r>
            <a:r>
              <a:rPr lang="ru-RU" sz="1200" spc="2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поряд</a:t>
            </a:r>
            <a:r>
              <a:rPr lang="ru-RU" sz="1200" spc="-5" dirty="0">
                <a:cs typeface="Calibri"/>
              </a:rPr>
              <a:t>к</a:t>
            </a:r>
            <a:r>
              <a:rPr lang="ru-RU" sz="1200" spc="15" dirty="0">
                <a:cs typeface="Calibri"/>
              </a:rPr>
              <a:t>ом</a:t>
            </a:r>
            <a:r>
              <a:rPr lang="ru-RU" sz="1200" spc="-1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на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обес</a:t>
            </a:r>
            <a:r>
              <a:rPr lang="ru-RU" sz="1200" spc="15" dirty="0">
                <a:cs typeface="Calibri"/>
              </a:rPr>
              <a:t>п</a:t>
            </a:r>
            <a:r>
              <a:rPr lang="ru-RU" sz="1200" spc="10" dirty="0">
                <a:cs typeface="Calibri"/>
              </a:rPr>
              <a:t>е</a:t>
            </a:r>
            <a:r>
              <a:rPr lang="ru-RU" sz="1200" spc="15" dirty="0">
                <a:cs typeface="Calibri"/>
              </a:rPr>
              <a:t>ч</a:t>
            </a:r>
            <a:r>
              <a:rPr lang="ru-RU" sz="1200" spc="10" dirty="0">
                <a:cs typeface="Calibri"/>
              </a:rPr>
              <a:t>ение</a:t>
            </a:r>
            <a:r>
              <a:rPr lang="ru-RU" sz="1200" spc="-45" dirty="0">
                <a:cs typeface="Calibri"/>
              </a:rPr>
              <a:t> </a:t>
            </a:r>
            <a:r>
              <a:rPr lang="ru-RU" sz="1200" spc="5" dirty="0">
                <a:cs typeface="Calibri"/>
              </a:rPr>
              <a:t>д</a:t>
            </a:r>
            <a:r>
              <a:rPr lang="ru-RU" sz="1200" spc="10" dirty="0">
                <a:cs typeface="Calibri"/>
              </a:rPr>
              <a:t>ор</a:t>
            </a:r>
            <a:r>
              <a:rPr lang="ru-RU" sz="1200" spc="-5" dirty="0">
                <a:cs typeface="Calibri"/>
              </a:rPr>
              <a:t>о</a:t>
            </a:r>
            <a:r>
              <a:rPr lang="ru-RU" sz="1200" spc="15" dirty="0">
                <a:cs typeface="Calibri"/>
              </a:rPr>
              <a:t>жной</a:t>
            </a:r>
            <a:r>
              <a:rPr lang="ru-RU" sz="1200" spc="-25" dirty="0">
                <a:cs typeface="Calibri"/>
              </a:rPr>
              <a:t> </a:t>
            </a:r>
            <a:r>
              <a:rPr lang="ru-RU" sz="1200" spc="5" dirty="0">
                <a:cs typeface="Calibri"/>
              </a:rPr>
              <a:t>д</a:t>
            </a:r>
            <a:r>
              <a:rPr lang="ru-RU" sz="1200" spc="10" dirty="0">
                <a:cs typeface="Calibri"/>
              </a:rPr>
              <a:t>ея</a:t>
            </a:r>
            <a:r>
              <a:rPr lang="ru-RU" sz="1200" spc="-5" dirty="0">
                <a:cs typeface="Calibri"/>
              </a:rPr>
              <a:t>те</a:t>
            </a:r>
            <a:r>
              <a:rPr lang="ru-RU" sz="1200" spc="10" dirty="0">
                <a:cs typeface="Calibri"/>
              </a:rPr>
              <a:t>л</a:t>
            </a:r>
            <a:r>
              <a:rPr lang="ru-RU" sz="1200" spc="15" dirty="0">
                <a:cs typeface="Calibri"/>
              </a:rPr>
              <a:t>ь</a:t>
            </a:r>
            <a:r>
              <a:rPr lang="ru-RU" sz="1200" spc="10" dirty="0">
                <a:cs typeface="Calibri"/>
              </a:rPr>
              <a:t>нос</a:t>
            </a:r>
            <a:r>
              <a:rPr lang="ru-RU" sz="1200" spc="5" dirty="0">
                <a:cs typeface="Calibri"/>
              </a:rPr>
              <a:t>т</a:t>
            </a:r>
            <a:r>
              <a:rPr lang="ru-RU" sz="1200" spc="10" dirty="0">
                <a:cs typeface="Calibri"/>
              </a:rPr>
              <a:t>и</a:t>
            </a:r>
            <a:r>
              <a:rPr lang="ru-RU" sz="1200" spc="5" dirty="0">
                <a:cs typeface="Calibri"/>
              </a:rPr>
              <a:t>.</a:t>
            </a:r>
            <a:endParaRPr lang="ru-RU" sz="12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lang="ru-RU" sz="750" dirty="0">
              <a:latin typeface="Times New Roman"/>
              <a:cs typeface="Times New Roman"/>
            </a:endParaRPr>
          </a:p>
          <a:p>
            <a:pPr marL="12700" marR="5080" algn="ctr">
              <a:tabLst>
                <a:tab pos="0" algn="ctr"/>
              </a:tabLst>
            </a:pPr>
            <a:r>
              <a:rPr lang="ru-RU" sz="1600" b="1" spc="-25" dirty="0">
                <a:solidFill>
                  <a:srgbClr val="7030A0"/>
                </a:solidFill>
                <a:latin typeface="Calibri"/>
                <a:cs typeface="Calibri"/>
              </a:rPr>
              <a:t>Динамика налоговых и неналоговых доходов бюджета муниципального  образования Щербиновский район в 2020 – 2025 годах</a:t>
            </a:r>
          </a:p>
          <a:p>
            <a:pPr marR="435609" algn="r">
              <a:lnSpc>
                <a:spcPct val="100000"/>
              </a:lnSpc>
              <a:spcBef>
                <a:spcPts val="660"/>
              </a:spcBef>
            </a:pPr>
            <a:r>
              <a:rPr lang="ru-RU" sz="1000" spc="-5" dirty="0" smtClean="0">
                <a:latin typeface="Times New Roman"/>
                <a:cs typeface="Times New Roman"/>
              </a:rPr>
              <a:t>    </a:t>
            </a:r>
            <a:r>
              <a:rPr lang="ru-RU" sz="1000" spc="-5" dirty="0">
                <a:latin typeface="Times New Roman"/>
                <a:cs typeface="Times New Roman"/>
              </a:rPr>
              <a:t>(</a:t>
            </a:r>
            <a:r>
              <a:rPr lang="ru-RU" sz="1000" spc="-5" dirty="0" err="1">
                <a:latin typeface="Times New Roman"/>
                <a:cs typeface="Times New Roman"/>
              </a:rPr>
              <a:t>м</a:t>
            </a:r>
            <a:r>
              <a:rPr lang="ru-RU" sz="1000" spc="-15" dirty="0" err="1">
                <a:latin typeface="Times New Roman"/>
                <a:cs typeface="Times New Roman"/>
              </a:rPr>
              <a:t>лн</a:t>
            </a:r>
            <a:r>
              <a:rPr lang="ru-RU" sz="1000" spc="-5" dirty="0" err="1">
                <a:latin typeface="Times New Roman"/>
                <a:cs typeface="Times New Roman"/>
              </a:rPr>
              <a:t>.</a:t>
            </a:r>
            <a:r>
              <a:rPr lang="ru-RU" sz="1000" dirty="0" err="1">
                <a:latin typeface="Times New Roman"/>
                <a:cs typeface="Times New Roman"/>
              </a:rPr>
              <a:t>р</a:t>
            </a:r>
            <a:r>
              <a:rPr lang="ru-RU" sz="1000" spc="-25" dirty="0" err="1">
                <a:latin typeface="Times New Roman"/>
                <a:cs typeface="Times New Roman"/>
              </a:rPr>
              <a:t>у</a:t>
            </a:r>
            <a:r>
              <a:rPr lang="ru-RU" sz="1000" spc="-5" dirty="0" err="1">
                <a:latin typeface="Times New Roman"/>
                <a:cs typeface="Times New Roman"/>
              </a:rPr>
              <a:t>б</a:t>
            </a:r>
            <a:r>
              <a:rPr lang="ru-RU" sz="1000" spc="-5" dirty="0">
                <a:latin typeface="Times New Roman"/>
                <a:cs typeface="Times New Roman"/>
              </a:rPr>
              <a:t>.)</a:t>
            </a:r>
            <a:endParaRPr lang="ru-RU" sz="1000" dirty="0">
              <a:latin typeface="Times New Roman"/>
              <a:cs typeface="Times New Roman"/>
            </a:endParaRPr>
          </a:p>
        </p:txBody>
      </p:sp>
      <p:graphicFrame>
        <p:nvGraphicFramePr>
          <p:cNvPr id="5" name="object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998070"/>
              </p:ext>
            </p:extLst>
          </p:nvPr>
        </p:nvGraphicFramePr>
        <p:xfrm>
          <a:off x="204572" y="3577831"/>
          <a:ext cx="6416674" cy="1646487"/>
        </p:xfrm>
        <a:graphic>
          <a:graphicData uri="http://schemas.openxmlformats.org/drawingml/2006/table">
            <a:tbl>
              <a:tblPr firstRow="1" lastRow="1" bandRow="1">
                <a:tableStyleId>{9DCAF9ED-07DC-4A11-8D7F-57B35C25682E}</a:tableStyleId>
              </a:tblPr>
              <a:tblGrid>
                <a:gridCol w="2144308"/>
                <a:gridCol w="720080"/>
                <a:gridCol w="720080"/>
                <a:gridCol w="720080"/>
                <a:gridCol w="720080"/>
                <a:gridCol w="720080"/>
                <a:gridCol w="671966"/>
              </a:tblGrid>
              <a:tr h="562121"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2020 г. (факт)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2021 г. (факт)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2022 г. (оценка)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2023 </a:t>
                      </a:r>
                      <a:r>
                        <a:rPr lang="ru-RU" sz="1200" kern="1200" dirty="0"/>
                        <a:t>г</a:t>
                      </a:r>
                      <a:r>
                        <a:rPr lang="ru-RU" sz="1200" kern="1200" dirty="0" smtClean="0"/>
                        <a:t>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6" marR="6116" marT="6116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2024 </a:t>
                      </a:r>
                      <a:r>
                        <a:rPr lang="ru-RU" sz="1200" kern="1200" dirty="0"/>
                        <a:t>г</a:t>
                      </a:r>
                      <a:r>
                        <a:rPr lang="ru-RU" sz="1200" kern="1200" dirty="0" smtClean="0"/>
                        <a:t>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2025 </a:t>
                      </a:r>
                      <a:r>
                        <a:rPr lang="ru-RU" sz="1200" kern="1200" dirty="0"/>
                        <a:t>г</a:t>
                      </a:r>
                      <a:r>
                        <a:rPr lang="ru-RU" sz="1200" kern="1200" dirty="0" smtClean="0"/>
                        <a:t>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400" dirty="0"/>
                        <a:t>Н</a:t>
                      </a:r>
                      <a:r>
                        <a:rPr sz="1400" spc="10" dirty="0"/>
                        <a:t>а</a:t>
                      </a:r>
                      <a:r>
                        <a:rPr sz="1400" dirty="0"/>
                        <a:t>ло</a:t>
                      </a:r>
                      <a:r>
                        <a:rPr sz="1400" spc="-30" dirty="0"/>
                        <a:t>г</a:t>
                      </a:r>
                      <a:r>
                        <a:rPr sz="1400" spc="-25" dirty="0"/>
                        <a:t>о</a:t>
                      </a:r>
                      <a:r>
                        <a:rPr sz="1400" dirty="0"/>
                        <a:t>вые</a:t>
                      </a:r>
                      <a:r>
                        <a:rPr sz="1400" spc="-5" dirty="0"/>
                        <a:t> </a:t>
                      </a:r>
                      <a:r>
                        <a:rPr sz="1400" dirty="0"/>
                        <a:t>д</a:t>
                      </a:r>
                      <a:r>
                        <a:rPr sz="1400" spc="-25" dirty="0"/>
                        <a:t>о</a:t>
                      </a:r>
                      <a:r>
                        <a:rPr sz="1400" spc="-50" dirty="0"/>
                        <a:t>х</a:t>
                      </a:r>
                      <a:r>
                        <a:rPr sz="1400" spc="-40" dirty="0"/>
                        <a:t>о</a:t>
                      </a:r>
                      <a:r>
                        <a:rPr sz="1400" dirty="0"/>
                        <a:t>ды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0180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211,5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0180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268,5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308,7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288,9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268,5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272,2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02878">
                <a:tc>
                  <a:txBody>
                    <a:bodyPr/>
                    <a:lstStyle/>
                    <a:p>
                      <a:pPr marL="30480" marR="467359">
                        <a:lnSpc>
                          <a:spcPts val="1400"/>
                        </a:lnSpc>
                      </a:pPr>
                      <a:r>
                        <a:rPr sz="1400" dirty="0" err="1" smtClean="0"/>
                        <a:t>Н</a:t>
                      </a:r>
                      <a:r>
                        <a:rPr sz="1400" spc="-5" dirty="0" err="1" smtClean="0"/>
                        <a:t>е</a:t>
                      </a:r>
                      <a:r>
                        <a:rPr sz="1400" spc="5" dirty="0" err="1" smtClean="0"/>
                        <a:t>н</a:t>
                      </a:r>
                      <a:r>
                        <a:rPr sz="1400" spc="10" dirty="0" err="1" smtClean="0"/>
                        <a:t>а</a:t>
                      </a:r>
                      <a:r>
                        <a:rPr sz="1400" dirty="0" err="1" smtClean="0"/>
                        <a:t>ло</a:t>
                      </a:r>
                      <a:r>
                        <a:rPr sz="1400" spc="-30" dirty="0" err="1" smtClean="0"/>
                        <a:t>г</a:t>
                      </a:r>
                      <a:r>
                        <a:rPr lang="ru-RU" sz="1400" spc="-30" dirty="0" smtClean="0"/>
                        <a:t>о</a:t>
                      </a:r>
                      <a:r>
                        <a:rPr sz="1400" dirty="0" err="1" smtClean="0"/>
                        <a:t>вые</a:t>
                      </a:r>
                      <a:r>
                        <a:rPr sz="1400" dirty="0" smtClean="0"/>
                        <a:t> </a:t>
                      </a:r>
                      <a:r>
                        <a:rPr sz="1400" dirty="0"/>
                        <a:t>д</a:t>
                      </a:r>
                      <a:r>
                        <a:rPr sz="1400" spc="-25" dirty="0"/>
                        <a:t>о</a:t>
                      </a:r>
                      <a:r>
                        <a:rPr sz="1400" spc="-50" dirty="0"/>
                        <a:t>х</a:t>
                      </a:r>
                      <a:r>
                        <a:rPr sz="1400" spc="-40" dirty="0"/>
                        <a:t>о</a:t>
                      </a:r>
                      <a:r>
                        <a:rPr sz="1400" dirty="0"/>
                        <a:t>ды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1454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32,3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1454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23,2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35,5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24,5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24,1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161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21,8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934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/>
                        <a:t>Ито</a:t>
                      </a:r>
                      <a:r>
                        <a:rPr sz="1400" spc="-30" dirty="0"/>
                        <a:t>г</a:t>
                      </a:r>
                      <a:r>
                        <a:rPr sz="1400" dirty="0"/>
                        <a:t>о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0180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243,8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0180"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291,7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344,2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313,4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292,6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294,0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86556132"/>
              </p:ext>
            </p:extLst>
          </p:nvPr>
        </p:nvGraphicFramePr>
        <p:xfrm>
          <a:off x="620688" y="5508104"/>
          <a:ext cx="5836724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6031</TotalTime>
  <Words>2967</Words>
  <Application>Microsoft Office PowerPoint</Application>
  <PresentationFormat>Экран (4:3)</PresentationFormat>
  <Paragraphs>1136</Paragraphs>
  <Slides>21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Воздушный поток</vt:lpstr>
      <vt:lpstr>Пакет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</dc:title>
  <dc:creator>Варуша</dc:creator>
  <cp:lastModifiedBy>Денис Г. Товкач</cp:lastModifiedBy>
  <cp:revision>417</cp:revision>
  <cp:lastPrinted>2023-03-13T08:38:50Z</cp:lastPrinted>
  <dcterms:created xsi:type="dcterms:W3CDTF">2016-06-09T14:39:43Z</dcterms:created>
  <dcterms:modified xsi:type="dcterms:W3CDTF">2023-05-18T08:04:57Z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2015-04-09T00:00:00Z</vt:filetime>
  </property>
  <property fmtid="{D5CDD505-2E9C-101B-9397-08002B2CF9AE}" pid="3" name="LastSaved">
    <vt:filetime>2016-06-09T00:00:00Z</vt:filetime>
  </property>
</Properties>
</file>