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77" r:id="rId6"/>
    <p:sldId id="278" r:id="rId7"/>
    <p:sldId id="260" r:id="rId8"/>
    <p:sldId id="283" r:id="rId9"/>
    <p:sldId id="284" r:id="rId10"/>
    <p:sldId id="285" r:id="rId11"/>
    <p:sldId id="279" r:id="rId12"/>
    <p:sldId id="261" r:id="rId13"/>
    <p:sldId id="264" r:id="rId14"/>
    <p:sldId id="265" r:id="rId15"/>
    <p:sldId id="266" r:id="rId16"/>
    <p:sldId id="263" r:id="rId17"/>
    <p:sldId id="267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6858000" cy="9144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9900"/>
    <a:srgbClr val="FFCC66"/>
    <a:srgbClr val="FFFFCC"/>
    <a:srgbClr val="FFCCFF"/>
    <a:srgbClr val="FF66FF"/>
    <a:srgbClr val="CC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3804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Лист1!$B$1:$C$1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Лист1!$B$2:$C$2</c:f>
              <c:numCache>
                <c:formatCode>General</c:formatCode>
                <c:ptCount val="2"/>
                <c:pt idx="0">
                  <c:v>211.5</c:v>
                </c:pt>
                <c:pt idx="1">
                  <c:v>268.60000000000002</c:v>
                </c:pt>
              </c:numCache>
            </c:numRef>
          </c:val>
          <c:shape val="pyramid"/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CCCC"/>
            </a:solidFill>
          </c:spPr>
          <c:invertIfNegative val="0"/>
          <c:cat>
            <c:strRef>
              <c:f>Лист1!$B$1:$C$1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Лист1!$B$3:$C$3</c:f>
              <c:numCache>
                <c:formatCode>General</c:formatCode>
                <c:ptCount val="2"/>
                <c:pt idx="0">
                  <c:v>32.299999999999997</c:v>
                </c:pt>
                <c:pt idx="1">
                  <c:v>23.1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2822528"/>
        <c:axId val="132824064"/>
        <c:axId val="0"/>
      </c:bar3DChart>
      <c:catAx>
        <c:axId val="132822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2824064"/>
        <c:crosses val="autoZero"/>
        <c:auto val="1"/>
        <c:lblAlgn val="ctr"/>
        <c:lblOffset val="100"/>
        <c:noMultiLvlLbl val="0"/>
      </c:catAx>
      <c:valAx>
        <c:axId val="132824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2822528"/>
        <c:crosses val="autoZero"/>
        <c:crossBetween val="between"/>
      </c:valAx>
      <c:spPr>
        <a:noFill/>
        <a:ln w="25381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760EBB-D412-4500-9084-BE64E28EB056}" type="doc">
      <dgm:prSet loTypeId="urn:microsoft.com/office/officeart/2005/8/layout/hierarchy4" loCatId="hierarchy" qsTypeId="urn:microsoft.com/office/officeart/2005/8/quickstyle/3d2" qsCatId="3D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DBFF325D-62DF-48F6-B940-D262D7211A7C}">
      <dgm:prSet phldrT="[Текст]"/>
      <dgm:spPr>
        <a:gradFill rotWithShape="0">
          <a:gsLst>
            <a:gs pos="0">
              <a:srgbClr val="FFFFCC"/>
            </a:gs>
            <a:gs pos="50000">
              <a:srgbClr val="FFCCCC"/>
            </a:gs>
            <a:gs pos="100000">
              <a:srgbClr val="FFCCFF"/>
            </a:gs>
          </a:gsLst>
          <a:lin ang="16200000" scaled="0"/>
        </a:gradFill>
      </dgm:spPr>
      <dgm:t>
        <a:bodyPr/>
        <a:lstStyle/>
        <a:p>
          <a:r>
            <a:rPr lang="ru-RU" b="1" cap="none" spc="0" dirty="0" smtClean="0">
              <a:ln w="18000">
                <a:noFill/>
                <a:prstDash val="solid"/>
                <a:miter lim="800000"/>
              </a:ln>
              <a:solidFill>
                <a:srgbClr val="CC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СУЩНОСТЬ БЮДЖЕТА</a:t>
          </a:r>
          <a:r>
            <a:rPr lang="ru-RU" dirty="0" smtClean="0">
              <a:solidFill>
                <a:srgbClr val="CC00FF"/>
              </a:solidFill>
            </a:rPr>
            <a:t/>
          </a:r>
          <a:br>
            <a:rPr lang="ru-RU" dirty="0" smtClean="0">
              <a:solidFill>
                <a:srgbClr val="CC00FF"/>
              </a:solidFill>
            </a:rPr>
          </a:br>
          <a:r>
            <a:rPr lang="ru-RU" dirty="0" smtClean="0"/>
            <a:t>форма образования и расходования  денежных средств, </a:t>
          </a:r>
          <a:br>
            <a:rPr lang="ru-RU" dirty="0" smtClean="0"/>
          </a:br>
          <a:r>
            <a:rPr lang="ru-RU" dirty="0" smtClean="0"/>
            <a:t>предназначенная для финансового обеспечения  задач и функций</a:t>
          </a:r>
          <a:br>
            <a:rPr lang="ru-RU" dirty="0" smtClean="0"/>
          </a:br>
          <a:r>
            <a:rPr lang="ru-RU" dirty="0" smtClean="0"/>
            <a:t> органов местного самоуправления</a:t>
          </a:r>
          <a:endParaRPr lang="ru-RU" dirty="0"/>
        </a:p>
      </dgm:t>
    </dgm:pt>
    <dgm:pt modelId="{D705B9D2-594F-437A-8FDC-77BB2C296F98}" type="parTrans" cxnId="{5F60DA23-D936-4C62-9018-B77B84CE281A}">
      <dgm:prSet/>
      <dgm:spPr/>
      <dgm:t>
        <a:bodyPr/>
        <a:lstStyle/>
        <a:p>
          <a:endParaRPr lang="ru-RU"/>
        </a:p>
      </dgm:t>
    </dgm:pt>
    <dgm:pt modelId="{6506FA2C-F143-4B53-BC6A-150EC5553A4D}" type="sibTrans" cxnId="{5F60DA23-D936-4C62-9018-B77B84CE281A}">
      <dgm:prSet/>
      <dgm:spPr/>
      <dgm:t>
        <a:bodyPr/>
        <a:lstStyle/>
        <a:p>
          <a:endParaRPr lang="ru-RU"/>
        </a:p>
      </dgm:t>
    </dgm:pt>
    <dgm:pt modelId="{104B30F1-4A4C-441C-8933-A71C97976C12}">
      <dgm:prSet phldrT="[Текст]"/>
      <dgm:spPr>
        <a:gradFill rotWithShape="0">
          <a:gsLst>
            <a:gs pos="0">
              <a:srgbClr val="FFFF99"/>
            </a:gs>
            <a:gs pos="50000">
              <a:srgbClr val="FFCCCC"/>
            </a:gs>
            <a:gs pos="100000">
              <a:srgbClr val="FFCCFF"/>
            </a:gs>
          </a:gsLst>
          <a:lin ang="16200000" scaled="0"/>
        </a:gradFill>
      </dgm:spPr>
      <dgm:t>
        <a:bodyPr anchor="t" anchorCtr="0"/>
        <a:lstStyle/>
        <a:p>
          <a:r>
            <a:rPr lang="ru-RU" b="1" cap="none" spc="0" dirty="0" smtClean="0">
              <a:ln w="18000">
                <a:noFill/>
                <a:prstDash val="solid"/>
                <a:miter lim="800000"/>
              </a:ln>
              <a:solidFill>
                <a:srgbClr val="CC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ДОХОДЫ</a:t>
          </a:r>
          <a:r>
            <a:rPr lang="ru-RU" b="0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C00FF"/>
              </a:solidFill>
              <a:effectLst/>
            </a:rPr>
            <a:t>:</a:t>
          </a:r>
          <a:r>
            <a:rPr lang="ru-RU" dirty="0" smtClean="0"/>
            <a:t/>
          </a:r>
          <a:br>
            <a:rPr lang="ru-RU" dirty="0" smtClean="0"/>
          </a:br>
          <a:r>
            <a:rPr lang="ru-RU" dirty="0" smtClean="0"/>
            <a:t>поступающие в бюджет денежные средства (налоги юридических и физических лиц, штрафы, платежи и сборы, финансовая помощь)</a:t>
          </a:r>
          <a:endParaRPr lang="ru-RU" dirty="0"/>
        </a:p>
      </dgm:t>
    </dgm:pt>
    <dgm:pt modelId="{B6BADC57-CA44-440A-9836-5AD5F76C0E6E}" type="parTrans" cxnId="{8DA2C4F9-00EA-4C8C-A948-5F0B986C672C}">
      <dgm:prSet/>
      <dgm:spPr/>
      <dgm:t>
        <a:bodyPr/>
        <a:lstStyle/>
        <a:p>
          <a:endParaRPr lang="ru-RU"/>
        </a:p>
      </dgm:t>
    </dgm:pt>
    <dgm:pt modelId="{D57FD2B8-F3C6-4384-8426-F9F0B082C371}" type="sibTrans" cxnId="{8DA2C4F9-00EA-4C8C-A948-5F0B986C672C}">
      <dgm:prSet/>
      <dgm:spPr/>
      <dgm:t>
        <a:bodyPr/>
        <a:lstStyle/>
        <a:p>
          <a:endParaRPr lang="ru-RU"/>
        </a:p>
      </dgm:t>
    </dgm:pt>
    <dgm:pt modelId="{C4EE411D-CDD2-41B9-A807-6724DCDD0229}">
      <dgm:prSet phldrT="[Текст]"/>
      <dgm:spPr>
        <a:gradFill rotWithShape="0">
          <a:gsLst>
            <a:gs pos="0">
              <a:srgbClr val="FFFF99"/>
            </a:gs>
            <a:gs pos="50000">
              <a:srgbClr val="FFCCCC"/>
            </a:gs>
            <a:gs pos="100000">
              <a:srgbClr val="FFCCFF"/>
            </a:gs>
          </a:gsLst>
          <a:lin ang="16200000" scaled="0"/>
        </a:gradFill>
      </dgm:spPr>
      <dgm:t>
        <a:bodyPr anchor="t" anchorCtr="0"/>
        <a:lstStyle/>
        <a:p>
          <a:r>
            <a:rPr lang="ru-RU" b="1" cap="none" spc="0" dirty="0" smtClean="0">
              <a:ln w="18000">
                <a:noFill/>
                <a:prstDash val="solid"/>
                <a:miter lim="800000"/>
              </a:ln>
              <a:solidFill>
                <a:srgbClr val="CC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РАСХОДЫ</a:t>
          </a:r>
          <a:r>
            <a:rPr lang="ru-RU" b="0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C00FF"/>
              </a:solidFill>
              <a:effectLst/>
            </a:rPr>
            <a:t>:</a:t>
          </a:r>
          <a:r>
            <a:rPr lang="ru-RU" dirty="0" smtClean="0"/>
            <a:t/>
          </a:r>
          <a:br>
            <a:rPr lang="ru-RU" dirty="0" smtClean="0"/>
          </a:br>
          <a:r>
            <a:rPr lang="ru-RU" dirty="0" smtClean="0"/>
            <a:t>выплачиваемые из бюджета денежные средства</a:t>
          </a:r>
          <a:br>
            <a:rPr lang="ru-RU" dirty="0" smtClean="0"/>
          </a:br>
          <a:r>
            <a:rPr lang="ru-RU" dirty="0" smtClean="0"/>
            <a:t>(содержание муниципальных учреждений)</a:t>
          </a:r>
          <a:endParaRPr lang="ru-RU" dirty="0"/>
        </a:p>
      </dgm:t>
    </dgm:pt>
    <dgm:pt modelId="{7AEA6CBF-9F0B-418D-BDEA-80B327C1054E}" type="parTrans" cxnId="{3104A9D4-1600-45C2-9D0B-96C8AB4BCC9C}">
      <dgm:prSet/>
      <dgm:spPr/>
      <dgm:t>
        <a:bodyPr/>
        <a:lstStyle/>
        <a:p>
          <a:endParaRPr lang="ru-RU"/>
        </a:p>
      </dgm:t>
    </dgm:pt>
    <dgm:pt modelId="{C33476DD-E804-4B9A-83BF-F02A6E9AF039}" type="sibTrans" cxnId="{3104A9D4-1600-45C2-9D0B-96C8AB4BCC9C}">
      <dgm:prSet/>
      <dgm:spPr/>
      <dgm:t>
        <a:bodyPr/>
        <a:lstStyle/>
        <a:p>
          <a:endParaRPr lang="ru-RU"/>
        </a:p>
      </dgm:t>
    </dgm:pt>
    <dgm:pt modelId="{3793BBBC-A1B8-4815-BEFF-B0A7B3CB7635}" type="pres">
      <dgm:prSet presAssocID="{0D760EBB-D412-4500-9084-BE64E28EB05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03A2B6D-F3FC-4DF5-BB61-197934929DE4}" type="pres">
      <dgm:prSet presAssocID="{DBFF325D-62DF-48F6-B940-D262D7211A7C}" presName="vertOne" presStyleCnt="0"/>
      <dgm:spPr/>
    </dgm:pt>
    <dgm:pt modelId="{4F117571-8296-4F8C-8A69-748F4B360DF1}" type="pres">
      <dgm:prSet presAssocID="{DBFF325D-62DF-48F6-B940-D262D7211A7C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ADAC20-505B-4CC7-AE41-3B73A6AE27BC}" type="pres">
      <dgm:prSet presAssocID="{DBFF325D-62DF-48F6-B940-D262D7211A7C}" presName="parTransOne" presStyleCnt="0"/>
      <dgm:spPr/>
    </dgm:pt>
    <dgm:pt modelId="{172BB490-CE34-41AA-B8FA-C476AFF9F504}" type="pres">
      <dgm:prSet presAssocID="{DBFF325D-62DF-48F6-B940-D262D7211A7C}" presName="horzOne" presStyleCnt="0"/>
      <dgm:spPr/>
    </dgm:pt>
    <dgm:pt modelId="{216D8BA1-4144-4781-B8F6-DA2F135B1EAF}" type="pres">
      <dgm:prSet presAssocID="{104B30F1-4A4C-441C-8933-A71C97976C12}" presName="vertTwo" presStyleCnt="0"/>
      <dgm:spPr/>
    </dgm:pt>
    <dgm:pt modelId="{661F05CC-9865-4F58-9B6C-632099E1DEEF}" type="pres">
      <dgm:prSet presAssocID="{104B30F1-4A4C-441C-8933-A71C97976C12}" presName="txTwo" presStyleLbl="node2" presStyleIdx="0" presStyleCnt="2" custLinFactNeighborX="-77" custLinFactNeighborY="-8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7A186C-148D-4F5A-B880-F789A18E3D10}" type="pres">
      <dgm:prSet presAssocID="{104B30F1-4A4C-441C-8933-A71C97976C12}" presName="horzTwo" presStyleCnt="0"/>
      <dgm:spPr/>
    </dgm:pt>
    <dgm:pt modelId="{17A918F4-F60C-46C2-82D5-09D6FEF0630E}" type="pres">
      <dgm:prSet presAssocID="{D57FD2B8-F3C6-4384-8426-F9F0B082C371}" presName="sibSpaceTwo" presStyleCnt="0"/>
      <dgm:spPr/>
    </dgm:pt>
    <dgm:pt modelId="{070310F1-14EB-47CE-99AE-4BFD627F5C0B}" type="pres">
      <dgm:prSet presAssocID="{C4EE411D-CDD2-41B9-A807-6724DCDD0229}" presName="vertTwo" presStyleCnt="0"/>
      <dgm:spPr/>
    </dgm:pt>
    <dgm:pt modelId="{D9A9D40D-EAD3-4DE5-A6DD-11DC61F1CC73}" type="pres">
      <dgm:prSet presAssocID="{C4EE411D-CDD2-41B9-A807-6724DCDD0229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88C988-E1E0-4AC6-A01F-04120A0874C7}" type="pres">
      <dgm:prSet presAssocID="{C4EE411D-CDD2-41B9-A807-6724DCDD0229}" presName="horzTwo" presStyleCnt="0"/>
      <dgm:spPr/>
    </dgm:pt>
  </dgm:ptLst>
  <dgm:cxnLst>
    <dgm:cxn modelId="{6049AF97-5D44-442F-BC37-E5C5BE3EE14D}" type="presOf" srcId="{DBFF325D-62DF-48F6-B940-D262D7211A7C}" destId="{4F117571-8296-4F8C-8A69-748F4B360DF1}" srcOrd="0" destOrd="0" presId="urn:microsoft.com/office/officeart/2005/8/layout/hierarchy4"/>
    <dgm:cxn modelId="{52CED29A-8B6E-4F8A-B3F2-A387F8E17D69}" type="presOf" srcId="{104B30F1-4A4C-441C-8933-A71C97976C12}" destId="{661F05CC-9865-4F58-9B6C-632099E1DEEF}" srcOrd="0" destOrd="0" presId="urn:microsoft.com/office/officeart/2005/8/layout/hierarchy4"/>
    <dgm:cxn modelId="{6FDEC665-5C5F-4512-84D6-26697446DF9E}" type="presOf" srcId="{C4EE411D-CDD2-41B9-A807-6724DCDD0229}" destId="{D9A9D40D-EAD3-4DE5-A6DD-11DC61F1CC73}" srcOrd="0" destOrd="0" presId="urn:microsoft.com/office/officeart/2005/8/layout/hierarchy4"/>
    <dgm:cxn modelId="{3104A9D4-1600-45C2-9D0B-96C8AB4BCC9C}" srcId="{DBFF325D-62DF-48F6-B940-D262D7211A7C}" destId="{C4EE411D-CDD2-41B9-A807-6724DCDD0229}" srcOrd="1" destOrd="0" parTransId="{7AEA6CBF-9F0B-418D-BDEA-80B327C1054E}" sibTransId="{C33476DD-E804-4B9A-83BF-F02A6E9AF039}"/>
    <dgm:cxn modelId="{8DA2C4F9-00EA-4C8C-A948-5F0B986C672C}" srcId="{DBFF325D-62DF-48F6-B940-D262D7211A7C}" destId="{104B30F1-4A4C-441C-8933-A71C97976C12}" srcOrd="0" destOrd="0" parTransId="{B6BADC57-CA44-440A-9836-5AD5F76C0E6E}" sibTransId="{D57FD2B8-F3C6-4384-8426-F9F0B082C371}"/>
    <dgm:cxn modelId="{095AAA07-9E2B-41AE-B071-6C3E71190B26}" type="presOf" srcId="{0D760EBB-D412-4500-9084-BE64E28EB056}" destId="{3793BBBC-A1B8-4815-BEFF-B0A7B3CB7635}" srcOrd="0" destOrd="0" presId="urn:microsoft.com/office/officeart/2005/8/layout/hierarchy4"/>
    <dgm:cxn modelId="{5F60DA23-D936-4C62-9018-B77B84CE281A}" srcId="{0D760EBB-D412-4500-9084-BE64E28EB056}" destId="{DBFF325D-62DF-48F6-B940-D262D7211A7C}" srcOrd="0" destOrd="0" parTransId="{D705B9D2-594F-437A-8FDC-77BB2C296F98}" sibTransId="{6506FA2C-F143-4B53-BC6A-150EC5553A4D}"/>
    <dgm:cxn modelId="{BFEF605C-8B18-4196-9F5A-616E3D202C99}" type="presParOf" srcId="{3793BBBC-A1B8-4815-BEFF-B0A7B3CB7635}" destId="{A03A2B6D-F3FC-4DF5-BB61-197934929DE4}" srcOrd="0" destOrd="0" presId="urn:microsoft.com/office/officeart/2005/8/layout/hierarchy4"/>
    <dgm:cxn modelId="{938CDDBF-FE06-4AAB-980D-79C98EBCFD46}" type="presParOf" srcId="{A03A2B6D-F3FC-4DF5-BB61-197934929DE4}" destId="{4F117571-8296-4F8C-8A69-748F4B360DF1}" srcOrd="0" destOrd="0" presId="urn:microsoft.com/office/officeart/2005/8/layout/hierarchy4"/>
    <dgm:cxn modelId="{FBF48E6D-8167-40CC-80C0-90816B818833}" type="presParOf" srcId="{A03A2B6D-F3FC-4DF5-BB61-197934929DE4}" destId="{E8ADAC20-505B-4CC7-AE41-3B73A6AE27BC}" srcOrd="1" destOrd="0" presId="urn:microsoft.com/office/officeart/2005/8/layout/hierarchy4"/>
    <dgm:cxn modelId="{903B225F-E326-405D-AD06-54C5064B1464}" type="presParOf" srcId="{A03A2B6D-F3FC-4DF5-BB61-197934929DE4}" destId="{172BB490-CE34-41AA-B8FA-C476AFF9F504}" srcOrd="2" destOrd="0" presId="urn:microsoft.com/office/officeart/2005/8/layout/hierarchy4"/>
    <dgm:cxn modelId="{55E334A4-40E4-476C-BC67-63530405C9C7}" type="presParOf" srcId="{172BB490-CE34-41AA-B8FA-C476AFF9F504}" destId="{216D8BA1-4144-4781-B8F6-DA2F135B1EAF}" srcOrd="0" destOrd="0" presId="urn:microsoft.com/office/officeart/2005/8/layout/hierarchy4"/>
    <dgm:cxn modelId="{96B28CC2-5DB3-4523-91E6-2ACFDE62F30B}" type="presParOf" srcId="{216D8BA1-4144-4781-B8F6-DA2F135B1EAF}" destId="{661F05CC-9865-4F58-9B6C-632099E1DEEF}" srcOrd="0" destOrd="0" presId="urn:microsoft.com/office/officeart/2005/8/layout/hierarchy4"/>
    <dgm:cxn modelId="{7BF58BC4-0C1E-487A-AB8A-5E4ED5CA3D43}" type="presParOf" srcId="{216D8BA1-4144-4781-B8F6-DA2F135B1EAF}" destId="{247A186C-148D-4F5A-B880-F789A18E3D10}" srcOrd="1" destOrd="0" presId="urn:microsoft.com/office/officeart/2005/8/layout/hierarchy4"/>
    <dgm:cxn modelId="{BE9176BD-BCBD-4B0F-9BCB-60418B75E987}" type="presParOf" srcId="{172BB490-CE34-41AA-B8FA-C476AFF9F504}" destId="{17A918F4-F60C-46C2-82D5-09D6FEF0630E}" srcOrd="1" destOrd="0" presId="urn:microsoft.com/office/officeart/2005/8/layout/hierarchy4"/>
    <dgm:cxn modelId="{012F5CD5-7786-4406-AC81-0E3D4A54ED5E}" type="presParOf" srcId="{172BB490-CE34-41AA-B8FA-C476AFF9F504}" destId="{070310F1-14EB-47CE-99AE-4BFD627F5C0B}" srcOrd="2" destOrd="0" presId="urn:microsoft.com/office/officeart/2005/8/layout/hierarchy4"/>
    <dgm:cxn modelId="{B3144B7E-BDBA-44D5-9413-3019BF4BAB85}" type="presParOf" srcId="{070310F1-14EB-47CE-99AE-4BFD627F5C0B}" destId="{D9A9D40D-EAD3-4DE5-A6DD-11DC61F1CC73}" srcOrd="0" destOrd="0" presId="urn:microsoft.com/office/officeart/2005/8/layout/hierarchy4"/>
    <dgm:cxn modelId="{E2368576-CF84-4B67-9E5C-67A9D91F604B}" type="presParOf" srcId="{070310F1-14EB-47CE-99AE-4BFD627F5C0B}" destId="{A588C988-E1E0-4AC6-A01F-04120A0874C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F09B9B-A4A8-48FE-9132-2C25F5777684}" type="doc">
      <dgm:prSet loTypeId="urn:microsoft.com/office/officeart/2005/8/layout/hierarchy4" loCatId="hierarchy" qsTypeId="urn:microsoft.com/office/officeart/2005/8/quickstyle/simple3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DE0EB5AB-2147-436D-8F20-BB8D9E22195D}">
      <dgm:prSet phldrT="[Текст]"/>
      <dgm:spPr>
        <a:gradFill rotWithShape="0">
          <a:gsLst>
            <a:gs pos="0">
              <a:srgbClr val="FFFF99"/>
            </a:gs>
            <a:gs pos="50000">
              <a:srgbClr val="FFCCCC"/>
            </a:gs>
            <a:gs pos="100000">
              <a:srgbClr val="FFCCFF"/>
            </a:gs>
          </a:gsLst>
          <a:lin ang="16200000" scaled="0"/>
        </a:gra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b="1" cap="none" spc="50" dirty="0" smtClean="0">
              <a:ln w="11430"/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Основные принципы организации бюджетной системы</a:t>
          </a:r>
          <a:endParaRPr lang="ru-RU" b="1" cap="none" spc="50" dirty="0">
            <a:ln w="11430"/>
            <a:solidFill>
              <a:srgbClr val="99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CBDFAB-6985-49F8-8A71-CD3E8F54F6C1}" type="parTrans" cxnId="{D1D6D53C-2E0D-450B-9E1D-D00D678B8696}">
      <dgm:prSet/>
      <dgm:spPr/>
      <dgm:t>
        <a:bodyPr/>
        <a:lstStyle/>
        <a:p>
          <a:endParaRPr lang="ru-RU"/>
        </a:p>
      </dgm:t>
    </dgm:pt>
    <dgm:pt modelId="{16EAAEE9-5180-43F7-A238-3C909B64706B}" type="sibTrans" cxnId="{D1D6D53C-2E0D-450B-9E1D-D00D678B8696}">
      <dgm:prSet/>
      <dgm:spPr/>
      <dgm:t>
        <a:bodyPr/>
        <a:lstStyle/>
        <a:p>
          <a:endParaRPr lang="ru-RU"/>
        </a:p>
      </dgm:t>
    </dgm:pt>
    <dgm:pt modelId="{CA27A5B1-7567-4C62-AE80-2B02DE614DDC}">
      <dgm:prSet phldrT="[Текст]" custT="1"/>
      <dgm:spPr>
        <a:gradFill rotWithShape="0">
          <a:gsLst>
            <a:gs pos="0">
              <a:srgbClr val="FFFF99"/>
            </a:gs>
            <a:gs pos="48000">
              <a:srgbClr val="FFCCCC"/>
            </a:gs>
            <a:gs pos="100000">
              <a:srgbClr val="FFCCFF"/>
            </a:gs>
          </a:gsLst>
          <a:lin ang="16200000" scaled="0"/>
        </a:gradFill>
      </dgm:spPr>
      <dgm:t>
        <a:bodyPr anchor="t" anchorCtr="0"/>
        <a:lstStyle/>
        <a:p>
          <a:r>
            <a:rPr lang="ru-RU" sz="1200" b="1" dirty="0" smtClean="0"/>
            <a:t>Принцип единства бюджетной системы</a:t>
          </a:r>
          <a:endParaRPr lang="ru-RU" sz="1200" b="1" dirty="0"/>
        </a:p>
      </dgm:t>
    </dgm:pt>
    <dgm:pt modelId="{35633974-4EDC-4AC2-80D3-EEB9885B6A58}" type="parTrans" cxnId="{ACED45EF-AF8C-4E0A-A88C-D893D91FD17C}">
      <dgm:prSet/>
      <dgm:spPr/>
      <dgm:t>
        <a:bodyPr/>
        <a:lstStyle/>
        <a:p>
          <a:endParaRPr lang="ru-RU"/>
        </a:p>
      </dgm:t>
    </dgm:pt>
    <dgm:pt modelId="{7199152D-7F6E-47C9-A1C3-A119034FF8BE}" type="sibTrans" cxnId="{ACED45EF-AF8C-4E0A-A88C-D893D91FD17C}">
      <dgm:prSet/>
      <dgm:spPr/>
      <dgm:t>
        <a:bodyPr/>
        <a:lstStyle/>
        <a:p>
          <a:endParaRPr lang="ru-RU"/>
        </a:p>
      </dgm:t>
    </dgm:pt>
    <dgm:pt modelId="{365A63D2-55D2-4B1E-B06C-E017388FD499}">
      <dgm:prSet phldrT="[Текст]" custT="1"/>
      <dgm:spPr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</dgm:spPr>
      <dgm:t>
        <a:bodyPr anchor="t" anchorCtr="0"/>
        <a:lstStyle/>
        <a:p>
          <a:r>
            <a:rPr lang="ru-RU" sz="1200" b="1" dirty="0" smtClean="0"/>
            <a:t>Принцип разграничения доходов и расходов между уровнями бюджетной системы</a:t>
          </a:r>
          <a:endParaRPr lang="ru-RU" sz="1200" b="1" dirty="0"/>
        </a:p>
      </dgm:t>
    </dgm:pt>
    <dgm:pt modelId="{7F32334F-0BD5-4C74-82F1-E8CB66D61E8F}" type="parTrans" cxnId="{5DF8AC9E-45BC-4A42-979D-D394FC0E7E5E}">
      <dgm:prSet/>
      <dgm:spPr/>
      <dgm:t>
        <a:bodyPr/>
        <a:lstStyle/>
        <a:p>
          <a:endParaRPr lang="ru-RU"/>
        </a:p>
      </dgm:t>
    </dgm:pt>
    <dgm:pt modelId="{35310B46-0473-409C-97E2-B87CD72CB3A9}" type="sibTrans" cxnId="{5DF8AC9E-45BC-4A42-979D-D394FC0E7E5E}">
      <dgm:prSet/>
      <dgm:spPr/>
      <dgm:t>
        <a:bodyPr/>
        <a:lstStyle/>
        <a:p>
          <a:endParaRPr lang="ru-RU"/>
        </a:p>
      </dgm:t>
    </dgm:pt>
    <dgm:pt modelId="{CB4BCA09-CD76-457A-8A6A-D3E406AC27DF}">
      <dgm:prSet/>
      <dgm:spPr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</dgm:spPr>
      <dgm:t>
        <a:bodyPr anchor="t" anchorCtr="0"/>
        <a:lstStyle/>
        <a:p>
          <a:r>
            <a:rPr lang="ru-RU" b="1" dirty="0" smtClean="0"/>
            <a:t>Принцип </a:t>
          </a:r>
          <a:r>
            <a:rPr lang="ru-RU" b="1" dirty="0" err="1" smtClean="0"/>
            <a:t>самосто</a:t>
          </a:r>
          <a:r>
            <a:rPr lang="ru-RU" b="1" dirty="0" smtClean="0"/>
            <a:t>- </a:t>
          </a:r>
          <a:r>
            <a:rPr lang="ru-RU" b="1" dirty="0" err="1" smtClean="0"/>
            <a:t>ятельности</a:t>
          </a:r>
          <a:r>
            <a:rPr lang="ru-RU" b="1" dirty="0" smtClean="0"/>
            <a:t> бюджета</a:t>
          </a:r>
          <a:endParaRPr lang="ru-RU" b="1" dirty="0"/>
        </a:p>
      </dgm:t>
    </dgm:pt>
    <dgm:pt modelId="{133A9241-35D6-4F00-8AA4-6F5EFB8FD701}" type="parTrans" cxnId="{519E06D9-67D5-4E73-A43D-FDE2DFDEDE74}">
      <dgm:prSet/>
      <dgm:spPr/>
      <dgm:t>
        <a:bodyPr/>
        <a:lstStyle/>
        <a:p>
          <a:endParaRPr lang="ru-RU"/>
        </a:p>
      </dgm:t>
    </dgm:pt>
    <dgm:pt modelId="{9177E431-632F-4797-BEF4-24C22F125B9B}" type="sibTrans" cxnId="{519E06D9-67D5-4E73-A43D-FDE2DFDEDE74}">
      <dgm:prSet/>
      <dgm:spPr/>
      <dgm:t>
        <a:bodyPr/>
        <a:lstStyle/>
        <a:p>
          <a:endParaRPr lang="ru-RU"/>
        </a:p>
      </dgm:t>
    </dgm:pt>
    <dgm:pt modelId="{83087B29-2A99-425C-8300-351C7F71DADD}">
      <dgm:prSet/>
      <dgm:spPr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</dgm:spPr>
      <dgm:t>
        <a:bodyPr anchor="t" anchorCtr="0"/>
        <a:lstStyle/>
        <a:p>
          <a:r>
            <a:rPr lang="ru-RU" b="1" dirty="0" smtClean="0"/>
            <a:t>Принцип </a:t>
          </a:r>
          <a:r>
            <a:rPr lang="ru-RU" b="1" dirty="0" err="1" smtClean="0"/>
            <a:t>сбалансиро-ванности</a:t>
          </a:r>
          <a:r>
            <a:rPr lang="ru-RU" b="1" dirty="0" smtClean="0"/>
            <a:t> бюджета</a:t>
          </a:r>
          <a:endParaRPr lang="ru-RU" b="1" dirty="0"/>
        </a:p>
      </dgm:t>
    </dgm:pt>
    <dgm:pt modelId="{29399050-01A7-4CD9-9475-AAA5B6E5B808}" type="parTrans" cxnId="{CB687D9C-14E6-40A4-A8C7-7358785005CB}">
      <dgm:prSet/>
      <dgm:spPr/>
      <dgm:t>
        <a:bodyPr/>
        <a:lstStyle/>
        <a:p>
          <a:endParaRPr lang="ru-RU"/>
        </a:p>
      </dgm:t>
    </dgm:pt>
    <dgm:pt modelId="{8F8EEBDD-904D-4B5B-AD02-B1D07FCC5375}" type="sibTrans" cxnId="{CB687D9C-14E6-40A4-A8C7-7358785005CB}">
      <dgm:prSet/>
      <dgm:spPr/>
      <dgm:t>
        <a:bodyPr/>
        <a:lstStyle/>
        <a:p>
          <a:endParaRPr lang="ru-RU"/>
        </a:p>
      </dgm:t>
    </dgm:pt>
    <dgm:pt modelId="{CA151A24-734E-4BC2-9A4D-D741A1C18CC0}">
      <dgm:prSet/>
      <dgm:spPr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</dgm:spPr>
      <dgm:t>
        <a:bodyPr anchor="t" anchorCtr="0"/>
        <a:lstStyle/>
        <a:p>
          <a:r>
            <a:rPr lang="ru-RU" b="1" dirty="0" smtClean="0"/>
            <a:t>Принцип </a:t>
          </a:r>
          <a:r>
            <a:rPr lang="ru-RU" b="1" dirty="0" err="1" smtClean="0"/>
            <a:t>достовер</a:t>
          </a:r>
          <a:r>
            <a:rPr lang="ru-RU" b="1" dirty="0" smtClean="0"/>
            <a:t>- </a:t>
          </a:r>
          <a:r>
            <a:rPr lang="ru-RU" b="1" dirty="0" err="1" smtClean="0"/>
            <a:t>ности</a:t>
          </a:r>
          <a:r>
            <a:rPr lang="ru-RU" b="1" dirty="0" smtClean="0"/>
            <a:t/>
          </a:r>
          <a:br>
            <a:rPr lang="ru-RU" b="1" dirty="0" smtClean="0"/>
          </a:br>
          <a:r>
            <a:rPr lang="ru-RU" b="1" dirty="0" smtClean="0"/>
            <a:t>бюджета</a:t>
          </a:r>
          <a:endParaRPr lang="ru-RU" b="1" dirty="0"/>
        </a:p>
      </dgm:t>
    </dgm:pt>
    <dgm:pt modelId="{794B47BA-795A-4682-B10E-B3976A0D12C0}" type="parTrans" cxnId="{C10623B9-4F77-4A4A-9F97-CAC768158AC5}">
      <dgm:prSet/>
      <dgm:spPr/>
      <dgm:t>
        <a:bodyPr/>
        <a:lstStyle/>
        <a:p>
          <a:endParaRPr lang="ru-RU"/>
        </a:p>
      </dgm:t>
    </dgm:pt>
    <dgm:pt modelId="{ED9174BE-F74E-4F32-ABA0-1A0039FD9DFA}" type="sibTrans" cxnId="{C10623B9-4F77-4A4A-9F97-CAC768158AC5}">
      <dgm:prSet/>
      <dgm:spPr/>
      <dgm:t>
        <a:bodyPr/>
        <a:lstStyle/>
        <a:p>
          <a:endParaRPr lang="ru-RU"/>
        </a:p>
      </dgm:t>
    </dgm:pt>
    <dgm:pt modelId="{CB4D20D4-003E-43C2-B1B4-CA937AF1067F}">
      <dgm:prSet/>
      <dgm:spPr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</dgm:spPr>
      <dgm:t>
        <a:bodyPr anchor="t" anchorCtr="0"/>
        <a:lstStyle/>
        <a:p>
          <a:r>
            <a:rPr lang="ru-RU" b="1" dirty="0" smtClean="0"/>
            <a:t>Принцип гласности бюджета</a:t>
          </a:r>
          <a:endParaRPr lang="ru-RU" b="1" dirty="0"/>
        </a:p>
      </dgm:t>
    </dgm:pt>
    <dgm:pt modelId="{8B74E54E-8284-4DBC-ACB9-B1E7BEE44586}" type="parTrans" cxnId="{CE7FA5DE-739A-490D-B5B4-5E0710B9F083}">
      <dgm:prSet/>
      <dgm:spPr/>
      <dgm:t>
        <a:bodyPr/>
        <a:lstStyle/>
        <a:p>
          <a:endParaRPr lang="ru-RU"/>
        </a:p>
      </dgm:t>
    </dgm:pt>
    <dgm:pt modelId="{5620744C-990F-44A9-9999-481E8F8A12C1}" type="sibTrans" cxnId="{CE7FA5DE-739A-490D-B5B4-5E0710B9F083}">
      <dgm:prSet/>
      <dgm:spPr/>
      <dgm:t>
        <a:bodyPr/>
        <a:lstStyle/>
        <a:p>
          <a:endParaRPr lang="ru-RU"/>
        </a:p>
      </dgm:t>
    </dgm:pt>
    <dgm:pt modelId="{849B8F58-991A-4930-BC84-6FD64912543A}" type="pres">
      <dgm:prSet presAssocID="{1AF09B9B-A4A8-48FE-9132-2C25F577768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5C76299-D3DA-44E9-87B9-BC2FD1E114AF}" type="pres">
      <dgm:prSet presAssocID="{DE0EB5AB-2147-436D-8F20-BB8D9E22195D}" presName="vertOne" presStyleCnt="0"/>
      <dgm:spPr/>
    </dgm:pt>
    <dgm:pt modelId="{B7AA6931-EC5E-4A0B-8610-BDA310943578}" type="pres">
      <dgm:prSet presAssocID="{DE0EB5AB-2147-436D-8F20-BB8D9E22195D}" presName="txOne" presStyleLbl="node0" presStyleIdx="0" presStyleCnt="1" custScaleY="15210" custLinFactY="-14343" custLinFactNeighborX="-115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B7B833-2F92-4990-8B78-C9F3DA1607E0}" type="pres">
      <dgm:prSet presAssocID="{DE0EB5AB-2147-436D-8F20-BB8D9E22195D}" presName="parTransOne" presStyleCnt="0"/>
      <dgm:spPr/>
    </dgm:pt>
    <dgm:pt modelId="{B7388EB7-407C-499C-8C98-D2745544E054}" type="pres">
      <dgm:prSet presAssocID="{DE0EB5AB-2147-436D-8F20-BB8D9E22195D}" presName="horzOne" presStyleCnt="0"/>
      <dgm:spPr/>
    </dgm:pt>
    <dgm:pt modelId="{B6F45021-C619-4B55-837E-39AFF803D3B5}" type="pres">
      <dgm:prSet presAssocID="{CA27A5B1-7567-4C62-AE80-2B02DE614DDC}" presName="vertTwo" presStyleCnt="0"/>
      <dgm:spPr/>
    </dgm:pt>
    <dgm:pt modelId="{4C261DD2-005A-47A7-866B-35C4CA15FB10}" type="pres">
      <dgm:prSet presAssocID="{CA27A5B1-7567-4C62-AE80-2B02DE614DDC}" presName="txTwo" presStyleLbl="node2" presStyleIdx="0" presStyleCnt="6" custScaleY="48514" custLinFactNeighborX="-510" custLinFactNeighborY="-185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72583B-09E8-42C1-B460-E2348B2BB6D5}" type="pres">
      <dgm:prSet presAssocID="{CA27A5B1-7567-4C62-AE80-2B02DE614DDC}" presName="horzTwo" presStyleCnt="0"/>
      <dgm:spPr/>
    </dgm:pt>
    <dgm:pt modelId="{20C95560-191E-4542-AFE4-F90E1FAD1CC7}" type="pres">
      <dgm:prSet presAssocID="{7199152D-7F6E-47C9-A1C3-A119034FF8BE}" presName="sibSpaceTwo" presStyleCnt="0"/>
      <dgm:spPr/>
    </dgm:pt>
    <dgm:pt modelId="{75BFC9B1-967B-4465-880B-8CBDDE5D7B5A}" type="pres">
      <dgm:prSet presAssocID="{365A63D2-55D2-4B1E-B06C-E017388FD499}" presName="vertTwo" presStyleCnt="0"/>
      <dgm:spPr/>
    </dgm:pt>
    <dgm:pt modelId="{4ED6E9ED-CBEC-4DF1-9858-EDF94203607E}" type="pres">
      <dgm:prSet presAssocID="{365A63D2-55D2-4B1E-B06C-E017388FD499}" presName="txTwo" presStyleLbl="node2" presStyleIdx="1" presStyleCnt="6" custScaleY="48599" custLinFactNeighborX="-510" custLinFactNeighborY="-185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C73608-2368-4032-AFDD-F9BC624CB3B1}" type="pres">
      <dgm:prSet presAssocID="{365A63D2-55D2-4B1E-B06C-E017388FD499}" presName="horzTwo" presStyleCnt="0"/>
      <dgm:spPr/>
    </dgm:pt>
    <dgm:pt modelId="{5446DBDE-5316-479E-B489-C55B6A2E1EB7}" type="pres">
      <dgm:prSet presAssocID="{35310B46-0473-409C-97E2-B87CD72CB3A9}" presName="sibSpaceTwo" presStyleCnt="0"/>
      <dgm:spPr/>
    </dgm:pt>
    <dgm:pt modelId="{1D23A4EF-7AF3-4090-A346-DDD22D3FBC94}" type="pres">
      <dgm:prSet presAssocID="{CB4BCA09-CD76-457A-8A6A-D3E406AC27DF}" presName="vertTwo" presStyleCnt="0"/>
      <dgm:spPr/>
    </dgm:pt>
    <dgm:pt modelId="{BE211FE9-E9A6-43E4-8FDE-04120A67CD69}" type="pres">
      <dgm:prSet presAssocID="{CB4BCA09-CD76-457A-8A6A-D3E406AC27DF}" presName="txTwo" presStyleLbl="node2" presStyleIdx="2" presStyleCnt="6" custScaleY="49745" custLinFactNeighborX="-3311" custLinFactNeighborY="-188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F58E7B-822C-4E17-87E2-D11EBF0A060F}" type="pres">
      <dgm:prSet presAssocID="{CB4BCA09-CD76-457A-8A6A-D3E406AC27DF}" presName="horzTwo" presStyleCnt="0"/>
      <dgm:spPr/>
    </dgm:pt>
    <dgm:pt modelId="{961BE3D3-0FE6-4EFB-993E-23A38460B4EB}" type="pres">
      <dgm:prSet presAssocID="{9177E431-632F-4797-BEF4-24C22F125B9B}" presName="sibSpaceTwo" presStyleCnt="0"/>
      <dgm:spPr/>
    </dgm:pt>
    <dgm:pt modelId="{3357964C-D0FC-4555-8A5F-B5F82BC2428B}" type="pres">
      <dgm:prSet presAssocID="{83087B29-2A99-425C-8300-351C7F71DADD}" presName="vertTwo" presStyleCnt="0"/>
      <dgm:spPr/>
    </dgm:pt>
    <dgm:pt modelId="{95955CA0-1753-464F-AB05-05BA0F43ADA0}" type="pres">
      <dgm:prSet presAssocID="{83087B29-2A99-425C-8300-351C7F71DADD}" presName="txTwo" presStyleLbl="node2" presStyleIdx="3" presStyleCnt="6" custScaleY="49745" custLinFactNeighborX="-510" custLinFactNeighborY="-185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8FB1C4-FB61-4593-894A-40B39E3D187B}" type="pres">
      <dgm:prSet presAssocID="{83087B29-2A99-425C-8300-351C7F71DADD}" presName="horzTwo" presStyleCnt="0"/>
      <dgm:spPr/>
    </dgm:pt>
    <dgm:pt modelId="{365C78B4-6CFB-462D-8413-D4B876058CAA}" type="pres">
      <dgm:prSet presAssocID="{8F8EEBDD-904D-4B5B-AD02-B1D07FCC5375}" presName="sibSpaceTwo" presStyleCnt="0"/>
      <dgm:spPr/>
    </dgm:pt>
    <dgm:pt modelId="{4355276F-C47C-402C-AAD2-EFEB2D0A615B}" type="pres">
      <dgm:prSet presAssocID="{CA151A24-734E-4BC2-9A4D-D741A1C18CC0}" presName="vertTwo" presStyleCnt="0"/>
      <dgm:spPr/>
    </dgm:pt>
    <dgm:pt modelId="{C9B558B5-DCD5-4A8B-A46A-FADA94B8579B}" type="pres">
      <dgm:prSet presAssocID="{CA151A24-734E-4BC2-9A4D-D741A1C18CC0}" presName="txTwo" presStyleLbl="node2" presStyleIdx="4" presStyleCnt="6" custScaleY="49745" custLinFactNeighborX="-510" custLinFactNeighborY="-185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C3C017-B3B2-4651-8A22-4365A0E39262}" type="pres">
      <dgm:prSet presAssocID="{CA151A24-734E-4BC2-9A4D-D741A1C18CC0}" presName="horzTwo" presStyleCnt="0"/>
      <dgm:spPr/>
    </dgm:pt>
    <dgm:pt modelId="{1B1A9E83-6E8D-4A0F-BB22-ED0AE7522FEB}" type="pres">
      <dgm:prSet presAssocID="{ED9174BE-F74E-4F32-ABA0-1A0039FD9DFA}" presName="sibSpaceTwo" presStyleCnt="0"/>
      <dgm:spPr/>
    </dgm:pt>
    <dgm:pt modelId="{EA44932A-3E35-46FD-BC47-4B29A0914451}" type="pres">
      <dgm:prSet presAssocID="{CB4D20D4-003E-43C2-B1B4-CA937AF1067F}" presName="vertTwo" presStyleCnt="0"/>
      <dgm:spPr/>
    </dgm:pt>
    <dgm:pt modelId="{0C34D002-E2D6-47EF-AFE6-8A18B75E3906}" type="pres">
      <dgm:prSet presAssocID="{CB4D20D4-003E-43C2-B1B4-CA937AF1067F}" presName="txTwo" presStyleLbl="node2" presStyleIdx="5" presStyleCnt="6" custScaleY="49745" custLinFactNeighborX="-510" custLinFactNeighborY="-185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C4D7EE-C31F-4A0F-825C-30060304A0F9}" type="pres">
      <dgm:prSet presAssocID="{CB4D20D4-003E-43C2-B1B4-CA937AF1067F}" presName="horzTwo" presStyleCnt="0"/>
      <dgm:spPr/>
    </dgm:pt>
  </dgm:ptLst>
  <dgm:cxnLst>
    <dgm:cxn modelId="{AE6F8D7F-E241-4A4E-ABE9-B2263AAF32C8}" type="presOf" srcId="{CB4D20D4-003E-43C2-B1B4-CA937AF1067F}" destId="{0C34D002-E2D6-47EF-AFE6-8A18B75E3906}" srcOrd="0" destOrd="0" presId="urn:microsoft.com/office/officeart/2005/8/layout/hierarchy4"/>
    <dgm:cxn modelId="{93E0216C-478E-4205-BE38-ED40B5C3B220}" type="presOf" srcId="{83087B29-2A99-425C-8300-351C7F71DADD}" destId="{95955CA0-1753-464F-AB05-05BA0F43ADA0}" srcOrd="0" destOrd="0" presId="urn:microsoft.com/office/officeart/2005/8/layout/hierarchy4"/>
    <dgm:cxn modelId="{CB687D9C-14E6-40A4-A8C7-7358785005CB}" srcId="{DE0EB5AB-2147-436D-8F20-BB8D9E22195D}" destId="{83087B29-2A99-425C-8300-351C7F71DADD}" srcOrd="3" destOrd="0" parTransId="{29399050-01A7-4CD9-9475-AAA5B6E5B808}" sibTransId="{8F8EEBDD-904D-4B5B-AD02-B1D07FCC5375}"/>
    <dgm:cxn modelId="{25331171-F9EE-4472-8D06-1B9052B3E934}" type="presOf" srcId="{CA151A24-734E-4BC2-9A4D-D741A1C18CC0}" destId="{C9B558B5-DCD5-4A8B-A46A-FADA94B8579B}" srcOrd="0" destOrd="0" presId="urn:microsoft.com/office/officeart/2005/8/layout/hierarchy4"/>
    <dgm:cxn modelId="{0030305A-FC81-467A-B68F-5BBD4FFBF7ED}" type="presOf" srcId="{365A63D2-55D2-4B1E-B06C-E017388FD499}" destId="{4ED6E9ED-CBEC-4DF1-9858-EDF94203607E}" srcOrd="0" destOrd="0" presId="urn:microsoft.com/office/officeart/2005/8/layout/hierarchy4"/>
    <dgm:cxn modelId="{519E06D9-67D5-4E73-A43D-FDE2DFDEDE74}" srcId="{DE0EB5AB-2147-436D-8F20-BB8D9E22195D}" destId="{CB4BCA09-CD76-457A-8A6A-D3E406AC27DF}" srcOrd="2" destOrd="0" parTransId="{133A9241-35D6-4F00-8AA4-6F5EFB8FD701}" sibTransId="{9177E431-632F-4797-BEF4-24C22F125B9B}"/>
    <dgm:cxn modelId="{D1D6D53C-2E0D-450B-9E1D-D00D678B8696}" srcId="{1AF09B9B-A4A8-48FE-9132-2C25F5777684}" destId="{DE0EB5AB-2147-436D-8F20-BB8D9E22195D}" srcOrd="0" destOrd="0" parTransId="{E1CBDFAB-6985-49F8-8A71-CD3E8F54F6C1}" sibTransId="{16EAAEE9-5180-43F7-A238-3C909B64706B}"/>
    <dgm:cxn modelId="{ACED45EF-AF8C-4E0A-A88C-D893D91FD17C}" srcId="{DE0EB5AB-2147-436D-8F20-BB8D9E22195D}" destId="{CA27A5B1-7567-4C62-AE80-2B02DE614DDC}" srcOrd="0" destOrd="0" parTransId="{35633974-4EDC-4AC2-80D3-EEB9885B6A58}" sibTransId="{7199152D-7F6E-47C9-A1C3-A119034FF8BE}"/>
    <dgm:cxn modelId="{576075BF-17A1-4064-88BA-9844972F6C7B}" type="presOf" srcId="{CA27A5B1-7567-4C62-AE80-2B02DE614DDC}" destId="{4C261DD2-005A-47A7-866B-35C4CA15FB10}" srcOrd="0" destOrd="0" presId="urn:microsoft.com/office/officeart/2005/8/layout/hierarchy4"/>
    <dgm:cxn modelId="{CE7FA5DE-739A-490D-B5B4-5E0710B9F083}" srcId="{DE0EB5AB-2147-436D-8F20-BB8D9E22195D}" destId="{CB4D20D4-003E-43C2-B1B4-CA937AF1067F}" srcOrd="5" destOrd="0" parTransId="{8B74E54E-8284-4DBC-ACB9-B1E7BEE44586}" sibTransId="{5620744C-990F-44A9-9999-481E8F8A12C1}"/>
    <dgm:cxn modelId="{C10623B9-4F77-4A4A-9F97-CAC768158AC5}" srcId="{DE0EB5AB-2147-436D-8F20-BB8D9E22195D}" destId="{CA151A24-734E-4BC2-9A4D-D741A1C18CC0}" srcOrd="4" destOrd="0" parTransId="{794B47BA-795A-4682-B10E-B3976A0D12C0}" sibTransId="{ED9174BE-F74E-4F32-ABA0-1A0039FD9DFA}"/>
    <dgm:cxn modelId="{174D3381-2C86-4FE2-98E4-05300E74BEBC}" type="presOf" srcId="{1AF09B9B-A4A8-48FE-9132-2C25F5777684}" destId="{849B8F58-991A-4930-BC84-6FD64912543A}" srcOrd="0" destOrd="0" presId="urn:microsoft.com/office/officeart/2005/8/layout/hierarchy4"/>
    <dgm:cxn modelId="{5DF8AC9E-45BC-4A42-979D-D394FC0E7E5E}" srcId="{DE0EB5AB-2147-436D-8F20-BB8D9E22195D}" destId="{365A63D2-55D2-4B1E-B06C-E017388FD499}" srcOrd="1" destOrd="0" parTransId="{7F32334F-0BD5-4C74-82F1-E8CB66D61E8F}" sibTransId="{35310B46-0473-409C-97E2-B87CD72CB3A9}"/>
    <dgm:cxn modelId="{A06390C4-99D4-4150-9397-E0D6C20CD104}" type="presOf" srcId="{DE0EB5AB-2147-436D-8F20-BB8D9E22195D}" destId="{B7AA6931-EC5E-4A0B-8610-BDA310943578}" srcOrd="0" destOrd="0" presId="urn:microsoft.com/office/officeart/2005/8/layout/hierarchy4"/>
    <dgm:cxn modelId="{34CDF67D-A3DB-4431-A5BB-069E3876FD7F}" type="presOf" srcId="{CB4BCA09-CD76-457A-8A6A-D3E406AC27DF}" destId="{BE211FE9-E9A6-43E4-8FDE-04120A67CD69}" srcOrd="0" destOrd="0" presId="urn:microsoft.com/office/officeart/2005/8/layout/hierarchy4"/>
    <dgm:cxn modelId="{3B57601B-D904-412A-8538-9A47E757A66E}" type="presParOf" srcId="{849B8F58-991A-4930-BC84-6FD64912543A}" destId="{E5C76299-D3DA-44E9-87B9-BC2FD1E114AF}" srcOrd="0" destOrd="0" presId="urn:microsoft.com/office/officeart/2005/8/layout/hierarchy4"/>
    <dgm:cxn modelId="{C8FF04B1-C99C-4DCE-8CE6-0E5CACEFB06E}" type="presParOf" srcId="{E5C76299-D3DA-44E9-87B9-BC2FD1E114AF}" destId="{B7AA6931-EC5E-4A0B-8610-BDA310943578}" srcOrd="0" destOrd="0" presId="urn:microsoft.com/office/officeart/2005/8/layout/hierarchy4"/>
    <dgm:cxn modelId="{29B80691-C863-492F-A8BA-83D930048536}" type="presParOf" srcId="{E5C76299-D3DA-44E9-87B9-BC2FD1E114AF}" destId="{9CB7B833-2F92-4990-8B78-C9F3DA1607E0}" srcOrd="1" destOrd="0" presId="urn:microsoft.com/office/officeart/2005/8/layout/hierarchy4"/>
    <dgm:cxn modelId="{8101F345-5BB4-471D-A438-D25023143C1D}" type="presParOf" srcId="{E5C76299-D3DA-44E9-87B9-BC2FD1E114AF}" destId="{B7388EB7-407C-499C-8C98-D2745544E054}" srcOrd="2" destOrd="0" presId="urn:microsoft.com/office/officeart/2005/8/layout/hierarchy4"/>
    <dgm:cxn modelId="{A12CB4D1-E13E-43BA-B52A-10149C85B01C}" type="presParOf" srcId="{B7388EB7-407C-499C-8C98-D2745544E054}" destId="{B6F45021-C619-4B55-837E-39AFF803D3B5}" srcOrd="0" destOrd="0" presId="urn:microsoft.com/office/officeart/2005/8/layout/hierarchy4"/>
    <dgm:cxn modelId="{D468D516-0DB2-4090-9E34-1242547BE662}" type="presParOf" srcId="{B6F45021-C619-4B55-837E-39AFF803D3B5}" destId="{4C261DD2-005A-47A7-866B-35C4CA15FB10}" srcOrd="0" destOrd="0" presId="urn:microsoft.com/office/officeart/2005/8/layout/hierarchy4"/>
    <dgm:cxn modelId="{5A37820D-6E2B-41BE-AB00-6213BC4A55CB}" type="presParOf" srcId="{B6F45021-C619-4B55-837E-39AFF803D3B5}" destId="{EE72583B-09E8-42C1-B460-E2348B2BB6D5}" srcOrd="1" destOrd="0" presId="urn:microsoft.com/office/officeart/2005/8/layout/hierarchy4"/>
    <dgm:cxn modelId="{6CDEEE9E-E8F3-46D3-BE0E-7526B444BF89}" type="presParOf" srcId="{B7388EB7-407C-499C-8C98-D2745544E054}" destId="{20C95560-191E-4542-AFE4-F90E1FAD1CC7}" srcOrd="1" destOrd="0" presId="urn:microsoft.com/office/officeart/2005/8/layout/hierarchy4"/>
    <dgm:cxn modelId="{D00EF964-A3A6-42F3-A380-FDCB6DB4F0D8}" type="presParOf" srcId="{B7388EB7-407C-499C-8C98-D2745544E054}" destId="{75BFC9B1-967B-4465-880B-8CBDDE5D7B5A}" srcOrd="2" destOrd="0" presId="urn:microsoft.com/office/officeart/2005/8/layout/hierarchy4"/>
    <dgm:cxn modelId="{5E7CEE64-04AB-4606-8686-98DF26FA91EB}" type="presParOf" srcId="{75BFC9B1-967B-4465-880B-8CBDDE5D7B5A}" destId="{4ED6E9ED-CBEC-4DF1-9858-EDF94203607E}" srcOrd="0" destOrd="0" presId="urn:microsoft.com/office/officeart/2005/8/layout/hierarchy4"/>
    <dgm:cxn modelId="{230A46D0-0619-4B82-BB28-55B98716B12B}" type="presParOf" srcId="{75BFC9B1-967B-4465-880B-8CBDDE5D7B5A}" destId="{AFC73608-2368-4032-AFDD-F9BC624CB3B1}" srcOrd="1" destOrd="0" presId="urn:microsoft.com/office/officeart/2005/8/layout/hierarchy4"/>
    <dgm:cxn modelId="{2512F210-852C-4181-B059-CEB0053E0328}" type="presParOf" srcId="{B7388EB7-407C-499C-8C98-D2745544E054}" destId="{5446DBDE-5316-479E-B489-C55B6A2E1EB7}" srcOrd="3" destOrd="0" presId="urn:microsoft.com/office/officeart/2005/8/layout/hierarchy4"/>
    <dgm:cxn modelId="{CF0B5AC3-9148-47B2-B28E-01C980C76944}" type="presParOf" srcId="{B7388EB7-407C-499C-8C98-D2745544E054}" destId="{1D23A4EF-7AF3-4090-A346-DDD22D3FBC94}" srcOrd="4" destOrd="0" presId="urn:microsoft.com/office/officeart/2005/8/layout/hierarchy4"/>
    <dgm:cxn modelId="{633C83F0-E6B3-4402-A56D-602022D21A63}" type="presParOf" srcId="{1D23A4EF-7AF3-4090-A346-DDD22D3FBC94}" destId="{BE211FE9-E9A6-43E4-8FDE-04120A67CD69}" srcOrd="0" destOrd="0" presId="urn:microsoft.com/office/officeart/2005/8/layout/hierarchy4"/>
    <dgm:cxn modelId="{622E28D8-6630-496D-86AF-42D6EC2E50E2}" type="presParOf" srcId="{1D23A4EF-7AF3-4090-A346-DDD22D3FBC94}" destId="{04F58E7B-822C-4E17-87E2-D11EBF0A060F}" srcOrd="1" destOrd="0" presId="urn:microsoft.com/office/officeart/2005/8/layout/hierarchy4"/>
    <dgm:cxn modelId="{21A0D79C-0674-4675-92BB-16074DA68313}" type="presParOf" srcId="{B7388EB7-407C-499C-8C98-D2745544E054}" destId="{961BE3D3-0FE6-4EFB-993E-23A38460B4EB}" srcOrd="5" destOrd="0" presId="urn:microsoft.com/office/officeart/2005/8/layout/hierarchy4"/>
    <dgm:cxn modelId="{73B8F38F-5E47-49F9-98ED-D6F9B12A2DD1}" type="presParOf" srcId="{B7388EB7-407C-499C-8C98-D2745544E054}" destId="{3357964C-D0FC-4555-8A5F-B5F82BC2428B}" srcOrd="6" destOrd="0" presId="urn:microsoft.com/office/officeart/2005/8/layout/hierarchy4"/>
    <dgm:cxn modelId="{774B019D-C579-4B94-AC44-28A35E586FE6}" type="presParOf" srcId="{3357964C-D0FC-4555-8A5F-B5F82BC2428B}" destId="{95955CA0-1753-464F-AB05-05BA0F43ADA0}" srcOrd="0" destOrd="0" presId="urn:microsoft.com/office/officeart/2005/8/layout/hierarchy4"/>
    <dgm:cxn modelId="{7B39BF36-2FC6-4E08-89E3-6AA988415A1E}" type="presParOf" srcId="{3357964C-D0FC-4555-8A5F-B5F82BC2428B}" destId="{5E8FB1C4-FB61-4593-894A-40B39E3D187B}" srcOrd="1" destOrd="0" presId="urn:microsoft.com/office/officeart/2005/8/layout/hierarchy4"/>
    <dgm:cxn modelId="{2AF68062-AC3B-4089-B497-AA703D443DC1}" type="presParOf" srcId="{B7388EB7-407C-499C-8C98-D2745544E054}" destId="{365C78B4-6CFB-462D-8413-D4B876058CAA}" srcOrd="7" destOrd="0" presId="urn:microsoft.com/office/officeart/2005/8/layout/hierarchy4"/>
    <dgm:cxn modelId="{DF1954BC-EB2E-4E65-8DBC-CC61F4D02409}" type="presParOf" srcId="{B7388EB7-407C-499C-8C98-D2745544E054}" destId="{4355276F-C47C-402C-AAD2-EFEB2D0A615B}" srcOrd="8" destOrd="0" presId="urn:microsoft.com/office/officeart/2005/8/layout/hierarchy4"/>
    <dgm:cxn modelId="{C38354A2-52AA-4266-9E15-C7C8FB6A41C6}" type="presParOf" srcId="{4355276F-C47C-402C-AAD2-EFEB2D0A615B}" destId="{C9B558B5-DCD5-4A8B-A46A-FADA94B8579B}" srcOrd="0" destOrd="0" presId="urn:microsoft.com/office/officeart/2005/8/layout/hierarchy4"/>
    <dgm:cxn modelId="{CA66C589-FB35-4550-A9F9-0E3D7D274EEC}" type="presParOf" srcId="{4355276F-C47C-402C-AAD2-EFEB2D0A615B}" destId="{24C3C017-B3B2-4651-8A22-4365A0E39262}" srcOrd="1" destOrd="0" presId="urn:microsoft.com/office/officeart/2005/8/layout/hierarchy4"/>
    <dgm:cxn modelId="{F7B4DEA3-30C2-42FB-9779-5BD774ED2BED}" type="presParOf" srcId="{B7388EB7-407C-499C-8C98-D2745544E054}" destId="{1B1A9E83-6E8D-4A0F-BB22-ED0AE7522FEB}" srcOrd="9" destOrd="0" presId="urn:microsoft.com/office/officeart/2005/8/layout/hierarchy4"/>
    <dgm:cxn modelId="{0F51581E-CAB8-4BFE-9071-274382DD7D3D}" type="presParOf" srcId="{B7388EB7-407C-499C-8C98-D2745544E054}" destId="{EA44932A-3E35-46FD-BC47-4B29A0914451}" srcOrd="10" destOrd="0" presId="urn:microsoft.com/office/officeart/2005/8/layout/hierarchy4"/>
    <dgm:cxn modelId="{EB813AFC-0BF3-4C0F-A05E-CC9E1C259EFB}" type="presParOf" srcId="{EA44932A-3E35-46FD-BC47-4B29A0914451}" destId="{0C34D002-E2D6-47EF-AFE6-8A18B75E3906}" srcOrd="0" destOrd="0" presId="urn:microsoft.com/office/officeart/2005/8/layout/hierarchy4"/>
    <dgm:cxn modelId="{66396B53-1DDD-4B1F-AF7B-A431EC67A88B}" type="presParOf" srcId="{EA44932A-3E35-46FD-BC47-4B29A0914451}" destId="{26C4D7EE-C31F-4A0F-825C-30060304A0F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78CE74-69C5-45E2-A81B-0F30F01BC186}" type="doc">
      <dgm:prSet loTypeId="urn:microsoft.com/office/officeart/2005/8/layout/process1" loCatId="process" qsTypeId="urn:microsoft.com/office/officeart/2005/8/quickstyle/3d2" qsCatId="3D" csTypeId="urn:microsoft.com/office/officeart/2005/8/colors/accent6_1" csCatId="accent6" phldr="1"/>
      <dgm:spPr/>
    </dgm:pt>
    <dgm:pt modelId="{8434C368-323D-40AE-8D2E-57188FE8941E}">
      <dgm:prSet phldrT="[Текст]" custT="1"/>
      <dgm:spPr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</dgm:spPr>
      <dgm:t>
        <a:bodyPr vert="vert270"/>
        <a:lstStyle/>
        <a:p>
          <a:r>
            <a:rPr lang="ru-RU" sz="1200" b="1" dirty="0" smtClean="0"/>
            <a:t>Формирование бюджета</a:t>
          </a:r>
          <a:endParaRPr lang="ru-RU" sz="1200" b="1" dirty="0"/>
        </a:p>
      </dgm:t>
    </dgm:pt>
    <dgm:pt modelId="{77124CB9-B430-41C2-9E0D-B1C00E1CBF93}" type="parTrans" cxnId="{715FDE9F-3D34-406B-8F6A-DC8CC539DE26}">
      <dgm:prSet/>
      <dgm:spPr/>
      <dgm:t>
        <a:bodyPr/>
        <a:lstStyle/>
        <a:p>
          <a:endParaRPr lang="ru-RU"/>
        </a:p>
      </dgm:t>
    </dgm:pt>
    <dgm:pt modelId="{642EFD2C-6413-4D91-A2A9-89D1A96A2572}" type="sibTrans" cxnId="{715FDE9F-3D34-406B-8F6A-DC8CC539DE26}">
      <dgm:prSet/>
      <dgm:spPr/>
      <dgm:t>
        <a:bodyPr/>
        <a:lstStyle/>
        <a:p>
          <a:endParaRPr lang="ru-RU"/>
        </a:p>
      </dgm:t>
    </dgm:pt>
    <dgm:pt modelId="{ED4474E2-DABE-4C31-96B7-915F7A943A2D}">
      <dgm:prSet phldrT="[Текст]" custT="1"/>
      <dgm:spPr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</dgm:spPr>
      <dgm:t>
        <a:bodyPr vert="vert270"/>
        <a:lstStyle/>
        <a:p>
          <a:r>
            <a:rPr lang="ru-RU" sz="1200" b="1" dirty="0" smtClean="0"/>
            <a:t>Одобрение бюджета  главой муниципального  образования</a:t>
          </a:r>
          <a:endParaRPr lang="ru-RU" sz="1200" b="1" dirty="0"/>
        </a:p>
      </dgm:t>
    </dgm:pt>
    <dgm:pt modelId="{C54EF909-56BA-49B5-83DA-1645ECE83CA7}" type="parTrans" cxnId="{0F05C532-C30A-4087-BC68-8F35DF510D16}">
      <dgm:prSet/>
      <dgm:spPr/>
      <dgm:t>
        <a:bodyPr/>
        <a:lstStyle/>
        <a:p>
          <a:endParaRPr lang="ru-RU"/>
        </a:p>
      </dgm:t>
    </dgm:pt>
    <dgm:pt modelId="{867E6820-CD3C-46A0-BE16-3E79FA417CAA}" type="sibTrans" cxnId="{0F05C532-C30A-4087-BC68-8F35DF510D16}">
      <dgm:prSet/>
      <dgm:spPr/>
      <dgm:t>
        <a:bodyPr/>
        <a:lstStyle/>
        <a:p>
          <a:endParaRPr lang="ru-RU"/>
        </a:p>
      </dgm:t>
    </dgm:pt>
    <dgm:pt modelId="{ADD0F771-8080-4DD6-A58C-C75F42AB35DD}">
      <dgm:prSet phldrT="[Текст]" custT="1"/>
      <dgm:spPr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</dgm:spPr>
      <dgm:t>
        <a:bodyPr vert="vert270"/>
        <a:lstStyle/>
        <a:p>
          <a:r>
            <a:rPr lang="ru-RU" sz="1000" b="1" dirty="0" smtClean="0"/>
            <a:t>Внесение бюджета главой муниципального образования в Совет МО ЩР</a:t>
          </a:r>
          <a:endParaRPr lang="ru-RU" sz="1000" b="1" dirty="0"/>
        </a:p>
      </dgm:t>
    </dgm:pt>
    <dgm:pt modelId="{B1F08AF4-3BB1-4BA7-8BF2-94AFFEC1ECE7}" type="parTrans" cxnId="{21123637-D869-4EA5-AD29-AED2C5C29A74}">
      <dgm:prSet/>
      <dgm:spPr/>
      <dgm:t>
        <a:bodyPr/>
        <a:lstStyle/>
        <a:p>
          <a:endParaRPr lang="ru-RU"/>
        </a:p>
      </dgm:t>
    </dgm:pt>
    <dgm:pt modelId="{C2687301-6964-4D2C-9DD4-DAB5C86B1EC1}" type="sibTrans" cxnId="{21123637-D869-4EA5-AD29-AED2C5C29A74}">
      <dgm:prSet/>
      <dgm:spPr/>
      <dgm:t>
        <a:bodyPr/>
        <a:lstStyle/>
        <a:p>
          <a:endParaRPr lang="ru-RU"/>
        </a:p>
      </dgm:t>
    </dgm:pt>
    <dgm:pt modelId="{A9700F12-85EC-40AE-93DA-565C878F7C5C}">
      <dgm:prSet custT="1"/>
      <dgm:spPr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</dgm:spPr>
      <dgm:t>
        <a:bodyPr vert="vert270"/>
        <a:lstStyle/>
        <a:p>
          <a:r>
            <a:rPr lang="ru-RU" sz="1200" b="1" dirty="0" smtClean="0"/>
            <a:t>Рассмотрение </a:t>
          </a:r>
          <a:br>
            <a:rPr lang="ru-RU" sz="1200" b="1" dirty="0" smtClean="0"/>
          </a:br>
          <a:r>
            <a:rPr lang="ru-RU" sz="1200" b="1" dirty="0" smtClean="0"/>
            <a:t>Советом МО ЩР</a:t>
          </a:r>
          <a:endParaRPr lang="ru-RU" sz="1200" b="1" dirty="0"/>
        </a:p>
      </dgm:t>
    </dgm:pt>
    <dgm:pt modelId="{A48A7F73-4F15-468B-910F-B12A7E813753}" type="parTrans" cxnId="{15E04957-68C5-404E-AC7C-69239778CA17}">
      <dgm:prSet/>
      <dgm:spPr/>
      <dgm:t>
        <a:bodyPr/>
        <a:lstStyle/>
        <a:p>
          <a:endParaRPr lang="ru-RU"/>
        </a:p>
      </dgm:t>
    </dgm:pt>
    <dgm:pt modelId="{4A0B4259-3B9D-4BB9-9B75-BFAB517F9D70}" type="sibTrans" cxnId="{15E04957-68C5-404E-AC7C-69239778CA17}">
      <dgm:prSet/>
      <dgm:spPr/>
      <dgm:t>
        <a:bodyPr/>
        <a:lstStyle/>
        <a:p>
          <a:endParaRPr lang="ru-RU"/>
        </a:p>
      </dgm:t>
    </dgm:pt>
    <dgm:pt modelId="{F303BC17-E4C6-4D67-A2E2-40C312C1C9DA}">
      <dgm:prSet custT="1"/>
      <dgm:spPr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</dgm:spPr>
      <dgm:t>
        <a:bodyPr vert="vert270"/>
        <a:lstStyle/>
        <a:p>
          <a:r>
            <a:rPr lang="ru-RU" sz="1200" b="1" dirty="0" smtClean="0"/>
            <a:t>Принятие </a:t>
          </a:r>
          <a:br>
            <a:rPr lang="ru-RU" sz="1200" b="1" dirty="0" smtClean="0"/>
          </a:br>
          <a:r>
            <a:rPr lang="ru-RU" sz="1200" b="1" dirty="0" smtClean="0"/>
            <a:t>Советом МО  ЩР</a:t>
          </a:r>
          <a:endParaRPr lang="ru-RU" sz="1200" b="1" dirty="0"/>
        </a:p>
      </dgm:t>
    </dgm:pt>
    <dgm:pt modelId="{71FAF6E7-8D4B-41E6-92ED-36E412426CCF}" type="parTrans" cxnId="{81207B17-8171-458F-A5F2-470BB88A3D55}">
      <dgm:prSet/>
      <dgm:spPr/>
      <dgm:t>
        <a:bodyPr/>
        <a:lstStyle/>
        <a:p>
          <a:endParaRPr lang="ru-RU"/>
        </a:p>
      </dgm:t>
    </dgm:pt>
    <dgm:pt modelId="{58A6E277-0BF8-4806-81FC-993F802EEF48}" type="sibTrans" cxnId="{81207B17-8171-458F-A5F2-470BB88A3D55}">
      <dgm:prSet/>
      <dgm:spPr/>
      <dgm:t>
        <a:bodyPr/>
        <a:lstStyle/>
        <a:p>
          <a:endParaRPr lang="ru-RU"/>
        </a:p>
      </dgm:t>
    </dgm:pt>
    <dgm:pt modelId="{B949C410-8669-4F1E-91B4-C3DECF716520}">
      <dgm:prSet custT="1"/>
      <dgm:spPr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</dgm:spPr>
      <dgm:t>
        <a:bodyPr vert="vert270"/>
        <a:lstStyle/>
        <a:p>
          <a:r>
            <a:rPr lang="ru-RU" sz="1200" b="1" dirty="0" smtClean="0"/>
            <a:t>Подписание главой муниципального образования</a:t>
          </a:r>
          <a:endParaRPr lang="ru-RU" sz="1200" b="1" dirty="0"/>
        </a:p>
      </dgm:t>
    </dgm:pt>
    <dgm:pt modelId="{6F6FECB6-CFAB-43AE-93B4-730138CEA55E}" type="parTrans" cxnId="{DC4F73DF-FF18-437D-B583-D63158F59A93}">
      <dgm:prSet/>
      <dgm:spPr/>
      <dgm:t>
        <a:bodyPr/>
        <a:lstStyle/>
        <a:p>
          <a:endParaRPr lang="ru-RU"/>
        </a:p>
      </dgm:t>
    </dgm:pt>
    <dgm:pt modelId="{6486A221-8388-435F-92BB-C01F54BECB2E}" type="sibTrans" cxnId="{DC4F73DF-FF18-437D-B583-D63158F59A93}">
      <dgm:prSet/>
      <dgm:spPr/>
      <dgm:t>
        <a:bodyPr/>
        <a:lstStyle/>
        <a:p>
          <a:endParaRPr lang="ru-RU"/>
        </a:p>
      </dgm:t>
    </dgm:pt>
    <dgm:pt modelId="{ECE9199B-E9BC-461A-8E61-EC2E2DA2B2A6}" type="pres">
      <dgm:prSet presAssocID="{EF78CE74-69C5-45E2-A81B-0F30F01BC186}" presName="Name0" presStyleCnt="0">
        <dgm:presLayoutVars>
          <dgm:dir/>
          <dgm:resizeHandles val="exact"/>
        </dgm:presLayoutVars>
      </dgm:prSet>
      <dgm:spPr/>
    </dgm:pt>
    <dgm:pt modelId="{3EB40C48-3596-4C03-B4B3-3928ABA86111}" type="pres">
      <dgm:prSet presAssocID="{8434C368-323D-40AE-8D2E-57188FE8941E}" presName="node" presStyleLbl="node1" presStyleIdx="0" presStyleCnt="6" custScaleY="304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290768-FA3E-4EA7-8078-9F45111A4539}" type="pres">
      <dgm:prSet presAssocID="{642EFD2C-6413-4D91-A2A9-89D1A96A2572}" presName="sibTrans" presStyleLbl="sibTrans2D1" presStyleIdx="0" presStyleCnt="5"/>
      <dgm:spPr/>
      <dgm:t>
        <a:bodyPr/>
        <a:lstStyle/>
        <a:p>
          <a:endParaRPr lang="ru-RU"/>
        </a:p>
      </dgm:t>
    </dgm:pt>
    <dgm:pt modelId="{5224A21C-6E56-4313-8000-6FDFFE631AA5}" type="pres">
      <dgm:prSet presAssocID="{642EFD2C-6413-4D91-A2A9-89D1A96A2572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679BC058-06FF-4AAD-BFAD-BBEC8487BF2D}" type="pres">
      <dgm:prSet presAssocID="{ED4474E2-DABE-4C31-96B7-915F7A943A2D}" presName="node" presStyleLbl="node1" presStyleIdx="1" presStyleCnt="6" custScaleY="304618" custLinFactNeighborX="3545" custLinFactNeighborY="-7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69B47-1E5D-4E70-B562-30A0AC8D2D07}" type="pres">
      <dgm:prSet presAssocID="{867E6820-CD3C-46A0-BE16-3E79FA417CAA}" presName="sibTrans" presStyleLbl="sibTrans2D1" presStyleIdx="1" presStyleCnt="5"/>
      <dgm:spPr/>
      <dgm:t>
        <a:bodyPr/>
        <a:lstStyle/>
        <a:p>
          <a:endParaRPr lang="ru-RU"/>
        </a:p>
      </dgm:t>
    </dgm:pt>
    <dgm:pt modelId="{C5F6483E-29B8-4CD6-A518-5424D4A42A40}" type="pres">
      <dgm:prSet presAssocID="{867E6820-CD3C-46A0-BE16-3E79FA417CAA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000577DF-93B9-4105-BFB9-3527CE4DA65F}" type="pres">
      <dgm:prSet presAssocID="{ADD0F771-8080-4DD6-A58C-C75F42AB35DD}" presName="node" presStyleLbl="node1" presStyleIdx="2" presStyleCnt="6" custScaleY="304618" custLinFactNeighborX="3545" custLinFactNeighborY="-7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F569BE-F740-4EEF-97F3-A9D272E005AC}" type="pres">
      <dgm:prSet presAssocID="{C2687301-6964-4D2C-9DD4-DAB5C86B1EC1}" presName="sibTrans" presStyleLbl="sibTrans2D1" presStyleIdx="2" presStyleCnt="5"/>
      <dgm:spPr/>
      <dgm:t>
        <a:bodyPr/>
        <a:lstStyle/>
        <a:p>
          <a:endParaRPr lang="ru-RU"/>
        </a:p>
      </dgm:t>
    </dgm:pt>
    <dgm:pt modelId="{9238340B-3915-481B-965D-021C18A64022}" type="pres">
      <dgm:prSet presAssocID="{C2687301-6964-4D2C-9DD4-DAB5C86B1EC1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EC400C97-B790-4752-B465-78DB4D002557}" type="pres">
      <dgm:prSet presAssocID="{A9700F12-85EC-40AE-93DA-565C878F7C5C}" presName="node" presStyleLbl="node1" presStyleIdx="3" presStyleCnt="6" custScaleY="304618" custLinFactNeighborX="3545" custLinFactNeighborY="-7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B7CF69-1E6F-4C16-9623-EE3B23C42761}" type="pres">
      <dgm:prSet presAssocID="{4A0B4259-3B9D-4BB9-9B75-BFAB517F9D70}" presName="sibTrans" presStyleLbl="sibTrans2D1" presStyleIdx="3" presStyleCnt="5"/>
      <dgm:spPr/>
      <dgm:t>
        <a:bodyPr/>
        <a:lstStyle/>
        <a:p>
          <a:endParaRPr lang="ru-RU"/>
        </a:p>
      </dgm:t>
    </dgm:pt>
    <dgm:pt modelId="{A87AF9CC-4276-438F-8B9C-EEAAB9BB8D27}" type="pres">
      <dgm:prSet presAssocID="{4A0B4259-3B9D-4BB9-9B75-BFAB517F9D70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46397D70-6F00-4889-9BB1-6CA86DA856EB}" type="pres">
      <dgm:prSet presAssocID="{F303BC17-E4C6-4D67-A2E2-40C312C1C9DA}" presName="node" presStyleLbl="node1" presStyleIdx="4" presStyleCnt="6" custScaleY="304618" custLinFactNeighborX="3545" custLinFactNeighborY="-7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A3A1B7-E1C6-4B73-BFAD-04E8A7056C29}" type="pres">
      <dgm:prSet presAssocID="{58A6E277-0BF8-4806-81FC-993F802EEF48}" presName="sibTrans" presStyleLbl="sibTrans2D1" presStyleIdx="4" presStyleCnt="5"/>
      <dgm:spPr/>
      <dgm:t>
        <a:bodyPr/>
        <a:lstStyle/>
        <a:p>
          <a:endParaRPr lang="ru-RU"/>
        </a:p>
      </dgm:t>
    </dgm:pt>
    <dgm:pt modelId="{2A913ABB-050B-4F40-BC59-1F9E41D6EE28}" type="pres">
      <dgm:prSet presAssocID="{58A6E277-0BF8-4806-81FC-993F802EEF48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2920A985-7DA8-4E34-A84F-1467B039E08A}" type="pres">
      <dgm:prSet presAssocID="{B949C410-8669-4F1E-91B4-C3DECF716520}" presName="node" presStyleLbl="node1" presStyleIdx="5" presStyleCnt="6" custScaleY="304618" custLinFactNeighborX="3545" custLinFactNeighborY="-7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F6550E-0A0D-482C-BC05-7B42ABC9182A}" type="presOf" srcId="{F303BC17-E4C6-4D67-A2E2-40C312C1C9DA}" destId="{46397D70-6F00-4889-9BB1-6CA86DA856EB}" srcOrd="0" destOrd="0" presId="urn:microsoft.com/office/officeart/2005/8/layout/process1"/>
    <dgm:cxn modelId="{34B56055-092F-4CEB-AC64-133A5E43186D}" type="presOf" srcId="{B949C410-8669-4F1E-91B4-C3DECF716520}" destId="{2920A985-7DA8-4E34-A84F-1467B039E08A}" srcOrd="0" destOrd="0" presId="urn:microsoft.com/office/officeart/2005/8/layout/process1"/>
    <dgm:cxn modelId="{21123637-D869-4EA5-AD29-AED2C5C29A74}" srcId="{EF78CE74-69C5-45E2-A81B-0F30F01BC186}" destId="{ADD0F771-8080-4DD6-A58C-C75F42AB35DD}" srcOrd="2" destOrd="0" parTransId="{B1F08AF4-3BB1-4BA7-8BF2-94AFFEC1ECE7}" sibTransId="{C2687301-6964-4D2C-9DD4-DAB5C86B1EC1}"/>
    <dgm:cxn modelId="{DC596295-3FEC-4437-B3F6-39D78BDCAEA5}" type="presOf" srcId="{EF78CE74-69C5-45E2-A81B-0F30F01BC186}" destId="{ECE9199B-E9BC-461A-8E61-EC2E2DA2B2A6}" srcOrd="0" destOrd="0" presId="urn:microsoft.com/office/officeart/2005/8/layout/process1"/>
    <dgm:cxn modelId="{7B8E045B-BD94-432D-A785-162CF833BCBF}" type="presOf" srcId="{4A0B4259-3B9D-4BB9-9B75-BFAB517F9D70}" destId="{86B7CF69-1E6F-4C16-9623-EE3B23C42761}" srcOrd="0" destOrd="0" presId="urn:microsoft.com/office/officeart/2005/8/layout/process1"/>
    <dgm:cxn modelId="{0F05C532-C30A-4087-BC68-8F35DF510D16}" srcId="{EF78CE74-69C5-45E2-A81B-0F30F01BC186}" destId="{ED4474E2-DABE-4C31-96B7-915F7A943A2D}" srcOrd="1" destOrd="0" parTransId="{C54EF909-56BA-49B5-83DA-1645ECE83CA7}" sibTransId="{867E6820-CD3C-46A0-BE16-3E79FA417CAA}"/>
    <dgm:cxn modelId="{81207B17-8171-458F-A5F2-470BB88A3D55}" srcId="{EF78CE74-69C5-45E2-A81B-0F30F01BC186}" destId="{F303BC17-E4C6-4D67-A2E2-40C312C1C9DA}" srcOrd="4" destOrd="0" parTransId="{71FAF6E7-8D4B-41E6-92ED-36E412426CCF}" sibTransId="{58A6E277-0BF8-4806-81FC-993F802EEF48}"/>
    <dgm:cxn modelId="{CB5C136D-13AE-403B-B058-EE57B205E8A1}" type="presOf" srcId="{C2687301-6964-4D2C-9DD4-DAB5C86B1EC1}" destId="{9238340B-3915-481B-965D-021C18A64022}" srcOrd="1" destOrd="0" presId="urn:microsoft.com/office/officeart/2005/8/layout/process1"/>
    <dgm:cxn modelId="{8B6F7D39-8D4F-491B-9053-66EF0A293C42}" type="presOf" srcId="{867E6820-CD3C-46A0-BE16-3E79FA417CAA}" destId="{0D169B47-1E5D-4E70-B562-30A0AC8D2D07}" srcOrd="0" destOrd="0" presId="urn:microsoft.com/office/officeart/2005/8/layout/process1"/>
    <dgm:cxn modelId="{715FDE9F-3D34-406B-8F6A-DC8CC539DE26}" srcId="{EF78CE74-69C5-45E2-A81B-0F30F01BC186}" destId="{8434C368-323D-40AE-8D2E-57188FE8941E}" srcOrd="0" destOrd="0" parTransId="{77124CB9-B430-41C2-9E0D-B1C00E1CBF93}" sibTransId="{642EFD2C-6413-4D91-A2A9-89D1A96A2572}"/>
    <dgm:cxn modelId="{DC4F73DF-FF18-437D-B583-D63158F59A93}" srcId="{EF78CE74-69C5-45E2-A81B-0F30F01BC186}" destId="{B949C410-8669-4F1E-91B4-C3DECF716520}" srcOrd="5" destOrd="0" parTransId="{6F6FECB6-CFAB-43AE-93B4-730138CEA55E}" sibTransId="{6486A221-8388-435F-92BB-C01F54BECB2E}"/>
    <dgm:cxn modelId="{61DAA591-7DEB-48EA-987B-F1716D5D7EA2}" type="presOf" srcId="{ED4474E2-DABE-4C31-96B7-915F7A943A2D}" destId="{679BC058-06FF-4AAD-BFAD-BBEC8487BF2D}" srcOrd="0" destOrd="0" presId="urn:microsoft.com/office/officeart/2005/8/layout/process1"/>
    <dgm:cxn modelId="{15E04957-68C5-404E-AC7C-69239778CA17}" srcId="{EF78CE74-69C5-45E2-A81B-0F30F01BC186}" destId="{A9700F12-85EC-40AE-93DA-565C878F7C5C}" srcOrd="3" destOrd="0" parTransId="{A48A7F73-4F15-468B-910F-B12A7E813753}" sibTransId="{4A0B4259-3B9D-4BB9-9B75-BFAB517F9D70}"/>
    <dgm:cxn modelId="{A0BAF5A6-1BB7-4BD6-951C-8F99AADA8F33}" type="presOf" srcId="{4A0B4259-3B9D-4BB9-9B75-BFAB517F9D70}" destId="{A87AF9CC-4276-438F-8B9C-EEAAB9BB8D27}" srcOrd="1" destOrd="0" presId="urn:microsoft.com/office/officeart/2005/8/layout/process1"/>
    <dgm:cxn modelId="{7C4772DA-1FAE-4331-997A-63A3FEFAF41B}" type="presOf" srcId="{58A6E277-0BF8-4806-81FC-993F802EEF48}" destId="{1AA3A1B7-E1C6-4B73-BFAD-04E8A7056C29}" srcOrd="0" destOrd="0" presId="urn:microsoft.com/office/officeart/2005/8/layout/process1"/>
    <dgm:cxn modelId="{CD74749E-F199-4264-A274-000176BB7017}" type="presOf" srcId="{ADD0F771-8080-4DD6-A58C-C75F42AB35DD}" destId="{000577DF-93B9-4105-BFB9-3527CE4DA65F}" srcOrd="0" destOrd="0" presId="urn:microsoft.com/office/officeart/2005/8/layout/process1"/>
    <dgm:cxn modelId="{F85ABFBE-9CBA-4033-927E-CC8117563ECF}" type="presOf" srcId="{A9700F12-85EC-40AE-93DA-565C878F7C5C}" destId="{EC400C97-B790-4752-B465-78DB4D002557}" srcOrd="0" destOrd="0" presId="urn:microsoft.com/office/officeart/2005/8/layout/process1"/>
    <dgm:cxn modelId="{F0941D9B-88AD-4831-A07F-7C15F4346FAA}" type="presOf" srcId="{642EFD2C-6413-4D91-A2A9-89D1A96A2572}" destId="{87290768-FA3E-4EA7-8078-9F45111A4539}" srcOrd="0" destOrd="0" presId="urn:microsoft.com/office/officeart/2005/8/layout/process1"/>
    <dgm:cxn modelId="{2A192329-2460-4DE6-B8AB-6B264B83EDFF}" type="presOf" srcId="{58A6E277-0BF8-4806-81FC-993F802EEF48}" destId="{2A913ABB-050B-4F40-BC59-1F9E41D6EE28}" srcOrd="1" destOrd="0" presId="urn:microsoft.com/office/officeart/2005/8/layout/process1"/>
    <dgm:cxn modelId="{E10C118A-8DDB-41C4-B819-57F8D98BA134}" type="presOf" srcId="{642EFD2C-6413-4D91-A2A9-89D1A96A2572}" destId="{5224A21C-6E56-4313-8000-6FDFFE631AA5}" srcOrd="1" destOrd="0" presId="urn:microsoft.com/office/officeart/2005/8/layout/process1"/>
    <dgm:cxn modelId="{C05976DB-8157-4A5A-BA15-8CAF970923C4}" type="presOf" srcId="{C2687301-6964-4D2C-9DD4-DAB5C86B1EC1}" destId="{EBF569BE-F740-4EEF-97F3-A9D272E005AC}" srcOrd="0" destOrd="0" presId="urn:microsoft.com/office/officeart/2005/8/layout/process1"/>
    <dgm:cxn modelId="{AFC06DBB-5895-4104-A289-446A7E69D644}" type="presOf" srcId="{867E6820-CD3C-46A0-BE16-3E79FA417CAA}" destId="{C5F6483E-29B8-4CD6-A518-5424D4A42A40}" srcOrd="1" destOrd="0" presId="urn:microsoft.com/office/officeart/2005/8/layout/process1"/>
    <dgm:cxn modelId="{C245F8BD-B7E1-4A25-9C03-CECE7300A0F2}" type="presOf" srcId="{8434C368-323D-40AE-8D2E-57188FE8941E}" destId="{3EB40C48-3596-4C03-B4B3-3928ABA86111}" srcOrd="0" destOrd="0" presId="urn:microsoft.com/office/officeart/2005/8/layout/process1"/>
    <dgm:cxn modelId="{0FEACB3A-6543-44BC-9CB9-8F2518A675B7}" type="presParOf" srcId="{ECE9199B-E9BC-461A-8E61-EC2E2DA2B2A6}" destId="{3EB40C48-3596-4C03-B4B3-3928ABA86111}" srcOrd="0" destOrd="0" presId="urn:microsoft.com/office/officeart/2005/8/layout/process1"/>
    <dgm:cxn modelId="{4AD2BF74-51B5-4EBE-8665-EDFA40C1C546}" type="presParOf" srcId="{ECE9199B-E9BC-461A-8E61-EC2E2DA2B2A6}" destId="{87290768-FA3E-4EA7-8078-9F45111A4539}" srcOrd="1" destOrd="0" presId="urn:microsoft.com/office/officeart/2005/8/layout/process1"/>
    <dgm:cxn modelId="{D3EBE0AD-FC3B-4AB9-BB9E-2956FB44CB47}" type="presParOf" srcId="{87290768-FA3E-4EA7-8078-9F45111A4539}" destId="{5224A21C-6E56-4313-8000-6FDFFE631AA5}" srcOrd="0" destOrd="0" presId="urn:microsoft.com/office/officeart/2005/8/layout/process1"/>
    <dgm:cxn modelId="{427C84AF-1053-4693-8B7A-E1664F66A64A}" type="presParOf" srcId="{ECE9199B-E9BC-461A-8E61-EC2E2DA2B2A6}" destId="{679BC058-06FF-4AAD-BFAD-BBEC8487BF2D}" srcOrd="2" destOrd="0" presId="urn:microsoft.com/office/officeart/2005/8/layout/process1"/>
    <dgm:cxn modelId="{6DE5F6A7-905A-4576-B0DB-6CA3FED36FEA}" type="presParOf" srcId="{ECE9199B-E9BC-461A-8E61-EC2E2DA2B2A6}" destId="{0D169B47-1E5D-4E70-B562-30A0AC8D2D07}" srcOrd="3" destOrd="0" presId="urn:microsoft.com/office/officeart/2005/8/layout/process1"/>
    <dgm:cxn modelId="{5FC030D3-D00F-4156-8DE2-A696D752895C}" type="presParOf" srcId="{0D169B47-1E5D-4E70-B562-30A0AC8D2D07}" destId="{C5F6483E-29B8-4CD6-A518-5424D4A42A40}" srcOrd="0" destOrd="0" presId="urn:microsoft.com/office/officeart/2005/8/layout/process1"/>
    <dgm:cxn modelId="{9247501D-8520-4D06-BC86-A3E956A827CB}" type="presParOf" srcId="{ECE9199B-E9BC-461A-8E61-EC2E2DA2B2A6}" destId="{000577DF-93B9-4105-BFB9-3527CE4DA65F}" srcOrd="4" destOrd="0" presId="urn:microsoft.com/office/officeart/2005/8/layout/process1"/>
    <dgm:cxn modelId="{8966137B-24DF-495D-9087-72D213D58DC6}" type="presParOf" srcId="{ECE9199B-E9BC-461A-8E61-EC2E2DA2B2A6}" destId="{EBF569BE-F740-4EEF-97F3-A9D272E005AC}" srcOrd="5" destOrd="0" presId="urn:microsoft.com/office/officeart/2005/8/layout/process1"/>
    <dgm:cxn modelId="{A418F081-87AA-4D87-AAFC-8A62CEF43F11}" type="presParOf" srcId="{EBF569BE-F740-4EEF-97F3-A9D272E005AC}" destId="{9238340B-3915-481B-965D-021C18A64022}" srcOrd="0" destOrd="0" presId="urn:microsoft.com/office/officeart/2005/8/layout/process1"/>
    <dgm:cxn modelId="{F9E8AD64-2D1E-4F75-A601-20F66702BE83}" type="presParOf" srcId="{ECE9199B-E9BC-461A-8E61-EC2E2DA2B2A6}" destId="{EC400C97-B790-4752-B465-78DB4D002557}" srcOrd="6" destOrd="0" presId="urn:microsoft.com/office/officeart/2005/8/layout/process1"/>
    <dgm:cxn modelId="{62A4DBA7-1726-4FD2-A973-DC7E5A0D34B2}" type="presParOf" srcId="{ECE9199B-E9BC-461A-8E61-EC2E2DA2B2A6}" destId="{86B7CF69-1E6F-4C16-9623-EE3B23C42761}" srcOrd="7" destOrd="0" presId="urn:microsoft.com/office/officeart/2005/8/layout/process1"/>
    <dgm:cxn modelId="{1B5BAB76-A916-492D-A398-29A305DD6152}" type="presParOf" srcId="{86B7CF69-1E6F-4C16-9623-EE3B23C42761}" destId="{A87AF9CC-4276-438F-8B9C-EEAAB9BB8D27}" srcOrd="0" destOrd="0" presId="urn:microsoft.com/office/officeart/2005/8/layout/process1"/>
    <dgm:cxn modelId="{7E48BF5B-7351-4884-B3E1-B5613884A041}" type="presParOf" srcId="{ECE9199B-E9BC-461A-8E61-EC2E2DA2B2A6}" destId="{46397D70-6F00-4889-9BB1-6CA86DA856EB}" srcOrd="8" destOrd="0" presId="urn:microsoft.com/office/officeart/2005/8/layout/process1"/>
    <dgm:cxn modelId="{7181DD4F-3876-4229-B8FC-D65FDCC68A64}" type="presParOf" srcId="{ECE9199B-E9BC-461A-8E61-EC2E2DA2B2A6}" destId="{1AA3A1B7-E1C6-4B73-BFAD-04E8A7056C29}" srcOrd="9" destOrd="0" presId="urn:microsoft.com/office/officeart/2005/8/layout/process1"/>
    <dgm:cxn modelId="{01065E8B-989E-404F-8875-21A7DBEE6D39}" type="presParOf" srcId="{1AA3A1B7-E1C6-4B73-BFAD-04E8A7056C29}" destId="{2A913ABB-050B-4F40-BC59-1F9E41D6EE28}" srcOrd="0" destOrd="0" presId="urn:microsoft.com/office/officeart/2005/8/layout/process1"/>
    <dgm:cxn modelId="{3A50F71D-3F39-43C1-80AE-0137B22DD2B8}" type="presParOf" srcId="{ECE9199B-E9BC-461A-8E61-EC2E2DA2B2A6}" destId="{2920A985-7DA8-4E34-A84F-1467B039E08A}" srcOrd="10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78CE74-69C5-45E2-A81B-0F30F01BC186}" type="doc">
      <dgm:prSet loTypeId="urn:microsoft.com/office/officeart/2005/8/layout/process1" loCatId="process" qsTypeId="urn:microsoft.com/office/officeart/2005/8/quickstyle/3d2" qsCatId="3D" csTypeId="urn:microsoft.com/office/officeart/2005/8/colors/accent6_1" csCatId="accent6" phldr="1"/>
      <dgm:spPr/>
    </dgm:pt>
    <dgm:pt modelId="{8434C368-323D-40AE-8D2E-57188FE8941E}">
      <dgm:prSet phldrT="[Текст]" custT="1"/>
      <dgm:spPr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</dgm:spPr>
      <dgm:t>
        <a:bodyPr vert="vert270"/>
        <a:lstStyle/>
        <a:p>
          <a:r>
            <a:rPr lang="ru-RU" sz="1200" b="1" dirty="0" smtClean="0"/>
            <a:t>Заключение контрактов, договоров, соглашений</a:t>
          </a:r>
          <a:endParaRPr lang="ru-RU" sz="1200" b="1" dirty="0"/>
        </a:p>
      </dgm:t>
    </dgm:pt>
    <dgm:pt modelId="{77124CB9-B430-41C2-9E0D-B1C00E1CBF93}" type="parTrans" cxnId="{715FDE9F-3D34-406B-8F6A-DC8CC539DE26}">
      <dgm:prSet/>
      <dgm:spPr/>
      <dgm:t>
        <a:bodyPr/>
        <a:lstStyle/>
        <a:p>
          <a:endParaRPr lang="ru-RU"/>
        </a:p>
      </dgm:t>
    </dgm:pt>
    <dgm:pt modelId="{642EFD2C-6413-4D91-A2A9-89D1A96A2572}" type="sibTrans" cxnId="{715FDE9F-3D34-406B-8F6A-DC8CC539DE26}">
      <dgm:prSet/>
      <dgm:spPr/>
      <dgm:t>
        <a:bodyPr/>
        <a:lstStyle/>
        <a:p>
          <a:endParaRPr lang="ru-RU"/>
        </a:p>
      </dgm:t>
    </dgm:pt>
    <dgm:pt modelId="{ED4474E2-DABE-4C31-96B7-915F7A943A2D}">
      <dgm:prSet phldrT="[Текст]" custT="1"/>
      <dgm:spPr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</dgm:spPr>
      <dgm:t>
        <a:bodyPr vert="vert270"/>
        <a:lstStyle/>
        <a:p>
          <a:r>
            <a:rPr lang="ru-RU" sz="1200" b="1" dirty="0" smtClean="0"/>
            <a:t>Социальные выплаты</a:t>
          </a:r>
          <a:endParaRPr lang="ru-RU" sz="1200" b="1" dirty="0"/>
        </a:p>
      </dgm:t>
    </dgm:pt>
    <dgm:pt modelId="{C54EF909-56BA-49B5-83DA-1645ECE83CA7}" type="parTrans" cxnId="{0F05C532-C30A-4087-BC68-8F35DF510D16}">
      <dgm:prSet/>
      <dgm:spPr/>
      <dgm:t>
        <a:bodyPr/>
        <a:lstStyle/>
        <a:p>
          <a:endParaRPr lang="ru-RU"/>
        </a:p>
      </dgm:t>
    </dgm:pt>
    <dgm:pt modelId="{867E6820-CD3C-46A0-BE16-3E79FA417CAA}" type="sibTrans" cxnId="{0F05C532-C30A-4087-BC68-8F35DF510D16}">
      <dgm:prSet/>
      <dgm:spPr/>
      <dgm:t>
        <a:bodyPr/>
        <a:lstStyle/>
        <a:p>
          <a:endParaRPr lang="ru-RU"/>
        </a:p>
      </dgm:t>
    </dgm:pt>
    <dgm:pt modelId="{ADD0F771-8080-4DD6-A58C-C75F42AB35DD}">
      <dgm:prSet phldrT="[Текст]" custT="1"/>
      <dgm:spPr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</dgm:spPr>
      <dgm:t>
        <a:bodyPr vert="vert270"/>
        <a:lstStyle/>
        <a:p>
          <a:r>
            <a:rPr lang="ru-RU" sz="1000" b="1" dirty="0" smtClean="0"/>
            <a:t>Оплата труда</a:t>
          </a:r>
          <a:endParaRPr lang="ru-RU" sz="1000" b="1" dirty="0"/>
        </a:p>
      </dgm:t>
    </dgm:pt>
    <dgm:pt modelId="{B1F08AF4-3BB1-4BA7-8BF2-94AFFEC1ECE7}" type="parTrans" cxnId="{21123637-D869-4EA5-AD29-AED2C5C29A74}">
      <dgm:prSet/>
      <dgm:spPr/>
      <dgm:t>
        <a:bodyPr/>
        <a:lstStyle/>
        <a:p>
          <a:endParaRPr lang="ru-RU"/>
        </a:p>
      </dgm:t>
    </dgm:pt>
    <dgm:pt modelId="{C2687301-6964-4D2C-9DD4-DAB5C86B1EC1}" type="sibTrans" cxnId="{21123637-D869-4EA5-AD29-AED2C5C29A74}">
      <dgm:prSet/>
      <dgm:spPr/>
      <dgm:t>
        <a:bodyPr/>
        <a:lstStyle/>
        <a:p>
          <a:endParaRPr lang="ru-RU"/>
        </a:p>
      </dgm:t>
    </dgm:pt>
    <dgm:pt modelId="{A9700F12-85EC-40AE-93DA-565C878F7C5C}">
      <dgm:prSet custT="1"/>
      <dgm:spPr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</dgm:spPr>
      <dgm:t>
        <a:bodyPr vert="vert270"/>
        <a:lstStyle/>
        <a:p>
          <a:r>
            <a:rPr lang="ru-RU" sz="1200" b="1" dirty="0" smtClean="0"/>
            <a:t>Оплата иных расходов</a:t>
          </a:r>
          <a:endParaRPr lang="ru-RU" sz="1200" b="1" dirty="0"/>
        </a:p>
      </dgm:t>
    </dgm:pt>
    <dgm:pt modelId="{A48A7F73-4F15-468B-910F-B12A7E813753}" type="parTrans" cxnId="{15E04957-68C5-404E-AC7C-69239778CA17}">
      <dgm:prSet/>
      <dgm:spPr/>
      <dgm:t>
        <a:bodyPr/>
        <a:lstStyle/>
        <a:p>
          <a:endParaRPr lang="ru-RU"/>
        </a:p>
      </dgm:t>
    </dgm:pt>
    <dgm:pt modelId="{4A0B4259-3B9D-4BB9-9B75-BFAB517F9D70}" type="sibTrans" cxnId="{15E04957-68C5-404E-AC7C-69239778CA17}">
      <dgm:prSet/>
      <dgm:spPr/>
      <dgm:t>
        <a:bodyPr/>
        <a:lstStyle/>
        <a:p>
          <a:endParaRPr lang="ru-RU"/>
        </a:p>
      </dgm:t>
    </dgm:pt>
    <dgm:pt modelId="{ECE9199B-E9BC-461A-8E61-EC2E2DA2B2A6}" type="pres">
      <dgm:prSet presAssocID="{EF78CE74-69C5-45E2-A81B-0F30F01BC186}" presName="Name0" presStyleCnt="0">
        <dgm:presLayoutVars>
          <dgm:dir/>
          <dgm:resizeHandles val="exact"/>
        </dgm:presLayoutVars>
      </dgm:prSet>
      <dgm:spPr/>
    </dgm:pt>
    <dgm:pt modelId="{3EB40C48-3596-4C03-B4B3-3928ABA86111}" type="pres">
      <dgm:prSet presAssocID="{8434C368-323D-40AE-8D2E-57188FE8941E}" presName="node" presStyleLbl="node1" presStyleIdx="0" presStyleCnt="4" custScaleY="304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290768-FA3E-4EA7-8078-9F45111A4539}" type="pres">
      <dgm:prSet presAssocID="{642EFD2C-6413-4D91-A2A9-89D1A96A2572}" presName="sibTrans" presStyleLbl="sibTrans2D1" presStyleIdx="0" presStyleCnt="3"/>
      <dgm:spPr/>
      <dgm:t>
        <a:bodyPr/>
        <a:lstStyle/>
        <a:p>
          <a:endParaRPr lang="ru-RU"/>
        </a:p>
      </dgm:t>
    </dgm:pt>
    <dgm:pt modelId="{5224A21C-6E56-4313-8000-6FDFFE631AA5}" type="pres">
      <dgm:prSet presAssocID="{642EFD2C-6413-4D91-A2A9-89D1A96A2572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679BC058-06FF-4AAD-BFAD-BBEC8487BF2D}" type="pres">
      <dgm:prSet presAssocID="{ED4474E2-DABE-4C31-96B7-915F7A943A2D}" presName="node" presStyleLbl="node1" presStyleIdx="1" presStyleCnt="4" custScaleY="304618" custLinFactNeighborX="3545" custLinFactNeighborY="-7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69B47-1E5D-4E70-B562-30A0AC8D2D07}" type="pres">
      <dgm:prSet presAssocID="{867E6820-CD3C-46A0-BE16-3E79FA417CAA}" presName="sibTrans" presStyleLbl="sibTrans2D1" presStyleIdx="1" presStyleCnt="3"/>
      <dgm:spPr/>
      <dgm:t>
        <a:bodyPr/>
        <a:lstStyle/>
        <a:p>
          <a:endParaRPr lang="ru-RU"/>
        </a:p>
      </dgm:t>
    </dgm:pt>
    <dgm:pt modelId="{C5F6483E-29B8-4CD6-A518-5424D4A42A40}" type="pres">
      <dgm:prSet presAssocID="{867E6820-CD3C-46A0-BE16-3E79FA417CAA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000577DF-93B9-4105-BFB9-3527CE4DA65F}" type="pres">
      <dgm:prSet presAssocID="{ADD0F771-8080-4DD6-A58C-C75F42AB35DD}" presName="node" presStyleLbl="node1" presStyleIdx="2" presStyleCnt="4" custScaleY="304618" custLinFactNeighborX="3545" custLinFactNeighborY="-7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F569BE-F740-4EEF-97F3-A9D272E005AC}" type="pres">
      <dgm:prSet presAssocID="{C2687301-6964-4D2C-9DD4-DAB5C86B1EC1}" presName="sibTrans" presStyleLbl="sibTrans2D1" presStyleIdx="2" presStyleCnt="3"/>
      <dgm:spPr/>
      <dgm:t>
        <a:bodyPr/>
        <a:lstStyle/>
        <a:p>
          <a:endParaRPr lang="ru-RU"/>
        </a:p>
      </dgm:t>
    </dgm:pt>
    <dgm:pt modelId="{9238340B-3915-481B-965D-021C18A64022}" type="pres">
      <dgm:prSet presAssocID="{C2687301-6964-4D2C-9DD4-DAB5C86B1EC1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EC400C97-B790-4752-B465-78DB4D002557}" type="pres">
      <dgm:prSet presAssocID="{A9700F12-85EC-40AE-93DA-565C878F7C5C}" presName="node" presStyleLbl="node1" presStyleIdx="3" presStyleCnt="4" custScaleY="304618" custLinFactNeighborX="3545" custLinFactNeighborY="-7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865E29-7788-49BB-838F-0395F4B29601}" type="presOf" srcId="{642EFD2C-6413-4D91-A2A9-89D1A96A2572}" destId="{87290768-FA3E-4EA7-8078-9F45111A4539}" srcOrd="0" destOrd="0" presId="urn:microsoft.com/office/officeart/2005/8/layout/process1"/>
    <dgm:cxn modelId="{034C14BF-214D-46B6-BF61-0C7A3B601A86}" type="presOf" srcId="{ADD0F771-8080-4DD6-A58C-C75F42AB35DD}" destId="{000577DF-93B9-4105-BFB9-3527CE4DA65F}" srcOrd="0" destOrd="0" presId="urn:microsoft.com/office/officeart/2005/8/layout/process1"/>
    <dgm:cxn modelId="{EADCEFB8-74E5-47FC-A23C-538ABF156BEA}" type="presOf" srcId="{867E6820-CD3C-46A0-BE16-3E79FA417CAA}" destId="{C5F6483E-29B8-4CD6-A518-5424D4A42A40}" srcOrd="1" destOrd="0" presId="urn:microsoft.com/office/officeart/2005/8/layout/process1"/>
    <dgm:cxn modelId="{DD4A2A38-FE4B-470C-826D-74BCEB60862C}" type="presOf" srcId="{642EFD2C-6413-4D91-A2A9-89D1A96A2572}" destId="{5224A21C-6E56-4313-8000-6FDFFE631AA5}" srcOrd="1" destOrd="0" presId="urn:microsoft.com/office/officeart/2005/8/layout/process1"/>
    <dgm:cxn modelId="{715FDE9F-3D34-406B-8F6A-DC8CC539DE26}" srcId="{EF78CE74-69C5-45E2-A81B-0F30F01BC186}" destId="{8434C368-323D-40AE-8D2E-57188FE8941E}" srcOrd="0" destOrd="0" parTransId="{77124CB9-B430-41C2-9E0D-B1C00E1CBF93}" sibTransId="{642EFD2C-6413-4D91-A2A9-89D1A96A2572}"/>
    <dgm:cxn modelId="{C07AAB42-B772-40BF-AA8F-E2B3594EED87}" type="presOf" srcId="{ED4474E2-DABE-4C31-96B7-915F7A943A2D}" destId="{679BC058-06FF-4AAD-BFAD-BBEC8487BF2D}" srcOrd="0" destOrd="0" presId="urn:microsoft.com/office/officeart/2005/8/layout/process1"/>
    <dgm:cxn modelId="{21123637-D869-4EA5-AD29-AED2C5C29A74}" srcId="{EF78CE74-69C5-45E2-A81B-0F30F01BC186}" destId="{ADD0F771-8080-4DD6-A58C-C75F42AB35DD}" srcOrd="2" destOrd="0" parTransId="{B1F08AF4-3BB1-4BA7-8BF2-94AFFEC1ECE7}" sibTransId="{C2687301-6964-4D2C-9DD4-DAB5C86B1EC1}"/>
    <dgm:cxn modelId="{68BC1DC3-3122-4DA8-A52D-E1C09AFABD24}" type="presOf" srcId="{C2687301-6964-4D2C-9DD4-DAB5C86B1EC1}" destId="{9238340B-3915-481B-965D-021C18A64022}" srcOrd="1" destOrd="0" presId="urn:microsoft.com/office/officeart/2005/8/layout/process1"/>
    <dgm:cxn modelId="{D00E8E10-F1DE-49B3-86DE-9EA2E0C8EBCC}" type="presOf" srcId="{A9700F12-85EC-40AE-93DA-565C878F7C5C}" destId="{EC400C97-B790-4752-B465-78DB4D002557}" srcOrd="0" destOrd="0" presId="urn:microsoft.com/office/officeart/2005/8/layout/process1"/>
    <dgm:cxn modelId="{15E04957-68C5-404E-AC7C-69239778CA17}" srcId="{EF78CE74-69C5-45E2-A81B-0F30F01BC186}" destId="{A9700F12-85EC-40AE-93DA-565C878F7C5C}" srcOrd="3" destOrd="0" parTransId="{A48A7F73-4F15-468B-910F-B12A7E813753}" sibTransId="{4A0B4259-3B9D-4BB9-9B75-BFAB517F9D70}"/>
    <dgm:cxn modelId="{2EC3BF52-05A4-409E-86AC-3A2182E1177F}" type="presOf" srcId="{C2687301-6964-4D2C-9DD4-DAB5C86B1EC1}" destId="{EBF569BE-F740-4EEF-97F3-A9D272E005AC}" srcOrd="0" destOrd="0" presId="urn:microsoft.com/office/officeart/2005/8/layout/process1"/>
    <dgm:cxn modelId="{0F05C532-C30A-4087-BC68-8F35DF510D16}" srcId="{EF78CE74-69C5-45E2-A81B-0F30F01BC186}" destId="{ED4474E2-DABE-4C31-96B7-915F7A943A2D}" srcOrd="1" destOrd="0" parTransId="{C54EF909-56BA-49B5-83DA-1645ECE83CA7}" sibTransId="{867E6820-CD3C-46A0-BE16-3E79FA417CAA}"/>
    <dgm:cxn modelId="{723396B6-936D-4807-8B88-58E50CD41F56}" type="presOf" srcId="{EF78CE74-69C5-45E2-A81B-0F30F01BC186}" destId="{ECE9199B-E9BC-461A-8E61-EC2E2DA2B2A6}" srcOrd="0" destOrd="0" presId="urn:microsoft.com/office/officeart/2005/8/layout/process1"/>
    <dgm:cxn modelId="{3A986813-8984-45A6-BF97-088A1D402A28}" type="presOf" srcId="{8434C368-323D-40AE-8D2E-57188FE8941E}" destId="{3EB40C48-3596-4C03-B4B3-3928ABA86111}" srcOrd="0" destOrd="0" presId="urn:microsoft.com/office/officeart/2005/8/layout/process1"/>
    <dgm:cxn modelId="{A873953F-65B2-4A30-BB22-48670C1AAB8F}" type="presOf" srcId="{867E6820-CD3C-46A0-BE16-3E79FA417CAA}" destId="{0D169B47-1E5D-4E70-B562-30A0AC8D2D07}" srcOrd="0" destOrd="0" presId="urn:microsoft.com/office/officeart/2005/8/layout/process1"/>
    <dgm:cxn modelId="{FA135B3E-9985-4BDE-91B8-9485850CF2B6}" type="presParOf" srcId="{ECE9199B-E9BC-461A-8E61-EC2E2DA2B2A6}" destId="{3EB40C48-3596-4C03-B4B3-3928ABA86111}" srcOrd="0" destOrd="0" presId="urn:microsoft.com/office/officeart/2005/8/layout/process1"/>
    <dgm:cxn modelId="{25766702-43EF-47F4-AA7D-F9E5C02C4C8A}" type="presParOf" srcId="{ECE9199B-E9BC-461A-8E61-EC2E2DA2B2A6}" destId="{87290768-FA3E-4EA7-8078-9F45111A4539}" srcOrd="1" destOrd="0" presId="urn:microsoft.com/office/officeart/2005/8/layout/process1"/>
    <dgm:cxn modelId="{A5388AD2-372D-4C6C-8F83-68A8CE0618FF}" type="presParOf" srcId="{87290768-FA3E-4EA7-8078-9F45111A4539}" destId="{5224A21C-6E56-4313-8000-6FDFFE631AA5}" srcOrd="0" destOrd="0" presId="urn:microsoft.com/office/officeart/2005/8/layout/process1"/>
    <dgm:cxn modelId="{668DFA5B-5A47-4FE0-8B28-6A551961D01E}" type="presParOf" srcId="{ECE9199B-E9BC-461A-8E61-EC2E2DA2B2A6}" destId="{679BC058-06FF-4AAD-BFAD-BBEC8487BF2D}" srcOrd="2" destOrd="0" presId="urn:microsoft.com/office/officeart/2005/8/layout/process1"/>
    <dgm:cxn modelId="{8B62AB2F-120C-4FB9-8166-936A4FFB57A8}" type="presParOf" srcId="{ECE9199B-E9BC-461A-8E61-EC2E2DA2B2A6}" destId="{0D169B47-1E5D-4E70-B562-30A0AC8D2D07}" srcOrd="3" destOrd="0" presId="urn:microsoft.com/office/officeart/2005/8/layout/process1"/>
    <dgm:cxn modelId="{F39C4EC0-9FA8-4E5C-97E7-1BCCB68C7D7E}" type="presParOf" srcId="{0D169B47-1E5D-4E70-B562-30A0AC8D2D07}" destId="{C5F6483E-29B8-4CD6-A518-5424D4A42A40}" srcOrd="0" destOrd="0" presId="urn:microsoft.com/office/officeart/2005/8/layout/process1"/>
    <dgm:cxn modelId="{B6886B9B-6DF3-4170-96A0-AC76A742D392}" type="presParOf" srcId="{ECE9199B-E9BC-461A-8E61-EC2E2DA2B2A6}" destId="{000577DF-93B9-4105-BFB9-3527CE4DA65F}" srcOrd="4" destOrd="0" presId="urn:microsoft.com/office/officeart/2005/8/layout/process1"/>
    <dgm:cxn modelId="{C3EED1EE-8FBE-45CC-B5F3-E2C9F99C08CE}" type="presParOf" srcId="{ECE9199B-E9BC-461A-8E61-EC2E2DA2B2A6}" destId="{EBF569BE-F740-4EEF-97F3-A9D272E005AC}" srcOrd="5" destOrd="0" presId="urn:microsoft.com/office/officeart/2005/8/layout/process1"/>
    <dgm:cxn modelId="{E641E4DA-A8F3-4469-82CA-F2DC55CBEABD}" type="presParOf" srcId="{EBF569BE-F740-4EEF-97F3-A9D272E005AC}" destId="{9238340B-3915-481B-965D-021C18A64022}" srcOrd="0" destOrd="0" presId="urn:microsoft.com/office/officeart/2005/8/layout/process1"/>
    <dgm:cxn modelId="{536B7A54-E67D-42FA-BC6A-7BD7C7509A7E}" type="presParOf" srcId="{ECE9199B-E9BC-461A-8E61-EC2E2DA2B2A6}" destId="{EC400C97-B790-4752-B465-78DB4D002557}" srcOrd="6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78CE74-69C5-45E2-A81B-0F30F01BC186}" type="doc">
      <dgm:prSet loTypeId="urn:microsoft.com/office/officeart/2005/8/layout/process1" loCatId="process" qsTypeId="urn:microsoft.com/office/officeart/2005/8/quickstyle/3d2" qsCatId="3D" csTypeId="urn:microsoft.com/office/officeart/2005/8/colors/accent6_1" csCatId="accent6" phldr="1"/>
      <dgm:spPr/>
    </dgm:pt>
    <dgm:pt modelId="{8434C368-323D-40AE-8D2E-57188FE8941E}">
      <dgm:prSet phldrT="[Текст]" custT="1"/>
      <dgm:spPr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</dgm:spPr>
      <dgm:t>
        <a:bodyPr vert="vert270"/>
        <a:lstStyle/>
        <a:p>
          <a:r>
            <a:rPr lang="ru-RU" sz="1200" b="1" dirty="0" smtClean="0"/>
            <a:t>Составление отчетности</a:t>
          </a:r>
          <a:endParaRPr lang="ru-RU" sz="1200" b="1" dirty="0"/>
        </a:p>
      </dgm:t>
    </dgm:pt>
    <dgm:pt modelId="{77124CB9-B430-41C2-9E0D-B1C00E1CBF93}" type="parTrans" cxnId="{715FDE9F-3D34-406B-8F6A-DC8CC539DE26}">
      <dgm:prSet/>
      <dgm:spPr/>
      <dgm:t>
        <a:bodyPr/>
        <a:lstStyle/>
        <a:p>
          <a:endParaRPr lang="ru-RU"/>
        </a:p>
      </dgm:t>
    </dgm:pt>
    <dgm:pt modelId="{642EFD2C-6413-4D91-A2A9-89D1A96A2572}" type="sibTrans" cxnId="{715FDE9F-3D34-406B-8F6A-DC8CC539DE26}">
      <dgm:prSet/>
      <dgm:spPr/>
      <dgm:t>
        <a:bodyPr/>
        <a:lstStyle/>
        <a:p>
          <a:endParaRPr lang="ru-RU"/>
        </a:p>
      </dgm:t>
    </dgm:pt>
    <dgm:pt modelId="{ED4474E2-DABE-4C31-96B7-915F7A943A2D}">
      <dgm:prSet phldrT="[Текст]" custT="1"/>
      <dgm:spPr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</dgm:spPr>
      <dgm:t>
        <a:bodyPr vert="vert270"/>
        <a:lstStyle/>
        <a:p>
          <a:r>
            <a:rPr lang="ru-RU" sz="1200" b="1" dirty="0" smtClean="0"/>
            <a:t>Формирование решения Совета МО ЩР об исполнении бюджета МО ЩР</a:t>
          </a:r>
          <a:endParaRPr lang="ru-RU" sz="1200" b="1" dirty="0"/>
        </a:p>
      </dgm:t>
    </dgm:pt>
    <dgm:pt modelId="{C54EF909-56BA-49B5-83DA-1645ECE83CA7}" type="parTrans" cxnId="{0F05C532-C30A-4087-BC68-8F35DF510D16}">
      <dgm:prSet/>
      <dgm:spPr/>
      <dgm:t>
        <a:bodyPr/>
        <a:lstStyle/>
        <a:p>
          <a:endParaRPr lang="ru-RU"/>
        </a:p>
      </dgm:t>
    </dgm:pt>
    <dgm:pt modelId="{867E6820-CD3C-46A0-BE16-3E79FA417CAA}" type="sibTrans" cxnId="{0F05C532-C30A-4087-BC68-8F35DF510D16}">
      <dgm:prSet/>
      <dgm:spPr/>
      <dgm:t>
        <a:bodyPr/>
        <a:lstStyle/>
        <a:p>
          <a:endParaRPr lang="ru-RU"/>
        </a:p>
      </dgm:t>
    </dgm:pt>
    <dgm:pt modelId="{ADD0F771-8080-4DD6-A58C-C75F42AB35DD}">
      <dgm:prSet phldrT="[Текст]" custT="1"/>
      <dgm:spPr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</dgm:spPr>
      <dgm:t>
        <a:bodyPr vert="vert270"/>
        <a:lstStyle/>
        <a:p>
          <a:r>
            <a:rPr lang="ru-RU" sz="1000" b="1" dirty="0" smtClean="0"/>
            <a:t>Одобрение решения об исполнении бюджета главой МО </a:t>
          </a:r>
          <a:r>
            <a:rPr lang="ru-RU" sz="1000" b="1" dirty="0" err="1" smtClean="0"/>
            <a:t>Щербиновский</a:t>
          </a:r>
          <a:r>
            <a:rPr lang="ru-RU" sz="1000" b="1" dirty="0" smtClean="0"/>
            <a:t> район</a:t>
          </a:r>
          <a:endParaRPr lang="ru-RU" sz="1000" b="1" dirty="0"/>
        </a:p>
      </dgm:t>
    </dgm:pt>
    <dgm:pt modelId="{B1F08AF4-3BB1-4BA7-8BF2-94AFFEC1ECE7}" type="parTrans" cxnId="{21123637-D869-4EA5-AD29-AED2C5C29A74}">
      <dgm:prSet/>
      <dgm:spPr/>
      <dgm:t>
        <a:bodyPr/>
        <a:lstStyle/>
        <a:p>
          <a:endParaRPr lang="ru-RU"/>
        </a:p>
      </dgm:t>
    </dgm:pt>
    <dgm:pt modelId="{C2687301-6964-4D2C-9DD4-DAB5C86B1EC1}" type="sibTrans" cxnId="{21123637-D869-4EA5-AD29-AED2C5C29A74}">
      <dgm:prSet/>
      <dgm:spPr/>
      <dgm:t>
        <a:bodyPr/>
        <a:lstStyle/>
        <a:p>
          <a:endParaRPr lang="ru-RU"/>
        </a:p>
      </dgm:t>
    </dgm:pt>
    <dgm:pt modelId="{A9700F12-85EC-40AE-93DA-565C878F7C5C}">
      <dgm:prSet custT="1"/>
      <dgm:spPr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</dgm:spPr>
      <dgm:t>
        <a:bodyPr vert="vert270"/>
        <a:lstStyle/>
        <a:p>
          <a:r>
            <a:rPr lang="ru-RU" sz="1000" b="1" dirty="0" smtClean="0"/>
            <a:t>Внесение главой МО </a:t>
          </a:r>
          <a:r>
            <a:rPr lang="ru-RU" sz="1000" b="1" dirty="0" err="1" smtClean="0"/>
            <a:t>Щербиновский</a:t>
          </a:r>
          <a:r>
            <a:rPr lang="ru-RU" sz="1000" b="1" dirty="0" smtClean="0"/>
            <a:t> район решения об исполнении  </a:t>
          </a:r>
          <a:r>
            <a:rPr lang="ru-RU" sz="1000" b="1" dirty="0" err="1" smtClean="0"/>
            <a:t>бюдже-та</a:t>
          </a:r>
          <a:r>
            <a:rPr lang="ru-RU" sz="1000" b="1" dirty="0" smtClean="0"/>
            <a:t> в Совет МО ЩР</a:t>
          </a:r>
          <a:endParaRPr lang="ru-RU" sz="1000" b="1" dirty="0"/>
        </a:p>
      </dgm:t>
    </dgm:pt>
    <dgm:pt modelId="{A48A7F73-4F15-468B-910F-B12A7E813753}" type="parTrans" cxnId="{15E04957-68C5-404E-AC7C-69239778CA17}">
      <dgm:prSet/>
      <dgm:spPr/>
      <dgm:t>
        <a:bodyPr/>
        <a:lstStyle/>
        <a:p>
          <a:endParaRPr lang="ru-RU"/>
        </a:p>
      </dgm:t>
    </dgm:pt>
    <dgm:pt modelId="{4A0B4259-3B9D-4BB9-9B75-BFAB517F9D70}" type="sibTrans" cxnId="{15E04957-68C5-404E-AC7C-69239778CA17}">
      <dgm:prSet/>
      <dgm:spPr/>
      <dgm:t>
        <a:bodyPr/>
        <a:lstStyle/>
        <a:p>
          <a:endParaRPr lang="ru-RU"/>
        </a:p>
      </dgm:t>
    </dgm:pt>
    <dgm:pt modelId="{F303BC17-E4C6-4D67-A2E2-40C312C1C9DA}">
      <dgm:prSet custT="1"/>
      <dgm:spPr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</dgm:spPr>
      <dgm:t>
        <a:bodyPr vert="vert270"/>
        <a:lstStyle/>
        <a:p>
          <a:r>
            <a:rPr lang="ru-RU" sz="1100" b="1" dirty="0" smtClean="0"/>
            <a:t>Проведение публичных слушаний по отчету об исполнении бюджета МО ЩР </a:t>
          </a:r>
          <a:endParaRPr lang="ru-RU" sz="1100" b="1" dirty="0"/>
        </a:p>
      </dgm:t>
    </dgm:pt>
    <dgm:pt modelId="{71FAF6E7-8D4B-41E6-92ED-36E412426CCF}" type="parTrans" cxnId="{81207B17-8171-458F-A5F2-470BB88A3D55}">
      <dgm:prSet/>
      <dgm:spPr/>
      <dgm:t>
        <a:bodyPr/>
        <a:lstStyle/>
        <a:p>
          <a:endParaRPr lang="ru-RU"/>
        </a:p>
      </dgm:t>
    </dgm:pt>
    <dgm:pt modelId="{58A6E277-0BF8-4806-81FC-993F802EEF48}" type="sibTrans" cxnId="{81207B17-8171-458F-A5F2-470BB88A3D55}">
      <dgm:prSet/>
      <dgm:spPr/>
      <dgm:t>
        <a:bodyPr/>
        <a:lstStyle/>
        <a:p>
          <a:endParaRPr lang="ru-RU"/>
        </a:p>
      </dgm:t>
    </dgm:pt>
    <dgm:pt modelId="{B949C410-8669-4F1E-91B4-C3DECF716520}">
      <dgm:prSet custT="1"/>
      <dgm:spPr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</dgm:spPr>
      <dgm:t>
        <a:bodyPr vert="vert270"/>
        <a:lstStyle/>
        <a:p>
          <a:r>
            <a:rPr lang="ru-RU" sz="1200" b="1" dirty="0" smtClean="0"/>
            <a:t>Рассмотрение и принятие решения  об исполнении бюджета МО ЩР Советом МО ЩР</a:t>
          </a:r>
          <a:endParaRPr lang="ru-RU" sz="1200" b="1" dirty="0"/>
        </a:p>
      </dgm:t>
    </dgm:pt>
    <dgm:pt modelId="{6F6FECB6-CFAB-43AE-93B4-730138CEA55E}" type="parTrans" cxnId="{DC4F73DF-FF18-437D-B583-D63158F59A93}">
      <dgm:prSet/>
      <dgm:spPr/>
      <dgm:t>
        <a:bodyPr/>
        <a:lstStyle/>
        <a:p>
          <a:endParaRPr lang="ru-RU"/>
        </a:p>
      </dgm:t>
    </dgm:pt>
    <dgm:pt modelId="{6486A221-8388-435F-92BB-C01F54BECB2E}" type="sibTrans" cxnId="{DC4F73DF-FF18-437D-B583-D63158F59A93}">
      <dgm:prSet/>
      <dgm:spPr/>
      <dgm:t>
        <a:bodyPr/>
        <a:lstStyle/>
        <a:p>
          <a:endParaRPr lang="ru-RU"/>
        </a:p>
      </dgm:t>
    </dgm:pt>
    <dgm:pt modelId="{ECE9199B-E9BC-461A-8E61-EC2E2DA2B2A6}" type="pres">
      <dgm:prSet presAssocID="{EF78CE74-69C5-45E2-A81B-0F30F01BC186}" presName="Name0" presStyleCnt="0">
        <dgm:presLayoutVars>
          <dgm:dir/>
          <dgm:resizeHandles val="exact"/>
        </dgm:presLayoutVars>
      </dgm:prSet>
      <dgm:spPr/>
    </dgm:pt>
    <dgm:pt modelId="{3EB40C48-3596-4C03-B4B3-3928ABA86111}" type="pres">
      <dgm:prSet presAssocID="{8434C368-323D-40AE-8D2E-57188FE8941E}" presName="node" presStyleLbl="node1" presStyleIdx="0" presStyleCnt="6" custScaleY="304618" custLinFactNeighborX="-229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290768-FA3E-4EA7-8078-9F45111A4539}" type="pres">
      <dgm:prSet presAssocID="{642EFD2C-6413-4D91-A2A9-89D1A96A2572}" presName="sibTrans" presStyleLbl="sibTrans2D1" presStyleIdx="0" presStyleCnt="5"/>
      <dgm:spPr/>
      <dgm:t>
        <a:bodyPr/>
        <a:lstStyle/>
        <a:p>
          <a:endParaRPr lang="ru-RU"/>
        </a:p>
      </dgm:t>
    </dgm:pt>
    <dgm:pt modelId="{5224A21C-6E56-4313-8000-6FDFFE631AA5}" type="pres">
      <dgm:prSet presAssocID="{642EFD2C-6413-4D91-A2A9-89D1A96A2572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679BC058-06FF-4AAD-BFAD-BBEC8487BF2D}" type="pres">
      <dgm:prSet presAssocID="{ED4474E2-DABE-4C31-96B7-915F7A943A2D}" presName="node" presStyleLbl="node1" presStyleIdx="1" presStyleCnt="6" custScaleY="304618" custLinFactNeighborX="3545" custLinFactNeighborY="-7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69B47-1E5D-4E70-B562-30A0AC8D2D07}" type="pres">
      <dgm:prSet presAssocID="{867E6820-CD3C-46A0-BE16-3E79FA417CAA}" presName="sibTrans" presStyleLbl="sibTrans2D1" presStyleIdx="1" presStyleCnt="5"/>
      <dgm:spPr/>
      <dgm:t>
        <a:bodyPr/>
        <a:lstStyle/>
        <a:p>
          <a:endParaRPr lang="ru-RU"/>
        </a:p>
      </dgm:t>
    </dgm:pt>
    <dgm:pt modelId="{C5F6483E-29B8-4CD6-A518-5424D4A42A40}" type="pres">
      <dgm:prSet presAssocID="{867E6820-CD3C-46A0-BE16-3E79FA417CAA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000577DF-93B9-4105-BFB9-3527CE4DA65F}" type="pres">
      <dgm:prSet presAssocID="{ADD0F771-8080-4DD6-A58C-C75F42AB35DD}" presName="node" presStyleLbl="node1" presStyleIdx="2" presStyleCnt="6" custScaleY="304618" custLinFactNeighborX="3545" custLinFactNeighborY="-7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F569BE-F740-4EEF-97F3-A9D272E005AC}" type="pres">
      <dgm:prSet presAssocID="{C2687301-6964-4D2C-9DD4-DAB5C86B1EC1}" presName="sibTrans" presStyleLbl="sibTrans2D1" presStyleIdx="2" presStyleCnt="5"/>
      <dgm:spPr/>
      <dgm:t>
        <a:bodyPr/>
        <a:lstStyle/>
        <a:p>
          <a:endParaRPr lang="ru-RU"/>
        </a:p>
      </dgm:t>
    </dgm:pt>
    <dgm:pt modelId="{9238340B-3915-481B-965D-021C18A64022}" type="pres">
      <dgm:prSet presAssocID="{C2687301-6964-4D2C-9DD4-DAB5C86B1EC1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EC400C97-B790-4752-B465-78DB4D002557}" type="pres">
      <dgm:prSet presAssocID="{A9700F12-85EC-40AE-93DA-565C878F7C5C}" presName="node" presStyleLbl="node1" presStyleIdx="3" presStyleCnt="6" custScaleY="304618" custLinFactNeighborX="6235" custLinFactNeighborY="-160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B7CF69-1E6F-4C16-9623-EE3B23C42761}" type="pres">
      <dgm:prSet presAssocID="{4A0B4259-3B9D-4BB9-9B75-BFAB517F9D70}" presName="sibTrans" presStyleLbl="sibTrans2D1" presStyleIdx="3" presStyleCnt="5"/>
      <dgm:spPr/>
      <dgm:t>
        <a:bodyPr/>
        <a:lstStyle/>
        <a:p>
          <a:endParaRPr lang="ru-RU"/>
        </a:p>
      </dgm:t>
    </dgm:pt>
    <dgm:pt modelId="{A87AF9CC-4276-438F-8B9C-EEAAB9BB8D27}" type="pres">
      <dgm:prSet presAssocID="{4A0B4259-3B9D-4BB9-9B75-BFAB517F9D70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46397D70-6F00-4889-9BB1-6CA86DA856EB}" type="pres">
      <dgm:prSet presAssocID="{F303BC17-E4C6-4D67-A2E2-40C312C1C9DA}" presName="node" presStyleLbl="node1" presStyleIdx="4" presStyleCnt="6" custScaleY="304618" custLinFactNeighborX="3545" custLinFactNeighborY="-7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A3A1B7-E1C6-4B73-BFAD-04E8A7056C29}" type="pres">
      <dgm:prSet presAssocID="{58A6E277-0BF8-4806-81FC-993F802EEF48}" presName="sibTrans" presStyleLbl="sibTrans2D1" presStyleIdx="4" presStyleCnt="5"/>
      <dgm:spPr/>
      <dgm:t>
        <a:bodyPr/>
        <a:lstStyle/>
        <a:p>
          <a:endParaRPr lang="ru-RU"/>
        </a:p>
      </dgm:t>
    </dgm:pt>
    <dgm:pt modelId="{2A913ABB-050B-4F40-BC59-1F9E41D6EE28}" type="pres">
      <dgm:prSet presAssocID="{58A6E277-0BF8-4806-81FC-993F802EEF48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2920A985-7DA8-4E34-A84F-1467B039E08A}" type="pres">
      <dgm:prSet presAssocID="{B949C410-8669-4F1E-91B4-C3DECF716520}" presName="node" presStyleLbl="node1" presStyleIdx="5" presStyleCnt="6" custScaleY="304618" custLinFactNeighborX="44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5FDE9F-3D34-406B-8F6A-DC8CC539DE26}" srcId="{EF78CE74-69C5-45E2-A81B-0F30F01BC186}" destId="{8434C368-323D-40AE-8D2E-57188FE8941E}" srcOrd="0" destOrd="0" parTransId="{77124CB9-B430-41C2-9E0D-B1C00E1CBF93}" sibTransId="{642EFD2C-6413-4D91-A2A9-89D1A96A2572}"/>
    <dgm:cxn modelId="{15E04957-68C5-404E-AC7C-69239778CA17}" srcId="{EF78CE74-69C5-45E2-A81B-0F30F01BC186}" destId="{A9700F12-85EC-40AE-93DA-565C878F7C5C}" srcOrd="3" destOrd="0" parTransId="{A48A7F73-4F15-468B-910F-B12A7E813753}" sibTransId="{4A0B4259-3B9D-4BB9-9B75-BFAB517F9D70}"/>
    <dgm:cxn modelId="{21123637-D869-4EA5-AD29-AED2C5C29A74}" srcId="{EF78CE74-69C5-45E2-A81B-0F30F01BC186}" destId="{ADD0F771-8080-4DD6-A58C-C75F42AB35DD}" srcOrd="2" destOrd="0" parTransId="{B1F08AF4-3BB1-4BA7-8BF2-94AFFEC1ECE7}" sibTransId="{C2687301-6964-4D2C-9DD4-DAB5C86B1EC1}"/>
    <dgm:cxn modelId="{DBE0CE93-B871-47C0-81EA-8CA65A082663}" type="presOf" srcId="{642EFD2C-6413-4D91-A2A9-89D1A96A2572}" destId="{5224A21C-6E56-4313-8000-6FDFFE631AA5}" srcOrd="1" destOrd="0" presId="urn:microsoft.com/office/officeart/2005/8/layout/process1"/>
    <dgm:cxn modelId="{B070E9B9-1A44-4716-8CDA-A7A2F899DC36}" type="presOf" srcId="{ADD0F771-8080-4DD6-A58C-C75F42AB35DD}" destId="{000577DF-93B9-4105-BFB9-3527CE4DA65F}" srcOrd="0" destOrd="0" presId="urn:microsoft.com/office/officeart/2005/8/layout/process1"/>
    <dgm:cxn modelId="{1192E495-5B49-434D-80E1-CDB2201C5BA6}" type="presOf" srcId="{4A0B4259-3B9D-4BB9-9B75-BFAB517F9D70}" destId="{86B7CF69-1E6F-4C16-9623-EE3B23C42761}" srcOrd="0" destOrd="0" presId="urn:microsoft.com/office/officeart/2005/8/layout/process1"/>
    <dgm:cxn modelId="{198F7808-45FC-468D-AFD8-068502FF6F03}" type="presOf" srcId="{58A6E277-0BF8-4806-81FC-993F802EEF48}" destId="{1AA3A1B7-E1C6-4B73-BFAD-04E8A7056C29}" srcOrd="0" destOrd="0" presId="urn:microsoft.com/office/officeart/2005/8/layout/process1"/>
    <dgm:cxn modelId="{A652576B-0BA9-45C8-84B8-5C92C58DABE5}" type="presOf" srcId="{EF78CE74-69C5-45E2-A81B-0F30F01BC186}" destId="{ECE9199B-E9BC-461A-8E61-EC2E2DA2B2A6}" srcOrd="0" destOrd="0" presId="urn:microsoft.com/office/officeart/2005/8/layout/process1"/>
    <dgm:cxn modelId="{912F594A-5821-42FC-AE65-F9C54F71846F}" type="presOf" srcId="{4A0B4259-3B9D-4BB9-9B75-BFAB517F9D70}" destId="{A87AF9CC-4276-438F-8B9C-EEAAB9BB8D27}" srcOrd="1" destOrd="0" presId="urn:microsoft.com/office/officeart/2005/8/layout/process1"/>
    <dgm:cxn modelId="{4A8FAB18-1332-462F-B4BE-DB001ABBF195}" type="presOf" srcId="{A9700F12-85EC-40AE-93DA-565C878F7C5C}" destId="{EC400C97-B790-4752-B465-78DB4D002557}" srcOrd="0" destOrd="0" presId="urn:microsoft.com/office/officeart/2005/8/layout/process1"/>
    <dgm:cxn modelId="{04653B54-83FC-4B38-B9A1-FD39D1EC48A1}" type="presOf" srcId="{F303BC17-E4C6-4D67-A2E2-40C312C1C9DA}" destId="{46397D70-6F00-4889-9BB1-6CA86DA856EB}" srcOrd="0" destOrd="0" presId="urn:microsoft.com/office/officeart/2005/8/layout/process1"/>
    <dgm:cxn modelId="{643150A1-E2CC-40FF-A7DC-7D986BE39B7D}" type="presOf" srcId="{C2687301-6964-4D2C-9DD4-DAB5C86B1EC1}" destId="{EBF569BE-F740-4EEF-97F3-A9D272E005AC}" srcOrd="0" destOrd="0" presId="urn:microsoft.com/office/officeart/2005/8/layout/process1"/>
    <dgm:cxn modelId="{0F05C532-C30A-4087-BC68-8F35DF510D16}" srcId="{EF78CE74-69C5-45E2-A81B-0F30F01BC186}" destId="{ED4474E2-DABE-4C31-96B7-915F7A943A2D}" srcOrd="1" destOrd="0" parTransId="{C54EF909-56BA-49B5-83DA-1645ECE83CA7}" sibTransId="{867E6820-CD3C-46A0-BE16-3E79FA417CAA}"/>
    <dgm:cxn modelId="{18D06617-E769-4A03-9D75-F981D93C86A9}" type="presOf" srcId="{ED4474E2-DABE-4C31-96B7-915F7A943A2D}" destId="{679BC058-06FF-4AAD-BFAD-BBEC8487BF2D}" srcOrd="0" destOrd="0" presId="urn:microsoft.com/office/officeart/2005/8/layout/process1"/>
    <dgm:cxn modelId="{81207B17-8171-458F-A5F2-470BB88A3D55}" srcId="{EF78CE74-69C5-45E2-A81B-0F30F01BC186}" destId="{F303BC17-E4C6-4D67-A2E2-40C312C1C9DA}" srcOrd="4" destOrd="0" parTransId="{71FAF6E7-8D4B-41E6-92ED-36E412426CCF}" sibTransId="{58A6E277-0BF8-4806-81FC-993F802EEF48}"/>
    <dgm:cxn modelId="{6093C696-8178-418E-B6E5-603908A43587}" type="presOf" srcId="{867E6820-CD3C-46A0-BE16-3E79FA417CAA}" destId="{0D169B47-1E5D-4E70-B562-30A0AC8D2D07}" srcOrd="0" destOrd="0" presId="urn:microsoft.com/office/officeart/2005/8/layout/process1"/>
    <dgm:cxn modelId="{379F4F0C-0630-421A-BC95-D4D0644802FB}" type="presOf" srcId="{C2687301-6964-4D2C-9DD4-DAB5C86B1EC1}" destId="{9238340B-3915-481B-965D-021C18A64022}" srcOrd="1" destOrd="0" presId="urn:microsoft.com/office/officeart/2005/8/layout/process1"/>
    <dgm:cxn modelId="{154F9A4A-E6AD-4170-B79A-C37020B224E7}" type="presOf" srcId="{642EFD2C-6413-4D91-A2A9-89D1A96A2572}" destId="{87290768-FA3E-4EA7-8078-9F45111A4539}" srcOrd="0" destOrd="0" presId="urn:microsoft.com/office/officeart/2005/8/layout/process1"/>
    <dgm:cxn modelId="{3E48A6B7-66AA-41E9-892C-3B61BA5A66A5}" type="presOf" srcId="{867E6820-CD3C-46A0-BE16-3E79FA417CAA}" destId="{C5F6483E-29B8-4CD6-A518-5424D4A42A40}" srcOrd="1" destOrd="0" presId="urn:microsoft.com/office/officeart/2005/8/layout/process1"/>
    <dgm:cxn modelId="{C07AA6EA-A2AC-4BC0-B44D-569873C6F8FC}" type="presOf" srcId="{8434C368-323D-40AE-8D2E-57188FE8941E}" destId="{3EB40C48-3596-4C03-B4B3-3928ABA86111}" srcOrd="0" destOrd="0" presId="urn:microsoft.com/office/officeart/2005/8/layout/process1"/>
    <dgm:cxn modelId="{DC4F73DF-FF18-437D-B583-D63158F59A93}" srcId="{EF78CE74-69C5-45E2-A81B-0F30F01BC186}" destId="{B949C410-8669-4F1E-91B4-C3DECF716520}" srcOrd="5" destOrd="0" parTransId="{6F6FECB6-CFAB-43AE-93B4-730138CEA55E}" sibTransId="{6486A221-8388-435F-92BB-C01F54BECB2E}"/>
    <dgm:cxn modelId="{81FACE57-9717-4709-8DD5-421A85981020}" type="presOf" srcId="{58A6E277-0BF8-4806-81FC-993F802EEF48}" destId="{2A913ABB-050B-4F40-BC59-1F9E41D6EE28}" srcOrd="1" destOrd="0" presId="urn:microsoft.com/office/officeart/2005/8/layout/process1"/>
    <dgm:cxn modelId="{9DABE6E2-291F-4638-89E4-034C55C1AC5B}" type="presOf" srcId="{B949C410-8669-4F1E-91B4-C3DECF716520}" destId="{2920A985-7DA8-4E34-A84F-1467B039E08A}" srcOrd="0" destOrd="0" presId="urn:microsoft.com/office/officeart/2005/8/layout/process1"/>
    <dgm:cxn modelId="{CD7BBC5D-8E7A-4C06-B722-3415C46B8238}" type="presParOf" srcId="{ECE9199B-E9BC-461A-8E61-EC2E2DA2B2A6}" destId="{3EB40C48-3596-4C03-B4B3-3928ABA86111}" srcOrd="0" destOrd="0" presId="urn:microsoft.com/office/officeart/2005/8/layout/process1"/>
    <dgm:cxn modelId="{6AC447A2-27B3-4CB2-8FCA-F4864B5ADCBA}" type="presParOf" srcId="{ECE9199B-E9BC-461A-8E61-EC2E2DA2B2A6}" destId="{87290768-FA3E-4EA7-8078-9F45111A4539}" srcOrd="1" destOrd="0" presId="urn:microsoft.com/office/officeart/2005/8/layout/process1"/>
    <dgm:cxn modelId="{A1800377-651A-48AA-8660-4CEB540ED457}" type="presParOf" srcId="{87290768-FA3E-4EA7-8078-9F45111A4539}" destId="{5224A21C-6E56-4313-8000-6FDFFE631AA5}" srcOrd="0" destOrd="0" presId="urn:microsoft.com/office/officeart/2005/8/layout/process1"/>
    <dgm:cxn modelId="{3ABDCE36-717D-4546-A309-DFCC1F94D0E1}" type="presParOf" srcId="{ECE9199B-E9BC-461A-8E61-EC2E2DA2B2A6}" destId="{679BC058-06FF-4AAD-BFAD-BBEC8487BF2D}" srcOrd="2" destOrd="0" presId="urn:microsoft.com/office/officeart/2005/8/layout/process1"/>
    <dgm:cxn modelId="{40898FBC-EF08-4478-924A-BEB97FD468BD}" type="presParOf" srcId="{ECE9199B-E9BC-461A-8E61-EC2E2DA2B2A6}" destId="{0D169B47-1E5D-4E70-B562-30A0AC8D2D07}" srcOrd="3" destOrd="0" presId="urn:microsoft.com/office/officeart/2005/8/layout/process1"/>
    <dgm:cxn modelId="{B0B47CB6-E124-4840-8DB3-27CB15DC062D}" type="presParOf" srcId="{0D169B47-1E5D-4E70-B562-30A0AC8D2D07}" destId="{C5F6483E-29B8-4CD6-A518-5424D4A42A40}" srcOrd="0" destOrd="0" presId="urn:microsoft.com/office/officeart/2005/8/layout/process1"/>
    <dgm:cxn modelId="{AE5EA7C3-71BA-4CEA-B2AC-CE49FE032FEC}" type="presParOf" srcId="{ECE9199B-E9BC-461A-8E61-EC2E2DA2B2A6}" destId="{000577DF-93B9-4105-BFB9-3527CE4DA65F}" srcOrd="4" destOrd="0" presId="urn:microsoft.com/office/officeart/2005/8/layout/process1"/>
    <dgm:cxn modelId="{53E241C4-0608-425A-BD79-C1098E361FE2}" type="presParOf" srcId="{ECE9199B-E9BC-461A-8E61-EC2E2DA2B2A6}" destId="{EBF569BE-F740-4EEF-97F3-A9D272E005AC}" srcOrd="5" destOrd="0" presId="urn:microsoft.com/office/officeart/2005/8/layout/process1"/>
    <dgm:cxn modelId="{19F89D80-4C6C-4336-A372-94F382AC7420}" type="presParOf" srcId="{EBF569BE-F740-4EEF-97F3-A9D272E005AC}" destId="{9238340B-3915-481B-965D-021C18A64022}" srcOrd="0" destOrd="0" presId="urn:microsoft.com/office/officeart/2005/8/layout/process1"/>
    <dgm:cxn modelId="{7D919F46-30F5-46C7-ADED-77601B6EFDA1}" type="presParOf" srcId="{ECE9199B-E9BC-461A-8E61-EC2E2DA2B2A6}" destId="{EC400C97-B790-4752-B465-78DB4D002557}" srcOrd="6" destOrd="0" presId="urn:microsoft.com/office/officeart/2005/8/layout/process1"/>
    <dgm:cxn modelId="{E2DC97C3-47B1-4D58-8C1C-C74969223FED}" type="presParOf" srcId="{ECE9199B-E9BC-461A-8E61-EC2E2DA2B2A6}" destId="{86B7CF69-1E6F-4C16-9623-EE3B23C42761}" srcOrd="7" destOrd="0" presId="urn:microsoft.com/office/officeart/2005/8/layout/process1"/>
    <dgm:cxn modelId="{19C84035-F70C-4426-8864-CCFBDE10ACA3}" type="presParOf" srcId="{86B7CF69-1E6F-4C16-9623-EE3B23C42761}" destId="{A87AF9CC-4276-438F-8B9C-EEAAB9BB8D27}" srcOrd="0" destOrd="0" presId="urn:microsoft.com/office/officeart/2005/8/layout/process1"/>
    <dgm:cxn modelId="{5DDBFDAE-163B-44E6-B149-C36A6EE3C2CD}" type="presParOf" srcId="{ECE9199B-E9BC-461A-8E61-EC2E2DA2B2A6}" destId="{46397D70-6F00-4889-9BB1-6CA86DA856EB}" srcOrd="8" destOrd="0" presId="urn:microsoft.com/office/officeart/2005/8/layout/process1"/>
    <dgm:cxn modelId="{9EDEDA67-FC47-4C43-BDFE-A7D691536A2F}" type="presParOf" srcId="{ECE9199B-E9BC-461A-8E61-EC2E2DA2B2A6}" destId="{1AA3A1B7-E1C6-4B73-BFAD-04E8A7056C29}" srcOrd="9" destOrd="0" presId="urn:microsoft.com/office/officeart/2005/8/layout/process1"/>
    <dgm:cxn modelId="{E47728D1-EA56-4EF6-8066-3CA387EA3814}" type="presParOf" srcId="{1AA3A1B7-E1C6-4B73-BFAD-04E8A7056C29}" destId="{2A913ABB-050B-4F40-BC59-1F9E41D6EE28}" srcOrd="0" destOrd="0" presId="urn:microsoft.com/office/officeart/2005/8/layout/process1"/>
    <dgm:cxn modelId="{575412CE-7ECB-4F12-AE73-024E3E05B49A}" type="presParOf" srcId="{ECE9199B-E9BC-461A-8E61-EC2E2DA2B2A6}" destId="{2920A985-7DA8-4E34-A84F-1467B039E08A}" srcOrd="10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117571-8296-4F8C-8A69-748F4B360DF1}">
      <dsp:nvSpPr>
        <dsp:cNvPr id="0" name=""/>
        <dsp:cNvSpPr/>
      </dsp:nvSpPr>
      <dsp:spPr>
        <a:xfrm>
          <a:off x="2267" y="223"/>
          <a:ext cx="6139132" cy="102727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CC"/>
            </a:gs>
            <a:gs pos="50000">
              <a:srgbClr val="FFCCCC"/>
            </a:gs>
            <a:gs pos="100000">
              <a:srgbClr val="FFCCFF"/>
            </a:gs>
          </a:gsLst>
          <a:lin ang="16200000" scaled="0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dirty="0" smtClean="0">
              <a:ln w="18000">
                <a:noFill/>
                <a:prstDash val="solid"/>
                <a:miter lim="800000"/>
              </a:ln>
              <a:solidFill>
                <a:srgbClr val="CC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СУЩНОСТЬ БЮДЖЕТА</a:t>
          </a:r>
          <a:r>
            <a:rPr lang="ru-RU" sz="1600" kern="1200" dirty="0" smtClean="0">
              <a:solidFill>
                <a:srgbClr val="CC00FF"/>
              </a:solidFill>
            </a:rPr>
            <a:t/>
          </a:r>
          <a:br>
            <a:rPr lang="ru-RU" sz="1600" kern="1200" dirty="0" smtClean="0">
              <a:solidFill>
                <a:srgbClr val="CC00FF"/>
              </a:solidFill>
            </a:rPr>
          </a:br>
          <a:r>
            <a:rPr lang="ru-RU" sz="1600" kern="1200" dirty="0" smtClean="0"/>
            <a:t>форма образования и расходования  денежных средств, </a:t>
          </a:r>
          <a:br>
            <a:rPr lang="ru-RU" sz="1600" kern="1200" dirty="0" smtClean="0"/>
          </a:br>
          <a:r>
            <a:rPr lang="ru-RU" sz="1600" kern="1200" dirty="0" smtClean="0"/>
            <a:t>предназначенная для финансового обеспечения  задач и функций</a:t>
          </a:r>
          <a:br>
            <a:rPr lang="ru-RU" sz="1600" kern="1200" dirty="0" smtClean="0"/>
          </a:br>
          <a:r>
            <a:rPr lang="ru-RU" sz="1600" kern="1200" dirty="0" smtClean="0"/>
            <a:t> органов местного самоуправления</a:t>
          </a:r>
          <a:endParaRPr lang="ru-RU" sz="1600" kern="1200" dirty="0"/>
        </a:p>
      </dsp:txBody>
      <dsp:txXfrm>
        <a:off x="32355" y="30311"/>
        <a:ext cx="6078956" cy="967094"/>
      </dsp:txXfrm>
    </dsp:sp>
    <dsp:sp modelId="{661F05CC-9865-4F58-9B6C-632099E1DEEF}">
      <dsp:nvSpPr>
        <dsp:cNvPr id="0" name=""/>
        <dsp:cNvSpPr/>
      </dsp:nvSpPr>
      <dsp:spPr>
        <a:xfrm>
          <a:off x="0" y="1178507"/>
          <a:ext cx="2945840" cy="102727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99"/>
            </a:gs>
            <a:gs pos="50000">
              <a:srgbClr val="FFCCCC"/>
            </a:gs>
            <a:gs pos="100000">
              <a:srgbClr val="FFCCFF"/>
            </a:gs>
          </a:gsLst>
          <a:lin ang="16200000" scaled="0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cap="none" spc="0" dirty="0" smtClean="0">
              <a:ln w="18000">
                <a:noFill/>
                <a:prstDash val="solid"/>
                <a:miter lim="800000"/>
              </a:ln>
              <a:solidFill>
                <a:srgbClr val="CC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ДОХОДЫ</a:t>
          </a:r>
          <a:r>
            <a:rPr lang="ru-RU" sz="1300" b="0" kern="1200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C00FF"/>
              </a:solidFill>
              <a:effectLst/>
            </a:rPr>
            <a:t>:</a:t>
          </a:r>
          <a:r>
            <a:rPr lang="ru-RU" sz="1300" kern="1200" dirty="0" smtClean="0"/>
            <a:t/>
          </a:r>
          <a:br>
            <a:rPr lang="ru-RU" sz="1300" kern="1200" dirty="0" smtClean="0"/>
          </a:br>
          <a:r>
            <a:rPr lang="ru-RU" sz="1300" kern="1200" dirty="0" smtClean="0"/>
            <a:t>поступающие в бюджет денежные средства (налоги юридических и физических лиц, штрафы, платежи и сборы, финансовая помощь)</a:t>
          </a:r>
          <a:endParaRPr lang="ru-RU" sz="1300" kern="1200" dirty="0"/>
        </a:p>
      </dsp:txBody>
      <dsp:txXfrm>
        <a:off x="30088" y="1208595"/>
        <a:ext cx="2885664" cy="967094"/>
      </dsp:txXfrm>
    </dsp:sp>
    <dsp:sp modelId="{D9A9D40D-EAD3-4DE5-A6DD-11DC61F1CC73}">
      <dsp:nvSpPr>
        <dsp:cNvPr id="0" name=""/>
        <dsp:cNvSpPr/>
      </dsp:nvSpPr>
      <dsp:spPr>
        <a:xfrm>
          <a:off x="3195559" y="1187085"/>
          <a:ext cx="2945840" cy="102727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99"/>
            </a:gs>
            <a:gs pos="50000">
              <a:srgbClr val="FFCCCC"/>
            </a:gs>
            <a:gs pos="100000">
              <a:srgbClr val="FFCCFF"/>
            </a:gs>
          </a:gsLst>
          <a:lin ang="16200000" scaled="0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cap="none" spc="0" dirty="0" smtClean="0">
              <a:ln w="18000">
                <a:noFill/>
                <a:prstDash val="solid"/>
                <a:miter lim="800000"/>
              </a:ln>
              <a:solidFill>
                <a:srgbClr val="CC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РАСХОДЫ</a:t>
          </a:r>
          <a:r>
            <a:rPr lang="ru-RU" sz="1300" b="0" kern="1200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C00FF"/>
              </a:solidFill>
              <a:effectLst/>
            </a:rPr>
            <a:t>:</a:t>
          </a:r>
          <a:r>
            <a:rPr lang="ru-RU" sz="1300" kern="1200" dirty="0" smtClean="0"/>
            <a:t/>
          </a:r>
          <a:br>
            <a:rPr lang="ru-RU" sz="1300" kern="1200" dirty="0" smtClean="0"/>
          </a:br>
          <a:r>
            <a:rPr lang="ru-RU" sz="1300" kern="1200" dirty="0" smtClean="0"/>
            <a:t>выплачиваемые из бюджета денежные средства</a:t>
          </a:r>
          <a:br>
            <a:rPr lang="ru-RU" sz="1300" kern="1200" dirty="0" smtClean="0"/>
          </a:br>
          <a:r>
            <a:rPr lang="ru-RU" sz="1300" kern="1200" dirty="0" smtClean="0"/>
            <a:t>(содержание муниципальных учреждений)</a:t>
          </a:r>
          <a:endParaRPr lang="ru-RU" sz="1300" kern="1200" dirty="0"/>
        </a:p>
      </dsp:txBody>
      <dsp:txXfrm>
        <a:off x="3225647" y="1217173"/>
        <a:ext cx="2885664" cy="9670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AA6931-EC5E-4A0B-8610-BDA310943578}">
      <dsp:nvSpPr>
        <dsp:cNvPr id="0" name=""/>
        <dsp:cNvSpPr/>
      </dsp:nvSpPr>
      <dsp:spPr>
        <a:xfrm>
          <a:off x="0" y="0"/>
          <a:ext cx="6215045" cy="50344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99"/>
            </a:gs>
            <a:gs pos="50000">
              <a:srgbClr val="FFCCCC"/>
            </a:gs>
            <a:gs pos="100000">
              <a:srgbClr val="FFCCFF"/>
            </a:gs>
          </a:gsLst>
          <a:lin ang="16200000" scaled="0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50" dirty="0" smtClean="0">
              <a:ln w="11430"/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Основные принципы организации бюджетной системы</a:t>
          </a:r>
          <a:endParaRPr lang="ru-RU" sz="1800" b="1" kern="1200" cap="none" spc="50" dirty="0">
            <a:ln w="11430"/>
            <a:solidFill>
              <a:srgbClr val="99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745" y="14745"/>
        <a:ext cx="6185555" cy="473953"/>
      </dsp:txXfrm>
    </dsp:sp>
    <dsp:sp modelId="{4C261DD2-005A-47A7-866B-35C4CA15FB10}">
      <dsp:nvSpPr>
        <dsp:cNvPr id="0" name=""/>
        <dsp:cNvSpPr/>
      </dsp:nvSpPr>
      <dsp:spPr>
        <a:xfrm>
          <a:off x="0" y="642927"/>
          <a:ext cx="968075" cy="160578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99"/>
            </a:gs>
            <a:gs pos="48000">
              <a:srgbClr val="FFCCCC"/>
            </a:gs>
            <a:gs pos="100000">
              <a:srgbClr val="FFCCFF"/>
            </a:gs>
          </a:gsLst>
          <a:lin ang="16200000" scaled="0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Принцип единства бюджетной системы</a:t>
          </a:r>
          <a:endParaRPr lang="ru-RU" sz="1200" b="1" kern="1200" dirty="0"/>
        </a:p>
      </dsp:txBody>
      <dsp:txXfrm>
        <a:off x="28354" y="671281"/>
        <a:ext cx="911367" cy="1549081"/>
      </dsp:txXfrm>
    </dsp:sp>
    <dsp:sp modelId="{4ED6E9ED-CBEC-4DF1-9858-EDF94203607E}">
      <dsp:nvSpPr>
        <dsp:cNvPr id="0" name=""/>
        <dsp:cNvSpPr/>
      </dsp:nvSpPr>
      <dsp:spPr>
        <a:xfrm>
          <a:off x="1044487" y="642927"/>
          <a:ext cx="968075" cy="160860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Принцип разграничения доходов и расходов между уровнями бюджетной системы</a:t>
          </a:r>
          <a:endParaRPr lang="ru-RU" sz="1200" b="1" kern="1200" dirty="0"/>
        </a:p>
      </dsp:txBody>
      <dsp:txXfrm>
        <a:off x="1072841" y="671281"/>
        <a:ext cx="911367" cy="1551895"/>
      </dsp:txXfrm>
    </dsp:sp>
    <dsp:sp modelId="{BE211FE9-E9A6-43E4-8FDE-04120A67CD69}">
      <dsp:nvSpPr>
        <dsp:cNvPr id="0" name=""/>
        <dsp:cNvSpPr/>
      </dsp:nvSpPr>
      <dsp:spPr>
        <a:xfrm>
          <a:off x="2066765" y="634751"/>
          <a:ext cx="968075" cy="164653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Принцип </a:t>
          </a:r>
          <a:r>
            <a:rPr lang="ru-RU" sz="1200" b="1" kern="1200" dirty="0" err="1" smtClean="0"/>
            <a:t>самосто</a:t>
          </a:r>
          <a:r>
            <a:rPr lang="ru-RU" sz="1200" b="1" kern="1200" dirty="0" smtClean="0"/>
            <a:t>- </a:t>
          </a:r>
          <a:r>
            <a:rPr lang="ru-RU" sz="1200" b="1" kern="1200" dirty="0" err="1" smtClean="0"/>
            <a:t>ятельности</a:t>
          </a:r>
          <a:r>
            <a:rPr lang="ru-RU" sz="1200" b="1" kern="1200" dirty="0" smtClean="0"/>
            <a:t> бюджета</a:t>
          </a:r>
          <a:endParaRPr lang="ru-RU" sz="1200" b="1" kern="1200" dirty="0"/>
        </a:p>
      </dsp:txBody>
      <dsp:txXfrm>
        <a:off x="2095119" y="663105"/>
        <a:ext cx="911367" cy="1589827"/>
      </dsp:txXfrm>
    </dsp:sp>
    <dsp:sp modelId="{95955CA0-1753-464F-AB05-05BA0F43ADA0}">
      <dsp:nvSpPr>
        <dsp:cNvPr id="0" name=""/>
        <dsp:cNvSpPr/>
      </dsp:nvSpPr>
      <dsp:spPr>
        <a:xfrm>
          <a:off x="3143274" y="642927"/>
          <a:ext cx="968075" cy="164653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Принцип </a:t>
          </a:r>
          <a:r>
            <a:rPr lang="ru-RU" sz="1200" b="1" kern="1200" dirty="0" err="1" smtClean="0"/>
            <a:t>сбалансиро-ванности</a:t>
          </a:r>
          <a:r>
            <a:rPr lang="ru-RU" sz="1200" b="1" kern="1200" dirty="0" smtClean="0"/>
            <a:t> бюджета</a:t>
          </a:r>
          <a:endParaRPr lang="ru-RU" sz="1200" b="1" kern="1200" dirty="0"/>
        </a:p>
      </dsp:txBody>
      <dsp:txXfrm>
        <a:off x="3171628" y="671281"/>
        <a:ext cx="911367" cy="1589827"/>
      </dsp:txXfrm>
    </dsp:sp>
    <dsp:sp modelId="{C9B558B5-DCD5-4A8B-A46A-FADA94B8579B}">
      <dsp:nvSpPr>
        <dsp:cNvPr id="0" name=""/>
        <dsp:cNvSpPr/>
      </dsp:nvSpPr>
      <dsp:spPr>
        <a:xfrm>
          <a:off x="4192668" y="642927"/>
          <a:ext cx="968075" cy="164653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Принцип </a:t>
          </a:r>
          <a:r>
            <a:rPr lang="ru-RU" sz="1200" b="1" kern="1200" dirty="0" err="1" smtClean="0"/>
            <a:t>достовер</a:t>
          </a:r>
          <a:r>
            <a:rPr lang="ru-RU" sz="1200" b="1" kern="1200" dirty="0" smtClean="0"/>
            <a:t>- </a:t>
          </a:r>
          <a:r>
            <a:rPr lang="ru-RU" sz="1200" b="1" kern="1200" dirty="0" err="1" smtClean="0"/>
            <a:t>ности</a:t>
          </a:r>
          <a:r>
            <a:rPr lang="ru-RU" sz="1200" b="1" kern="1200" dirty="0" smtClean="0"/>
            <a:t/>
          </a:r>
          <a:br>
            <a:rPr lang="ru-RU" sz="1200" b="1" kern="1200" dirty="0" smtClean="0"/>
          </a:br>
          <a:r>
            <a:rPr lang="ru-RU" sz="1200" b="1" kern="1200" dirty="0" smtClean="0"/>
            <a:t>бюджета</a:t>
          </a:r>
          <a:endParaRPr lang="ru-RU" sz="1200" b="1" kern="1200" dirty="0"/>
        </a:p>
      </dsp:txBody>
      <dsp:txXfrm>
        <a:off x="4221022" y="671281"/>
        <a:ext cx="911367" cy="1589827"/>
      </dsp:txXfrm>
    </dsp:sp>
    <dsp:sp modelId="{0C34D002-E2D6-47EF-AFE6-8A18B75E3906}">
      <dsp:nvSpPr>
        <dsp:cNvPr id="0" name=""/>
        <dsp:cNvSpPr/>
      </dsp:nvSpPr>
      <dsp:spPr>
        <a:xfrm>
          <a:off x="5242062" y="642927"/>
          <a:ext cx="968075" cy="164653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Принцип гласности бюджета</a:t>
          </a:r>
          <a:endParaRPr lang="ru-RU" sz="1200" b="1" kern="1200" dirty="0"/>
        </a:p>
      </dsp:txBody>
      <dsp:txXfrm>
        <a:off x="5270416" y="671281"/>
        <a:ext cx="911367" cy="15898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40C48-3596-4C03-B4B3-3928ABA86111}">
      <dsp:nvSpPr>
        <dsp:cNvPr id="0" name=""/>
        <dsp:cNvSpPr/>
      </dsp:nvSpPr>
      <dsp:spPr>
        <a:xfrm>
          <a:off x="0" y="0"/>
          <a:ext cx="794747" cy="135732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Формирование бюджета</a:t>
          </a:r>
          <a:endParaRPr lang="ru-RU" sz="1200" b="1" kern="1200" dirty="0"/>
        </a:p>
      </dsp:txBody>
      <dsp:txXfrm>
        <a:off x="23277" y="23277"/>
        <a:ext cx="748193" cy="1310769"/>
      </dsp:txXfrm>
    </dsp:sp>
    <dsp:sp modelId="{87290768-FA3E-4EA7-8078-9F45111A4539}">
      <dsp:nvSpPr>
        <dsp:cNvPr id="0" name=""/>
        <dsp:cNvSpPr/>
      </dsp:nvSpPr>
      <dsp:spPr>
        <a:xfrm>
          <a:off x="877039" y="580112"/>
          <a:ext cx="174459" cy="1970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877039" y="619531"/>
        <a:ext cx="122121" cy="118259"/>
      </dsp:txXfrm>
    </dsp:sp>
    <dsp:sp modelId="{679BC058-06FF-4AAD-BFAD-BBEC8487BF2D}">
      <dsp:nvSpPr>
        <dsp:cNvPr id="0" name=""/>
        <dsp:cNvSpPr/>
      </dsp:nvSpPr>
      <dsp:spPr>
        <a:xfrm>
          <a:off x="1123916" y="0"/>
          <a:ext cx="794747" cy="135732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Одобрение бюджета  главой муниципального  образования</a:t>
          </a:r>
          <a:endParaRPr lang="ru-RU" sz="1200" b="1" kern="1200" dirty="0"/>
        </a:p>
      </dsp:txBody>
      <dsp:txXfrm>
        <a:off x="1147193" y="23277"/>
        <a:ext cx="748193" cy="1310769"/>
      </dsp:txXfrm>
    </dsp:sp>
    <dsp:sp modelId="{0D169B47-1E5D-4E70-B562-30A0AC8D2D07}">
      <dsp:nvSpPr>
        <dsp:cNvPr id="0" name=""/>
        <dsp:cNvSpPr/>
      </dsp:nvSpPr>
      <dsp:spPr>
        <a:xfrm>
          <a:off x="1998138" y="580112"/>
          <a:ext cx="168486" cy="1970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1998138" y="619531"/>
        <a:ext cx="117940" cy="118259"/>
      </dsp:txXfrm>
    </dsp:sp>
    <dsp:sp modelId="{000577DF-93B9-4105-BFB9-3527CE4DA65F}">
      <dsp:nvSpPr>
        <dsp:cNvPr id="0" name=""/>
        <dsp:cNvSpPr/>
      </dsp:nvSpPr>
      <dsp:spPr>
        <a:xfrm>
          <a:off x="2236563" y="0"/>
          <a:ext cx="794747" cy="135732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Внесение бюджета главой муниципального образования в Совет МО ЩР</a:t>
          </a:r>
          <a:endParaRPr lang="ru-RU" sz="1000" b="1" kern="1200" dirty="0"/>
        </a:p>
      </dsp:txBody>
      <dsp:txXfrm>
        <a:off x="2259840" y="23277"/>
        <a:ext cx="748193" cy="1310769"/>
      </dsp:txXfrm>
    </dsp:sp>
    <dsp:sp modelId="{EBF569BE-F740-4EEF-97F3-A9D272E005AC}">
      <dsp:nvSpPr>
        <dsp:cNvPr id="0" name=""/>
        <dsp:cNvSpPr/>
      </dsp:nvSpPr>
      <dsp:spPr>
        <a:xfrm>
          <a:off x="3110785" y="580112"/>
          <a:ext cx="168486" cy="1970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3110785" y="619531"/>
        <a:ext cx="117940" cy="118259"/>
      </dsp:txXfrm>
    </dsp:sp>
    <dsp:sp modelId="{EC400C97-B790-4752-B465-78DB4D002557}">
      <dsp:nvSpPr>
        <dsp:cNvPr id="0" name=""/>
        <dsp:cNvSpPr/>
      </dsp:nvSpPr>
      <dsp:spPr>
        <a:xfrm>
          <a:off x="3349210" y="0"/>
          <a:ext cx="794747" cy="135732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Рассмотрение </a:t>
          </a:r>
          <a:br>
            <a:rPr lang="ru-RU" sz="1200" b="1" kern="1200" dirty="0" smtClean="0"/>
          </a:br>
          <a:r>
            <a:rPr lang="ru-RU" sz="1200" b="1" kern="1200" dirty="0" smtClean="0"/>
            <a:t>Советом МО ЩР</a:t>
          </a:r>
          <a:endParaRPr lang="ru-RU" sz="1200" b="1" kern="1200" dirty="0"/>
        </a:p>
      </dsp:txBody>
      <dsp:txXfrm>
        <a:off x="3372487" y="23277"/>
        <a:ext cx="748193" cy="1310769"/>
      </dsp:txXfrm>
    </dsp:sp>
    <dsp:sp modelId="{86B7CF69-1E6F-4C16-9623-EE3B23C42761}">
      <dsp:nvSpPr>
        <dsp:cNvPr id="0" name=""/>
        <dsp:cNvSpPr/>
      </dsp:nvSpPr>
      <dsp:spPr>
        <a:xfrm>
          <a:off x="4223432" y="580112"/>
          <a:ext cx="168486" cy="1970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4223432" y="619531"/>
        <a:ext cx="117940" cy="118259"/>
      </dsp:txXfrm>
    </dsp:sp>
    <dsp:sp modelId="{46397D70-6F00-4889-9BB1-6CA86DA856EB}">
      <dsp:nvSpPr>
        <dsp:cNvPr id="0" name=""/>
        <dsp:cNvSpPr/>
      </dsp:nvSpPr>
      <dsp:spPr>
        <a:xfrm>
          <a:off x="4461856" y="0"/>
          <a:ext cx="794747" cy="135732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Принятие </a:t>
          </a:r>
          <a:br>
            <a:rPr lang="ru-RU" sz="1200" b="1" kern="1200" dirty="0" smtClean="0"/>
          </a:br>
          <a:r>
            <a:rPr lang="ru-RU" sz="1200" b="1" kern="1200" dirty="0" smtClean="0"/>
            <a:t>Советом МО  ЩР</a:t>
          </a:r>
          <a:endParaRPr lang="ru-RU" sz="1200" b="1" kern="1200" dirty="0"/>
        </a:p>
      </dsp:txBody>
      <dsp:txXfrm>
        <a:off x="4485133" y="23277"/>
        <a:ext cx="748193" cy="1310769"/>
      </dsp:txXfrm>
    </dsp:sp>
    <dsp:sp modelId="{1AA3A1B7-E1C6-4B73-BFAD-04E8A7056C29}">
      <dsp:nvSpPr>
        <dsp:cNvPr id="0" name=""/>
        <dsp:cNvSpPr/>
      </dsp:nvSpPr>
      <dsp:spPr>
        <a:xfrm>
          <a:off x="5333262" y="580112"/>
          <a:ext cx="162513" cy="1970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5333262" y="619531"/>
        <a:ext cx="113759" cy="118259"/>
      </dsp:txXfrm>
    </dsp:sp>
    <dsp:sp modelId="{2920A985-7DA8-4E34-A84F-1467B039E08A}">
      <dsp:nvSpPr>
        <dsp:cNvPr id="0" name=""/>
        <dsp:cNvSpPr/>
      </dsp:nvSpPr>
      <dsp:spPr>
        <a:xfrm>
          <a:off x="5563234" y="0"/>
          <a:ext cx="794747" cy="135732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Подписание главой муниципального образования</a:t>
          </a:r>
          <a:endParaRPr lang="ru-RU" sz="1200" b="1" kern="1200" dirty="0"/>
        </a:p>
      </dsp:txBody>
      <dsp:txXfrm>
        <a:off x="5586511" y="23277"/>
        <a:ext cx="748193" cy="13107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40C48-3596-4C03-B4B3-3928ABA86111}">
      <dsp:nvSpPr>
        <dsp:cNvPr id="0" name=""/>
        <dsp:cNvSpPr/>
      </dsp:nvSpPr>
      <dsp:spPr>
        <a:xfrm>
          <a:off x="2480" y="0"/>
          <a:ext cx="1084354" cy="135732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Заключение контрактов, договоров, соглашений</a:t>
          </a:r>
          <a:endParaRPr lang="ru-RU" sz="1200" b="1" kern="1200" dirty="0"/>
        </a:p>
      </dsp:txBody>
      <dsp:txXfrm>
        <a:off x="34240" y="31760"/>
        <a:ext cx="1020834" cy="1293803"/>
      </dsp:txXfrm>
    </dsp:sp>
    <dsp:sp modelId="{87290768-FA3E-4EA7-8078-9F45111A4539}">
      <dsp:nvSpPr>
        <dsp:cNvPr id="0" name=""/>
        <dsp:cNvSpPr/>
      </dsp:nvSpPr>
      <dsp:spPr>
        <a:xfrm>
          <a:off x="1199113" y="544201"/>
          <a:ext cx="238032" cy="2689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1199113" y="597985"/>
        <a:ext cx="166622" cy="161351"/>
      </dsp:txXfrm>
    </dsp:sp>
    <dsp:sp modelId="{679BC058-06FF-4AAD-BFAD-BBEC8487BF2D}">
      <dsp:nvSpPr>
        <dsp:cNvPr id="0" name=""/>
        <dsp:cNvSpPr/>
      </dsp:nvSpPr>
      <dsp:spPr>
        <a:xfrm>
          <a:off x="1535952" y="0"/>
          <a:ext cx="1084354" cy="135732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Социальные выплаты</a:t>
          </a:r>
          <a:endParaRPr lang="ru-RU" sz="1200" b="1" kern="1200" dirty="0"/>
        </a:p>
      </dsp:txBody>
      <dsp:txXfrm>
        <a:off x="1567712" y="31760"/>
        <a:ext cx="1020834" cy="1293803"/>
      </dsp:txXfrm>
    </dsp:sp>
    <dsp:sp modelId="{0D169B47-1E5D-4E70-B562-30A0AC8D2D07}">
      <dsp:nvSpPr>
        <dsp:cNvPr id="0" name=""/>
        <dsp:cNvSpPr/>
      </dsp:nvSpPr>
      <dsp:spPr>
        <a:xfrm>
          <a:off x="2728741" y="544201"/>
          <a:ext cx="229883" cy="2689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2728741" y="597985"/>
        <a:ext cx="160918" cy="161351"/>
      </dsp:txXfrm>
    </dsp:sp>
    <dsp:sp modelId="{000577DF-93B9-4105-BFB9-3527CE4DA65F}">
      <dsp:nvSpPr>
        <dsp:cNvPr id="0" name=""/>
        <dsp:cNvSpPr/>
      </dsp:nvSpPr>
      <dsp:spPr>
        <a:xfrm>
          <a:off x="3054047" y="0"/>
          <a:ext cx="1084354" cy="135732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Оплата труда</a:t>
          </a:r>
          <a:endParaRPr lang="ru-RU" sz="1000" b="1" kern="1200" dirty="0"/>
        </a:p>
      </dsp:txBody>
      <dsp:txXfrm>
        <a:off x="3085807" y="31760"/>
        <a:ext cx="1020834" cy="1293803"/>
      </dsp:txXfrm>
    </dsp:sp>
    <dsp:sp modelId="{EBF569BE-F740-4EEF-97F3-A9D272E005AC}">
      <dsp:nvSpPr>
        <dsp:cNvPr id="0" name=""/>
        <dsp:cNvSpPr/>
      </dsp:nvSpPr>
      <dsp:spPr>
        <a:xfrm>
          <a:off x="4243613" y="544201"/>
          <a:ext cx="223048" cy="2689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4243613" y="597985"/>
        <a:ext cx="156134" cy="161351"/>
      </dsp:txXfrm>
    </dsp:sp>
    <dsp:sp modelId="{EC400C97-B790-4752-B465-78DB4D002557}">
      <dsp:nvSpPr>
        <dsp:cNvPr id="0" name=""/>
        <dsp:cNvSpPr/>
      </dsp:nvSpPr>
      <dsp:spPr>
        <a:xfrm>
          <a:off x="4559247" y="0"/>
          <a:ext cx="1084354" cy="135732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Оплата иных расходов</a:t>
          </a:r>
          <a:endParaRPr lang="ru-RU" sz="1200" b="1" kern="1200" dirty="0"/>
        </a:p>
      </dsp:txBody>
      <dsp:txXfrm>
        <a:off x="4591007" y="31760"/>
        <a:ext cx="1020834" cy="12938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40C48-3596-4C03-B4B3-3928ABA86111}">
      <dsp:nvSpPr>
        <dsp:cNvPr id="0" name=""/>
        <dsp:cNvSpPr/>
      </dsp:nvSpPr>
      <dsp:spPr>
        <a:xfrm>
          <a:off x="0" y="0"/>
          <a:ext cx="820734" cy="142875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Составление отчетности</a:t>
          </a:r>
          <a:endParaRPr lang="ru-RU" sz="1200" b="1" kern="1200" dirty="0"/>
        </a:p>
      </dsp:txBody>
      <dsp:txXfrm>
        <a:off x="24038" y="24038"/>
        <a:ext cx="772658" cy="1380683"/>
      </dsp:txXfrm>
    </dsp:sp>
    <dsp:sp modelId="{87290768-FA3E-4EA7-8078-9F45111A4539}">
      <dsp:nvSpPr>
        <dsp:cNvPr id="0" name=""/>
        <dsp:cNvSpPr/>
      </dsp:nvSpPr>
      <dsp:spPr>
        <a:xfrm>
          <a:off x="906519" y="612608"/>
          <a:ext cx="181864" cy="203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906519" y="653316"/>
        <a:ext cx="127305" cy="122126"/>
      </dsp:txXfrm>
    </dsp:sp>
    <dsp:sp modelId="{679BC058-06FF-4AAD-BFAD-BBEC8487BF2D}">
      <dsp:nvSpPr>
        <dsp:cNvPr id="0" name=""/>
        <dsp:cNvSpPr/>
      </dsp:nvSpPr>
      <dsp:spPr>
        <a:xfrm>
          <a:off x="1163875" y="0"/>
          <a:ext cx="820734" cy="142875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Формирование решения Совета МО ЩР об исполнении бюджета МО ЩР</a:t>
          </a:r>
          <a:endParaRPr lang="ru-RU" sz="1200" b="1" kern="1200" dirty="0"/>
        </a:p>
      </dsp:txBody>
      <dsp:txXfrm>
        <a:off x="1187913" y="24038"/>
        <a:ext cx="772658" cy="1380683"/>
      </dsp:txXfrm>
    </dsp:sp>
    <dsp:sp modelId="{0D169B47-1E5D-4E70-B562-30A0AC8D2D07}">
      <dsp:nvSpPr>
        <dsp:cNvPr id="0" name=""/>
        <dsp:cNvSpPr/>
      </dsp:nvSpPr>
      <dsp:spPr>
        <a:xfrm>
          <a:off x="2066683" y="612608"/>
          <a:ext cx="173995" cy="203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2066683" y="653316"/>
        <a:ext cx="121797" cy="122126"/>
      </dsp:txXfrm>
    </dsp:sp>
    <dsp:sp modelId="{000577DF-93B9-4105-BFB9-3527CE4DA65F}">
      <dsp:nvSpPr>
        <dsp:cNvPr id="0" name=""/>
        <dsp:cNvSpPr/>
      </dsp:nvSpPr>
      <dsp:spPr>
        <a:xfrm>
          <a:off x="2312904" y="0"/>
          <a:ext cx="820734" cy="142875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Одобрение решения об исполнении бюджета главой МО </a:t>
          </a:r>
          <a:r>
            <a:rPr lang="ru-RU" sz="1000" b="1" kern="1200" dirty="0" err="1" smtClean="0"/>
            <a:t>Щербиновский</a:t>
          </a:r>
          <a:r>
            <a:rPr lang="ru-RU" sz="1000" b="1" kern="1200" dirty="0" smtClean="0"/>
            <a:t> район</a:t>
          </a:r>
          <a:endParaRPr lang="ru-RU" sz="1000" b="1" kern="1200" dirty="0"/>
        </a:p>
      </dsp:txBody>
      <dsp:txXfrm>
        <a:off x="2336942" y="24038"/>
        <a:ext cx="772658" cy="1380683"/>
      </dsp:txXfrm>
    </dsp:sp>
    <dsp:sp modelId="{EBF569BE-F740-4EEF-97F3-A9D272E005AC}">
      <dsp:nvSpPr>
        <dsp:cNvPr id="0" name=""/>
        <dsp:cNvSpPr/>
      </dsp:nvSpPr>
      <dsp:spPr>
        <a:xfrm>
          <a:off x="3217920" y="612608"/>
          <a:ext cx="178676" cy="203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3217920" y="653316"/>
        <a:ext cx="125073" cy="122126"/>
      </dsp:txXfrm>
    </dsp:sp>
    <dsp:sp modelId="{EC400C97-B790-4752-B465-78DB4D002557}">
      <dsp:nvSpPr>
        <dsp:cNvPr id="0" name=""/>
        <dsp:cNvSpPr/>
      </dsp:nvSpPr>
      <dsp:spPr>
        <a:xfrm>
          <a:off x="3470764" y="0"/>
          <a:ext cx="820734" cy="142875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Внесение главой МО </a:t>
          </a:r>
          <a:r>
            <a:rPr lang="ru-RU" sz="1000" b="1" kern="1200" dirty="0" err="1" smtClean="0"/>
            <a:t>Щербиновский</a:t>
          </a:r>
          <a:r>
            <a:rPr lang="ru-RU" sz="1000" b="1" kern="1200" dirty="0" smtClean="0"/>
            <a:t> район решения об исполнении  </a:t>
          </a:r>
          <a:r>
            <a:rPr lang="ru-RU" sz="1000" b="1" kern="1200" dirty="0" err="1" smtClean="0"/>
            <a:t>бюдже-та</a:t>
          </a:r>
          <a:r>
            <a:rPr lang="ru-RU" sz="1000" b="1" kern="1200" dirty="0" smtClean="0"/>
            <a:t> в Совет МО ЩР</a:t>
          </a:r>
          <a:endParaRPr lang="ru-RU" sz="1000" b="1" kern="1200" dirty="0"/>
        </a:p>
      </dsp:txBody>
      <dsp:txXfrm>
        <a:off x="3494802" y="24038"/>
        <a:ext cx="772658" cy="1380683"/>
      </dsp:txXfrm>
    </dsp:sp>
    <dsp:sp modelId="{86B7CF69-1E6F-4C16-9623-EE3B23C42761}">
      <dsp:nvSpPr>
        <dsp:cNvPr id="0" name=""/>
        <dsp:cNvSpPr/>
      </dsp:nvSpPr>
      <dsp:spPr>
        <a:xfrm>
          <a:off x="4371364" y="612608"/>
          <a:ext cx="169315" cy="203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4371364" y="653316"/>
        <a:ext cx="118521" cy="122126"/>
      </dsp:txXfrm>
    </dsp:sp>
    <dsp:sp modelId="{46397D70-6F00-4889-9BB1-6CA86DA856EB}">
      <dsp:nvSpPr>
        <dsp:cNvPr id="0" name=""/>
        <dsp:cNvSpPr/>
      </dsp:nvSpPr>
      <dsp:spPr>
        <a:xfrm>
          <a:off x="4610961" y="0"/>
          <a:ext cx="820734" cy="142875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Проведение публичных слушаний по отчету об исполнении бюджета МО ЩР </a:t>
          </a:r>
          <a:endParaRPr lang="ru-RU" sz="1100" b="1" kern="1200" dirty="0"/>
        </a:p>
      </dsp:txBody>
      <dsp:txXfrm>
        <a:off x="4634999" y="24038"/>
        <a:ext cx="772658" cy="1380683"/>
      </dsp:txXfrm>
    </dsp:sp>
    <dsp:sp modelId="{1AA3A1B7-E1C6-4B73-BFAD-04E8A7056C29}">
      <dsp:nvSpPr>
        <dsp:cNvPr id="0" name=""/>
        <dsp:cNvSpPr/>
      </dsp:nvSpPr>
      <dsp:spPr>
        <a:xfrm>
          <a:off x="5511662" y="612608"/>
          <a:ext cx="169528" cy="203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5511662" y="653316"/>
        <a:ext cx="118670" cy="122126"/>
      </dsp:txXfrm>
    </dsp:sp>
    <dsp:sp modelId="{2920A985-7DA8-4E34-A84F-1467B039E08A}">
      <dsp:nvSpPr>
        <dsp:cNvPr id="0" name=""/>
        <dsp:cNvSpPr/>
      </dsp:nvSpPr>
      <dsp:spPr>
        <a:xfrm>
          <a:off x="5751561" y="0"/>
          <a:ext cx="820734" cy="142875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99"/>
            </a:gs>
            <a:gs pos="64999">
              <a:srgbClr val="FFCCCC"/>
            </a:gs>
            <a:gs pos="100000">
              <a:srgbClr val="FFCCFF"/>
            </a:gs>
          </a:gsLst>
          <a:lin ang="16200000" scaled="0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Рассмотрение и принятие решения  об исполнении бюджета МО ЩР Советом МО ЩР</a:t>
          </a:r>
          <a:endParaRPr lang="ru-RU" sz="1200" b="1" kern="1200" dirty="0"/>
        </a:p>
      </dsp:txBody>
      <dsp:txXfrm>
        <a:off x="5775599" y="24038"/>
        <a:ext cx="772658" cy="1380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251184A-0047-46BC-BF03-2FD34D5D41CD}" type="datetimeFigureOut">
              <a:rPr lang="ru-RU"/>
              <a:pPr>
                <a:defRPr/>
              </a:pPr>
              <a:t>15.05.2023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FF5DFA3-A437-431B-8728-5057BE5ECC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2674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713320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285750" y="6471216"/>
            <a:ext cx="6343650" cy="1629833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85750" y="5181600"/>
            <a:ext cx="6343650" cy="12192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A10200-180A-4EC3-99BF-66969D6EC012}" type="datetimeFigureOut">
              <a:rPr lang="ru-RU" smtClean="0"/>
              <a:pPr>
                <a:defRPr/>
              </a:pPr>
              <a:t>15.05.2023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172200" y="8631936"/>
            <a:ext cx="569214" cy="329184"/>
          </a:xfrm>
        </p:spPr>
        <p:txBody>
          <a:bodyPr/>
          <a:lstStyle/>
          <a:p>
            <a:pPr>
              <a:defRPr/>
            </a:pPr>
            <a:fld id="{C8E31E06-4915-4818-B8C8-DF2BEA16D0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139CD5-9D9F-46EC-BC56-ADD29BD3E631}" type="datetimeFigureOut">
              <a:rPr lang="ru-RU" smtClean="0"/>
              <a:pPr>
                <a:defRPr/>
              </a:pPr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711CB-A87A-4B17-842D-B5DB7C0D90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143500" y="732369"/>
            <a:ext cx="137160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732369"/>
            <a:ext cx="468630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6EBEFE-373E-44EA-9CBF-4680DAC55C43}" type="datetimeFigureOut">
              <a:rPr lang="ru-RU" smtClean="0"/>
              <a:pPr>
                <a:defRPr/>
              </a:pPr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1560F-B092-4EEA-9EF9-8D04580329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867CB3-2408-4D62-94DF-535E7F2A5801}" type="datetimeFigureOut">
              <a:rPr lang="ru-RU" smtClean="0"/>
              <a:pPr>
                <a:defRPr/>
              </a:pPr>
              <a:t>15.05.2023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2686050" y="101601"/>
            <a:ext cx="2171700" cy="385233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172200" y="8631936"/>
            <a:ext cx="569214" cy="329184"/>
          </a:xfrm>
        </p:spPr>
        <p:txBody>
          <a:bodyPr/>
          <a:lstStyle/>
          <a:p>
            <a:pPr>
              <a:defRPr/>
            </a:pPr>
            <a:fld id="{28EB49F3-6F86-4284-8E86-8437BBC525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459320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85750" y="2235200"/>
            <a:ext cx="6343650" cy="16256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840F71-7120-446E-AAEE-0CF37D7B5924}" type="datetimeFigureOut">
              <a:rPr lang="ru-RU" smtClean="0"/>
              <a:pPr>
                <a:defRPr/>
              </a:pPr>
              <a:t>15.05.2023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61ABED-1789-404E-8C3B-60ACCAE44B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35356" y="3929447"/>
            <a:ext cx="6515100" cy="1579767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228600" y="2133600"/>
            <a:ext cx="3143250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3486150" y="2133600"/>
            <a:ext cx="3257550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854A61-97B3-4B59-BF91-766C74C5E170}" type="datetimeFigureOut">
              <a:rPr lang="ru-RU" smtClean="0"/>
              <a:pPr>
                <a:defRPr/>
              </a:pPr>
              <a:t>15.05.2023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D843B7-D002-4A30-BDF2-8BC500D06E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228600" y="7213600"/>
            <a:ext cx="6457950" cy="117686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11083" y="889000"/>
            <a:ext cx="3217917" cy="8530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3483769" y="889000"/>
            <a:ext cx="3219181" cy="8530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11083" y="1754717"/>
            <a:ext cx="3217917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3486548" y="1754717"/>
            <a:ext cx="3216402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070461-DE3A-425C-84C1-23719ADAB59F}" type="datetimeFigureOut">
              <a:rPr lang="ru-RU" smtClean="0"/>
              <a:pPr>
                <a:defRPr/>
              </a:pPr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172200" y="8636000"/>
            <a:ext cx="571500" cy="329184"/>
          </a:xfrm>
        </p:spPr>
        <p:txBody>
          <a:bodyPr/>
          <a:lstStyle/>
          <a:p>
            <a:pPr>
              <a:defRPr/>
            </a:pPr>
            <a:fld id="{2E9DC0A1-E38F-46AA-846C-986C852607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385762" y="8026401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042336-BEB9-4309-BCEE-89A71846E412}" type="datetimeFigureOut">
              <a:rPr lang="ru-RU" smtClean="0"/>
              <a:pPr>
                <a:defRPr/>
              </a:pPr>
              <a:t>15.05.2023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521A7-EFEE-4039-BF07-8BDAE4A275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2A5782-7832-461D-935B-7E31E4701C9C}" type="datetimeFigureOut">
              <a:rPr lang="ru-RU" smtClean="0"/>
              <a:pPr>
                <a:defRPr/>
              </a:pPr>
              <a:t>15.05.2023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01A420-DE5D-4283-AC50-6193B692C5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385762" y="779882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42900" y="7315200"/>
            <a:ext cx="6343650" cy="694267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342900" y="812800"/>
            <a:ext cx="2256235" cy="64008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2681287" y="812800"/>
            <a:ext cx="4005263" cy="6400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C06EA9-927E-4D8A-A17F-D64DE5C0F655}" type="datetimeFigureOut">
              <a:rPr lang="ru-RU" smtClean="0"/>
              <a:pPr>
                <a:defRPr/>
              </a:pPr>
              <a:t>15.05.2023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1AB0D-5ADB-4E41-9F6B-28ED573BDE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2628900" y="822179"/>
            <a:ext cx="3771900" cy="48768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4B6E24-D0F0-4538-A5DB-2F97AD5D3087}" type="datetimeFigureOut">
              <a:rPr lang="ru-RU" smtClean="0"/>
              <a:pPr>
                <a:defRPr/>
              </a:pPr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8E2372-EE46-4473-A749-3435F0101A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285750" y="6658347"/>
            <a:ext cx="4400550" cy="696384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285750" y="7377624"/>
            <a:ext cx="4400550" cy="1024467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140119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28600" y="2072217"/>
            <a:ext cx="6515100" cy="603461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4857750" y="101601"/>
            <a:ext cx="1885950" cy="38523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4C7F640-6D1C-4DF0-B2F1-43B3E1E3EDAE}" type="datetimeFigureOut">
              <a:rPr lang="ru-RU" smtClean="0"/>
              <a:pPr>
                <a:defRPr/>
              </a:pPr>
              <a:t>15.05.2023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2343150" y="101601"/>
            <a:ext cx="2514600" cy="385233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172200" y="8636001"/>
            <a:ext cx="571500" cy="325967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73C302F-9B0E-45CA-8583-568BF82E3D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28600" y="609600"/>
            <a:ext cx="6515100" cy="1117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385762" y="140119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385762" y="1410649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32" y="1"/>
            <a:ext cx="5829300" cy="1000131"/>
          </a:xfrm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b="1" smtClean="0">
                <a:solidFill>
                  <a:srgbClr val="8BE1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образование </a:t>
            </a:r>
            <a:br>
              <a:rPr lang="ru-RU" sz="2400" b="1" smtClean="0">
                <a:solidFill>
                  <a:srgbClr val="8BE1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smtClean="0">
                <a:solidFill>
                  <a:srgbClr val="8BE1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Щербиновский район</a:t>
            </a:r>
            <a:endParaRPr lang="ru-RU" sz="2400" b="1" dirty="0">
              <a:solidFill>
                <a:srgbClr val="8BE1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0648" y="5580112"/>
            <a:ext cx="6357982" cy="1785951"/>
          </a:xfrm>
          <a:ln>
            <a:solidFill>
              <a:schemeClr val="accent1"/>
            </a:solidFill>
          </a:ln>
          <a:effectLst>
            <a:outerShdw blurRad="50800" dist="50800" dir="5400000" algn="ctr" rotWithShape="0">
              <a:srgbClr val="00B0F0"/>
            </a:outerShdw>
          </a:effectLst>
        </p:spPr>
        <p:txBody>
          <a:bodyPr rtlCol="0">
            <a:normAutofit fontScale="70000" lnSpcReduction="20000"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ИСПОЛНЕНИЕ БЮДЖЕТА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928688"/>
            <a:ext cx="1025525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89966" y="7524328"/>
            <a:ext cx="4714908" cy="70788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B0F0"/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за  </a:t>
            </a:r>
            <a:r>
              <a:rPr lang="ru-RU" sz="40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2021 </a:t>
            </a:r>
            <a:r>
              <a:rPr lang="ru-RU" sz="4000" b="1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66" name="Group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525922"/>
              </p:ext>
            </p:extLst>
          </p:nvPr>
        </p:nvGraphicFramePr>
        <p:xfrm>
          <a:off x="260647" y="1331913"/>
          <a:ext cx="6408440" cy="6034088"/>
        </p:xfrm>
        <a:graphic>
          <a:graphicData uri="http://schemas.openxmlformats.org/drawingml/2006/table">
            <a:tbl>
              <a:tblPr/>
              <a:tblGrid>
                <a:gridCol w="6408440"/>
              </a:tblGrid>
              <a:tr h="6034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Рейтинг показателей среди муниципалитетов Краснодарского края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 рейтинге городских округов и муниципальных районов Краснодарско­го края по показателю «Темп роста инвестиций в основной капитал по крупным и средним организациям (по месту нахождения юридического лица)» по итогам 2021 года, муниципальное образование Щербиновский район занимает 21 место среди 44 районов.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Итоги реализации инвестиционных проектов в 2021 году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Рост инвестиций вызван вложением крупных предприятий муниципалитета в рамках текущей производственной деятельности на приобретение оборудования, реконструкции объектов основных фондов (зданий, сооружений). В 2021 году начата реализация 2 инвестиционных проектов: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Строительство детского развлекательного центра в  ст. Старощербиновской.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2) Строительство магазина стройматериалов в п. Щербиновском.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Так же планируется к реализации 2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инвестиционных проектов: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«Спортивно-оздоровительный детский лагерь» в с.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Глафировка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2) «Размещение объектов питания и стоматологии» в  ст. Старощербиновской.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3559" name="Rectangle 1"/>
          <p:cNvSpPr>
            <a:spLocks noChangeArrowheads="1"/>
          </p:cNvSpPr>
          <p:nvPr/>
        </p:nvSpPr>
        <p:spPr bwMode="auto">
          <a:xfrm>
            <a:off x="1501775" y="230188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3250" y="3995738"/>
            <a:ext cx="57864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Расходы бюджета </a:t>
            </a:r>
            <a:b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муниципального образования </a:t>
            </a:r>
            <a:r>
              <a:rPr lang="ru-RU" sz="1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Щербиновский</a:t>
            </a: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район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347732"/>
              </p:ext>
            </p:extLst>
          </p:nvPr>
        </p:nvGraphicFramePr>
        <p:xfrm>
          <a:off x="353954" y="4644008"/>
          <a:ext cx="6286544" cy="3865193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813882">
                  <a:extLst>
                    <a:ext uri="{9D8B030D-6E8A-4147-A177-3AD203B41FA5}"/>
                  </a:extLst>
                </a:gridCol>
                <a:gridCol w="1401720">
                  <a:extLst>
                    <a:ext uri="{9D8B030D-6E8A-4147-A177-3AD203B41FA5}"/>
                  </a:extLst>
                </a:gridCol>
                <a:gridCol w="1035471">
                  <a:extLst>
                    <a:ext uri="{9D8B030D-6E8A-4147-A177-3AD203B41FA5}"/>
                  </a:extLst>
                </a:gridCol>
                <a:gridCol w="1035471">
                  <a:extLst>
                    <a:ext uri="{9D8B030D-6E8A-4147-A177-3AD203B41FA5}"/>
                  </a:extLst>
                </a:gridCol>
              </a:tblGrid>
              <a:tr h="236340"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40" marR="7740" marT="7740" marB="0" anchor="b">
                    <a:solidFill>
                      <a:srgbClr val="99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ru-RU" sz="1500" b="1" u="none" strike="noStrike" dirty="0" smtClean="0">
                          <a:solidFill>
                            <a:schemeClr val="tx1"/>
                          </a:solidFill>
                        </a:rPr>
                        <a:t>млн.руб</a:t>
                      </a: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40" marR="7740" marT="7740" marB="0" anchor="b">
                    <a:solidFill>
                      <a:srgbClr val="99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935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40" marR="7740" marT="774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Утвержденные бюджетные  назначения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40" marR="7740" marT="774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 smtClean="0">
                          <a:solidFill>
                            <a:schemeClr val="tx1"/>
                          </a:solidFill>
                        </a:rPr>
                        <a:t>Исполнено 2021 год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40" marR="7740" marT="774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% исполнения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40" marR="7740" marT="774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2363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 smtClean="0">
                          <a:solidFill>
                            <a:schemeClr val="tx1"/>
                          </a:solidFill>
                        </a:rPr>
                        <a:t>ВСЕГО: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40" marR="7740" marT="774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903,9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40" marR="7740" marT="774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871,2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40" marR="7740" marT="774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96,4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40" marR="7740" marT="774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2973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   в т.</a:t>
                      </a:r>
                      <a:r>
                        <a:rPr lang="ru-RU" sz="1500" b="1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ч.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40" marR="7740" marT="774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900" dirty="0">
                        <a:solidFill>
                          <a:schemeClr val="tx1"/>
                        </a:solidFill>
                      </a:endParaRPr>
                    </a:p>
                  </a:txBody>
                  <a:tcPr marL="7740" marR="7740" marT="774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40" marR="7740" marT="774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40" marR="7740" marT="774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</a:rPr>
                        <a:t>Социально-культурная сфера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40" marR="7740" marT="774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754,3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723,1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95,9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</a:rPr>
                        <a:t>Общегосударственные вопросы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40" marR="7740" marT="774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100,1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99,0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98,9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Жилищно-коммунальное хозяйство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40" marR="7740" marT="774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5,0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5,0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2924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u="none" strike="noStrike" dirty="0" smtClean="0">
                          <a:solidFill>
                            <a:schemeClr val="tx1"/>
                          </a:solidFill>
                        </a:rPr>
                        <a:t>Национальная экономика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40" marR="7740" marT="774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17,6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17,3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4649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</a:rPr>
                        <a:t>Обслуживание муниципального долга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40" marR="7740" marT="774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0,03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0,03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</a:rPr>
                        <a:t>Межбюджетные трансферты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40" marR="7740" marT="774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14,3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14,3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4649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</a:rPr>
                        <a:t>Национальная оборона и национальная безопасность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40" marR="7740" marT="774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12,6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12,5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99,2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17550" y="733425"/>
            <a:ext cx="5786438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Источники финансирования дефицита бюджета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952505"/>
              </p:ext>
            </p:extLst>
          </p:nvPr>
        </p:nvGraphicFramePr>
        <p:xfrm>
          <a:off x="353954" y="1187624"/>
          <a:ext cx="6286544" cy="208836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638121">
                  <a:extLst>
                    <a:ext uri="{9D8B030D-6E8A-4147-A177-3AD203B41FA5}"/>
                  </a:extLst>
                </a:gridCol>
                <a:gridCol w="1577481">
                  <a:extLst>
                    <a:ext uri="{9D8B030D-6E8A-4147-A177-3AD203B41FA5}"/>
                  </a:extLst>
                </a:gridCol>
                <a:gridCol w="1035471">
                  <a:extLst>
                    <a:ext uri="{9D8B030D-6E8A-4147-A177-3AD203B41FA5}"/>
                  </a:extLst>
                </a:gridCol>
                <a:gridCol w="1035471">
                  <a:extLst>
                    <a:ext uri="{9D8B030D-6E8A-4147-A177-3AD203B41FA5}"/>
                  </a:extLst>
                </a:gridCol>
              </a:tblGrid>
              <a:tr h="236340"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40" marR="7740" marT="7740" marB="0" anchor="b">
                    <a:solidFill>
                      <a:srgbClr val="99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ru-RU" sz="1500" b="1" u="none" strike="noStrike" dirty="0" smtClean="0">
                          <a:solidFill>
                            <a:schemeClr val="tx1"/>
                          </a:solidFill>
                        </a:rPr>
                        <a:t>млн.руб</a:t>
                      </a: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40" marR="7740" marT="7740" marB="0" anchor="b">
                    <a:solidFill>
                      <a:srgbClr val="99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935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40" marR="7740" marT="774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Утвержденные бюджетные  назначения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40" marR="7740" marT="774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 smtClean="0">
                          <a:solidFill>
                            <a:schemeClr val="tx1"/>
                          </a:solidFill>
                        </a:rPr>
                        <a:t>Исполнено 2021 год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40" marR="7740" marT="774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% исполнения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40" marR="7740" marT="774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4649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u="none" strike="noStrike" dirty="0" smtClean="0">
                          <a:solidFill>
                            <a:schemeClr val="tx1"/>
                          </a:solidFill>
                        </a:rPr>
                        <a:t>Источники финансирования</a:t>
                      </a:r>
                      <a:r>
                        <a:rPr lang="ru-RU" sz="1500" b="1" u="none" strike="noStrike" baseline="0" dirty="0" smtClean="0">
                          <a:solidFill>
                            <a:schemeClr val="tx1"/>
                          </a:solidFill>
                        </a:rPr>
                        <a:t> дефицита  бюджета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40" marR="7740" marT="774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40" marR="7740" marT="774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-4,0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40" marR="7740" marT="774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40" marR="7740" marT="774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6935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Бюджетные кредиты</a:t>
                      </a:r>
                      <a:r>
                        <a:rPr lang="ru-RU" sz="1500" b="1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от других бюджетов бюджетной системы РФ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40" marR="7740" marT="774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37,0</a:t>
                      </a:r>
                      <a:endParaRPr lang="ru-RU" sz="15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740" marR="7740" marT="774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37,0</a:t>
                      </a:r>
                      <a:endParaRPr lang="ru-RU" sz="15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40" marR="7740" marT="774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100,0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40" marR="7740" marT="774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60388" y="323850"/>
            <a:ext cx="5857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Основные параметры консолидированного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бюджета </a:t>
            </a:r>
            <a:r>
              <a:rPr lang="ru-RU" sz="1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Щербиновского</a:t>
            </a: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района 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37599"/>
              </p:ext>
            </p:extLst>
          </p:nvPr>
        </p:nvGraphicFramePr>
        <p:xfrm>
          <a:off x="332656" y="1065919"/>
          <a:ext cx="6215106" cy="3251303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278023">
                  <a:extLst>
                    <a:ext uri="{9D8B030D-6E8A-4147-A177-3AD203B41FA5}"/>
                  </a:extLst>
                </a:gridCol>
                <a:gridCol w="1312361">
                  <a:extLst>
                    <a:ext uri="{9D8B030D-6E8A-4147-A177-3AD203B41FA5}"/>
                  </a:extLst>
                </a:gridCol>
                <a:gridCol w="1312361">
                  <a:extLst>
                    <a:ext uri="{9D8B030D-6E8A-4147-A177-3AD203B41FA5}"/>
                  </a:extLst>
                </a:gridCol>
                <a:gridCol w="1312361">
                  <a:extLst>
                    <a:ext uri="{9D8B030D-6E8A-4147-A177-3AD203B41FA5}"/>
                  </a:extLst>
                </a:gridCol>
              </a:tblGrid>
              <a:tr h="225744">
                <a:tc gridSpan="4"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</a:rPr>
                        <a:t>млн.руб</a:t>
                      </a:r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087" marR="8087" marT="8087" marB="0" anchor="b">
                    <a:solidFill>
                      <a:srgbClr val="99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87" marR="8087" marT="808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935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087" marR="8087" marT="8087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Утвержденные бюджетные  назначения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40" marR="7740" marT="774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 smtClean="0">
                          <a:solidFill>
                            <a:schemeClr val="tx1"/>
                          </a:solidFill>
                        </a:rPr>
                        <a:t>Исполнено </a:t>
                      </a:r>
                      <a:br>
                        <a:rPr lang="ru-RU" sz="1500" b="1" u="none" strike="noStrike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500" b="1" u="none" strike="noStrike" dirty="0" smtClean="0">
                          <a:solidFill>
                            <a:schemeClr val="tx1"/>
                          </a:solidFill>
                        </a:rPr>
                        <a:t>2021 год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40" marR="7740" marT="774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% </a:t>
                      </a:r>
                      <a:b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исполнения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40" marR="7740" marT="774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4723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</a:rPr>
                        <a:t>Налоговые и неналоговые доходы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087" marR="8087" marT="8087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479,0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489,9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102,3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6481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</a:rPr>
                        <a:t>Безвозмездные </a:t>
                      </a:r>
                      <a:r>
                        <a:rPr lang="ru-RU" sz="1500" b="1" u="none" strike="noStrike" dirty="0" smtClean="0">
                          <a:solidFill>
                            <a:schemeClr val="tx1"/>
                          </a:solidFill>
                        </a:rPr>
                        <a:t>поступления </a:t>
                      </a: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</a:rPr>
                        <a:t>(с учетом возвратов)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087" marR="8087" marT="8087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713,8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659,1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92,3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3392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</a:rPr>
                        <a:t>Доходы всего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087" marR="8087" marT="8087" marB="0" anchor="ctr">
                    <a:cell3D prstMaterial="dkEdge">
                      <a:bevel/>
                      <a:lightRig rig="flood" dir="t"/>
                    </a:cell3D>
                    <a:solidFill>
                      <a:srgbClr val="99FFCC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1 192,8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1 149,0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96,3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>
                        <a:alpha val="38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392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</a:rPr>
                        <a:t>Расходы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087" marR="8087" marT="8087" marB="0" anchor="ctr">
                    <a:cell3D prstMaterial="dkEdge">
                      <a:bevel/>
                      <a:lightRig rig="flood" dir="t"/>
                    </a:cell3D>
                    <a:solidFill>
                      <a:srgbClr val="99FFCC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1 218,5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1 150,0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94,4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>
                        <a:alpha val="69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2609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u="none" strike="noStrike">
                          <a:solidFill>
                            <a:schemeClr val="tx1"/>
                          </a:solidFill>
                        </a:rPr>
                        <a:t>Дефицит (-)</a:t>
                      </a:r>
                      <a:endParaRPr lang="ru-RU" sz="15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087" marR="8087" marT="8087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-25,7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-1,0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2609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u="none" strike="noStrike" dirty="0" err="1">
                          <a:solidFill>
                            <a:schemeClr val="tx1"/>
                          </a:solidFill>
                        </a:rPr>
                        <a:t>Профицит</a:t>
                      </a:r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</a:rPr>
                        <a:t> (+)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087" marR="8087" marT="8087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5603" name="TextBox 12"/>
          <p:cNvSpPr txBox="1">
            <a:spLocks noChangeArrowheads="1"/>
          </p:cNvSpPr>
          <p:nvPr/>
        </p:nvSpPr>
        <p:spPr bwMode="auto">
          <a:xfrm>
            <a:off x="333375" y="4356100"/>
            <a:ext cx="62642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5113" algn="just"/>
            <a:r>
              <a:rPr lang="ru-RU" sz="1400" dirty="0">
                <a:latin typeface="Calibri" pitchFamily="34" charset="0"/>
              </a:rPr>
              <a:t>Консолидированный бюджет района включает в себя бюджет муниципального образования Щербиновский район и 8 бюджетов сельских поселений  Щербиновского района.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2588" y="5364163"/>
            <a:ext cx="6215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Основные</a:t>
            </a:r>
            <a:r>
              <a:rPr lang="ru-RU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параметры бюджета </a:t>
            </a:r>
            <a:r>
              <a:rPr lang="ru-RU" sz="1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Щербиновского</a:t>
            </a: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района </a:t>
            </a:r>
            <a:b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на одного жителя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524230"/>
              </p:ext>
            </p:extLst>
          </p:nvPr>
        </p:nvGraphicFramePr>
        <p:xfrm>
          <a:off x="428604" y="6084168"/>
          <a:ext cx="6143668" cy="1643074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656045">
                  <a:extLst>
                    <a:ext uri="{9D8B030D-6E8A-4147-A177-3AD203B41FA5}"/>
                  </a:extLst>
                </a:gridCol>
                <a:gridCol w="2201607">
                  <a:extLst>
                    <a:ext uri="{9D8B030D-6E8A-4147-A177-3AD203B41FA5}"/>
                  </a:extLst>
                </a:gridCol>
                <a:gridCol w="2286016">
                  <a:extLst>
                    <a:ext uri="{9D8B030D-6E8A-4147-A177-3AD203B41FA5}"/>
                  </a:extLst>
                </a:gridCol>
              </a:tblGrid>
              <a:tr h="4979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770" marR="8770" marT="8771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</a:rPr>
                        <a:t>2020 </a:t>
                      </a: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</a:rPr>
                        <a:t>г.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770" marR="8770" marT="8771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</a:rPr>
                        <a:t>2021 </a:t>
                      </a: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</a:rPr>
                        <a:t>г.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770" marR="8770" marT="8771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4979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</a:rPr>
                        <a:t>Расходы всего, млн.руб.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770" marR="8770" marT="8771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</a:rPr>
                        <a:t>1 149,8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770" marR="8770" marT="8771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</a:rPr>
                        <a:t>1 150,0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770" marR="8770" marT="8771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6472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1"/>
                          </a:solidFill>
                        </a:rPr>
                        <a:t>Расходы на 1 жителя, рублей</a:t>
                      </a:r>
                      <a:endParaRPr lang="ru-RU" sz="1200" b="1" i="1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770" marR="8770" marT="8771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</a:rPr>
                        <a:t>33 006,1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770" marR="8770" marT="8771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</a:rPr>
                        <a:t>33 552,1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770" marR="8770" marT="8771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587517"/>
              </p:ext>
            </p:extLst>
          </p:nvPr>
        </p:nvGraphicFramePr>
        <p:xfrm>
          <a:off x="428887" y="7956376"/>
          <a:ext cx="6168464" cy="71438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1669114">
                  <a:extLst>
                    <a:ext uri="{9D8B030D-6E8A-4147-A177-3AD203B41FA5}"/>
                  </a:extLst>
                </a:gridCol>
                <a:gridCol w="2177105">
                  <a:extLst>
                    <a:ext uri="{9D8B030D-6E8A-4147-A177-3AD203B41FA5}"/>
                  </a:extLst>
                </a:gridCol>
                <a:gridCol w="2322245">
                  <a:extLst>
                    <a:ext uri="{9D8B030D-6E8A-4147-A177-3AD203B41FA5}"/>
                  </a:extLst>
                </a:gridCol>
              </a:tblGrid>
              <a:tr h="2232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err="1">
                          <a:solidFill>
                            <a:schemeClr val="tx1"/>
                          </a:solidFill>
                        </a:rPr>
                        <a:t>Справочно</a:t>
                      </a:r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770" marR="8770" marT="8771" marB="0"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на 1 января 2021</a:t>
                      </a:r>
                    </a:p>
                  </a:txBody>
                  <a:tcPr marL="8770" marR="8770" marT="8771" marB="0"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на 1 января 2022</a:t>
                      </a:r>
                    </a:p>
                  </a:txBody>
                  <a:tcPr marL="8770" marR="8770" marT="8771" marB="0" anchor="ctr"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4911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</a:rPr>
                        <a:t>Численность населения, чел.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770" marR="8770" marT="8771" marB="0"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</a:rPr>
                        <a:t>34 836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770" marR="8770" marT="8771" marB="0"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</a:rPr>
                        <a:t>34 275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770" marR="8770" marT="8771" marB="0" anchor="ctr"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2844"/>
            <a:ext cx="6858000" cy="830997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latin typeface="+mn-lt"/>
                <a:cs typeface="+mn-cs"/>
              </a:rPr>
              <a:t>Исполнение по налоговым и неналоговым доходам бюджета </a:t>
            </a:r>
            <a:br>
              <a:rPr lang="ru-RU" sz="1600" b="1" u="sng" dirty="0">
                <a:latin typeface="+mn-lt"/>
                <a:cs typeface="+mn-cs"/>
              </a:rPr>
            </a:br>
            <a:r>
              <a:rPr lang="ru-RU" sz="1600" b="1" u="sng" dirty="0">
                <a:latin typeface="+mn-lt"/>
                <a:cs typeface="+mn-cs"/>
              </a:rPr>
              <a:t>муниципального образования Щербиновский район </a:t>
            </a:r>
            <a:br>
              <a:rPr lang="ru-RU" sz="1600" b="1" u="sng" dirty="0">
                <a:latin typeface="+mn-lt"/>
                <a:cs typeface="+mn-cs"/>
              </a:rPr>
            </a:br>
            <a:r>
              <a:rPr lang="ru-RU" sz="1600" b="1" u="sng" dirty="0">
                <a:latin typeface="+mn-lt"/>
                <a:cs typeface="+mn-cs"/>
              </a:rPr>
              <a:t>за </a:t>
            </a:r>
            <a:r>
              <a:rPr lang="ru-RU" sz="1600" b="1" u="sng" dirty="0" smtClean="0">
                <a:latin typeface="+mn-lt"/>
                <a:cs typeface="+mn-cs"/>
              </a:rPr>
              <a:t>2021 </a:t>
            </a:r>
            <a:r>
              <a:rPr lang="ru-RU" sz="1600" b="1" u="sng" dirty="0">
                <a:latin typeface="+mn-lt"/>
                <a:cs typeface="+mn-cs"/>
              </a:rPr>
              <a:t>год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793003"/>
              </p:ext>
            </p:extLst>
          </p:nvPr>
        </p:nvGraphicFramePr>
        <p:xfrm>
          <a:off x="260648" y="895971"/>
          <a:ext cx="6316684" cy="8134559"/>
        </p:xfrm>
        <a:graphic>
          <a:graphicData uri="http://schemas.openxmlformats.org/drawingml/2006/table">
            <a:tbl>
              <a:tblPr>
                <a:noFill/>
                <a:tableStyleId>{93296810-A885-4BE3-A3E7-6D5BEEA58F35}</a:tableStyleId>
              </a:tblPr>
              <a:tblGrid>
                <a:gridCol w="2925513">
                  <a:extLst>
                    <a:ext uri="{9D8B030D-6E8A-4147-A177-3AD203B41FA5}"/>
                  </a:extLst>
                </a:gridCol>
                <a:gridCol w="1320654">
                  <a:extLst>
                    <a:ext uri="{9D8B030D-6E8A-4147-A177-3AD203B41FA5}"/>
                  </a:extLst>
                </a:gridCol>
                <a:gridCol w="1008112">
                  <a:extLst>
                    <a:ext uri="{9D8B030D-6E8A-4147-A177-3AD203B41FA5}"/>
                  </a:extLst>
                </a:gridCol>
                <a:gridCol w="1062405">
                  <a:extLst>
                    <a:ext uri="{9D8B030D-6E8A-4147-A177-3AD203B41FA5}"/>
                  </a:extLst>
                </a:gridCol>
              </a:tblGrid>
              <a:tr h="69578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995" marR="24995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Утвержденные бюджетные  назначения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40" marR="7740" marT="774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 smtClean="0">
                          <a:solidFill>
                            <a:schemeClr val="tx1"/>
                          </a:solidFill>
                        </a:rPr>
                        <a:t>Исполнено </a:t>
                      </a:r>
                      <a:br>
                        <a:rPr lang="ru-RU" sz="1500" b="1" u="none" strike="noStrike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500" b="1" u="none" strike="noStrike" dirty="0" smtClean="0">
                          <a:solidFill>
                            <a:schemeClr val="tx1"/>
                          </a:solidFill>
                        </a:rPr>
                        <a:t>2021 год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40" marR="7740" marT="774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% </a:t>
                      </a:r>
                      <a:b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исполнения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40" marR="7740" marT="774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/>
                </a:extLst>
              </a:tr>
              <a:tr h="288620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95" marR="24995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262,8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268,6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102,2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167727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прибыль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95" marR="24995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1,1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1,1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/>
                </a:extLst>
              </a:tr>
              <a:tr h="216024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доходы  физических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лиц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95" marR="24995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192,8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198,5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103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/>
                </a:extLst>
              </a:tr>
              <a:tr h="216024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95" marR="24995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0,6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0,6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286591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 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95" marR="24995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14,9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15,0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100,7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/>
                </a:extLst>
              </a:tr>
              <a:tr h="64847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95" marR="24995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2,1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2,1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/>
                </a:extLst>
              </a:tr>
              <a:tr h="124279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95" marR="24995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25,5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25,5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/>
                </a:extLst>
              </a:tr>
              <a:tr h="255719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95" marR="24995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12,3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12,3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/>
                </a:extLst>
              </a:tr>
              <a:tr h="177991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 на имущество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95" marR="24995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1,2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1,2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/>
                </a:extLst>
              </a:tr>
              <a:tr h="237423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95" marR="24995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12,3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12,3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/>
                </a:extLst>
              </a:tr>
              <a:tr h="589075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Задолженность и перерасчеты по отмененным налогам, сборами иным обязательным платежам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95" marR="24995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/>
                </a:extLst>
              </a:tr>
              <a:tr h="288620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95" marR="24995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23,0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23,1</a:t>
                      </a: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100,4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202425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Арендная плата за земельные участки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95" marR="24995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13,9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13,9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/>
                </a:extLst>
              </a:tr>
              <a:tr h="189849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Арендная плата за имущество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95" marR="24995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1,7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1,7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/>
                </a:extLst>
              </a:tr>
              <a:tr h="524737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Прочие доходы от использования имущества и прав, находящихся в государственной и муниципальной собственности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95" marR="24995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0,4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0,4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/>
                </a:extLst>
              </a:tr>
              <a:tr h="297273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Плата за негативное воздействие на окружающую среду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95" marR="24995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0,6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0,6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/>
                </a:extLst>
              </a:tr>
              <a:tr h="219545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 от оказания платных услуг и компенсации затрат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95" marR="24995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1,5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1,5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/>
                </a:extLst>
              </a:tr>
              <a:tr h="213825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 от продажи имущества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95" marR="24995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0,07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0,07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/>
                </a:extLst>
              </a:tr>
              <a:tr h="201249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 от продажи земли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95" marR="24995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3,0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3,0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/>
                </a:extLst>
              </a:tr>
              <a:tr h="201249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Плата за увеличение площади земельных участков, находящихся в частной собственности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95" marR="24995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0,06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0,06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/>
                </a:extLst>
              </a:tr>
              <a:tr h="188673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95" marR="24995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1,8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1,8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/>
                </a:extLst>
              </a:tr>
              <a:tr h="176097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95" marR="24995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0,05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/>
                </a:extLst>
              </a:tr>
              <a:tr h="228600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доходов: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95" marR="24995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285,8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291,7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102,1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6629" name="TextBox 3"/>
          <p:cNvSpPr txBox="1">
            <a:spLocks noChangeArrowheads="1"/>
          </p:cNvSpPr>
          <p:nvPr/>
        </p:nvSpPr>
        <p:spPr bwMode="auto">
          <a:xfrm>
            <a:off x="5572125" y="642938"/>
            <a:ext cx="9286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latin typeface="Calibri" pitchFamily="34" charset="0"/>
              </a:rPr>
              <a:t>(млн. руб.)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1"/>
          <p:cNvSpPr>
            <a:spLocks noChangeArrowheads="1"/>
          </p:cNvSpPr>
          <p:nvPr/>
        </p:nvSpPr>
        <p:spPr bwMode="auto">
          <a:xfrm>
            <a:off x="219075" y="539750"/>
            <a:ext cx="6429375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7188" algn="just"/>
            <a:r>
              <a:rPr lang="ru-RU" sz="2000" baseline="-25000">
                <a:latin typeface="Times New Roman" pitchFamily="18" charset="0"/>
                <a:cs typeface="Times New Roman" pitchFamily="18" charset="0"/>
              </a:rPr>
              <a:t>В основу расчёта поступлений налоговых и неналоговых доходов бюджета принят прогноз социально-экономического развития района на среднесрочную перспективу, индексы роста цен. заработной платы, показатели собираемости налогов в динамике за предшествующие годы. При прогнозе поступлений по налогу на доходы физических лиц учтены изменения в федеральном и краевом законодательстве, предусматривающие передачу на краевой уровень дополнительных нормативов отчислений от НДФЛ, ранее зачисляемых в бюджет муниципального района.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4988" y="2438400"/>
            <a:ext cx="598805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Динамика налоговых и неналоговых доходов бюджета</a:t>
            </a:r>
            <a:b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муниципального образования Щербиновский район</a:t>
            </a:r>
            <a:b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за </a:t>
            </a:r>
            <a:r>
              <a:rPr lang="ru-RU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2020 </a:t>
            </a: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– </a:t>
            </a:r>
            <a:r>
              <a:rPr lang="ru-RU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2021 </a:t>
            </a: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годы</a:t>
            </a:r>
          </a:p>
        </p:txBody>
      </p:sp>
      <p:graphicFrame>
        <p:nvGraphicFramePr>
          <p:cNvPr id="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1675309"/>
              </p:ext>
            </p:extLst>
          </p:nvPr>
        </p:nvGraphicFramePr>
        <p:xfrm>
          <a:off x="1143000" y="5219700"/>
          <a:ext cx="4572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872172"/>
              </p:ext>
            </p:extLst>
          </p:nvPr>
        </p:nvGraphicFramePr>
        <p:xfrm>
          <a:off x="511148" y="3635896"/>
          <a:ext cx="6000790" cy="1285885"/>
        </p:xfrm>
        <a:graphic>
          <a:graphicData uri="http://schemas.openxmlformats.org/drawingml/2006/table">
            <a:tbl>
              <a:tblPr/>
              <a:tblGrid>
                <a:gridCol w="2205148">
                  <a:extLst>
                    <a:ext uri="{9D8B030D-6E8A-4147-A177-3AD203B41FA5}"/>
                  </a:extLst>
                </a:gridCol>
                <a:gridCol w="1265214">
                  <a:extLst>
                    <a:ext uri="{9D8B030D-6E8A-4147-A177-3AD203B41FA5}"/>
                  </a:extLst>
                </a:gridCol>
                <a:gridCol w="1265214">
                  <a:extLst>
                    <a:ext uri="{9D8B030D-6E8A-4147-A177-3AD203B41FA5}"/>
                  </a:extLst>
                </a:gridCol>
                <a:gridCol w="1265214">
                  <a:extLst>
                    <a:ext uri="{9D8B030D-6E8A-4147-A177-3AD203B41FA5}"/>
                  </a:extLst>
                </a:gridCol>
              </a:tblGrid>
              <a:tr h="381003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24" marR="3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Исполнено 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2020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24" marR="3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Исполнено 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2021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24" marR="3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Динамика</a:t>
                      </a:r>
                      <a:b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 2020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году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24" marR="3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292556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Налоговые доходы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24" marR="3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211,5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24" marR="3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268,6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24" marR="3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127,0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24" marR="3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306163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Неналоговые доходы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24" marR="3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24" marR="3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24" marR="3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24" marR="3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306163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24" marR="3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243,8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24" marR="3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291,7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24" marR="3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119,6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24" marR="3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7653" name="Rectangle 1"/>
          <p:cNvSpPr>
            <a:spLocks noChangeArrowheads="1"/>
          </p:cNvSpPr>
          <p:nvPr/>
        </p:nvSpPr>
        <p:spPr bwMode="auto">
          <a:xfrm>
            <a:off x="5572125" y="3276600"/>
            <a:ext cx="9509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ru-RU" sz="1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млн.руб.</a:t>
            </a:r>
            <a:endParaRPr lang="ru-RU" sz="1200" b="1">
              <a:ea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136100"/>
              </p:ext>
            </p:extLst>
          </p:nvPr>
        </p:nvGraphicFramePr>
        <p:xfrm>
          <a:off x="476953" y="1979712"/>
          <a:ext cx="5851390" cy="6939260"/>
        </p:xfrm>
        <a:graphic>
          <a:graphicData uri="http://schemas.openxmlformats.org/drawingml/2006/table">
            <a:tbl>
              <a:tblPr/>
              <a:tblGrid>
                <a:gridCol w="4339222">
                  <a:extLst>
                    <a:ext uri="{9D8B030D-6E8A-4147-A177-3AD203B41FA5}"/>
                  </a:extLst>
                </a:gridCol>
                <a:gridCol w="1512168">
                  <a:extLst>
                    <a:ext uri="{9D8B030D-6E8A-4147-A177-3AD203B41FA5}"/>
                  </a:extLst>
                </a:gridCol>
              </a:tblGrid>
              <a:tr h="458645">
                <a:tc>
                  <a:txBody>
                    <a:bodyPr/>
                    <a:lstStyle/>
                    <a:p>
                      <a:pPr marL="0" marR="0" indent="22860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30278" marR="3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b="1" u="none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Удельный вес % </a:t>
                      </a:r>
                      <a:r>
                        <a:rPr lang="ru-RU" sz="1500" b="1" u="none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500" b="1" u="none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500" b="1" u="none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2021 </a:t>
                      </a:r>
                      <a:r>
                        <a:rPr lang="ru-RU" sz="1500" b="1" u="none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 (факт)</a:t>
                      </a:r>
                      <a:endParaRPr lang="ru-RU" sz="1500" b="1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8" marR="3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229323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Налоговые </a:t>
                      </a:r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доходы</a:t>
                      </a:r>
                      <a:endParaRPr lang="ru-RU" sz="15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8" marR="3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92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176128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Налог на прибыль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8" marR="3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106784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Налог на доходы с физических лиц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8" marR="3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68,1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106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</a:p>
                  </a:txBody>
                  <a:tcPr marL="30278" marR="3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25472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278" marR="3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5,1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114776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Единый налог на вмененный доход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8" marR="3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189448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Единый сельскохозяйственный налог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8" marR="3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8,7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264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L="30278" marR="3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125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 на имущество</a:t>
                      </a:r>
                    </a:p>
                  </a:txBody>
                  <a:tcPr marL="30278" marR="3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128096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Государственная пошлина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8" marR="3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2293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Задолженность и перерасчеты по отмененным налогам, сборами иным обязательным платежам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278" marR="3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229323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Неналоговые </a:t>
                      </a:r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доходы</a:t>
                      </a:r>
                      <a:endParaRPr lang="ru-RU" sz="15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8" marR="3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104162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Арендная плата за земельные участки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8" marR="3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/>
                </a:extLst>
              </a:tr>
              <a:tr h="106826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Арендная плата за имущество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278" marR="3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/>
                </a:extLst>
              </a:tr>
              <a:tr h="4721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Прочие доходы от использования имущества и прав, находящихся в государственной и муниципальной собственности</a:t>
                      </a:r>
                    </a:p>
                  </a:txBody>
                  <a:tcPr marL="30278" marR="3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/>
                </a:extLst>
              </a:tr>
              <a:tr h="120146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Плата за негативное воздействие на окружающую среду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8" marR="3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0,2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/>
                </a:extLst>
              </a:tr>
              <a:tr h="1228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 от оказания платных услуг и компенсации затрат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278" marR="3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/>
                </a:extLst>
              </a:tr>
              <a:tr h="1228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 от продажи имущества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278" marR="3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/>
                </a:extLst>
              </a:tr>
              <a:tr h="125474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 от продажи земли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278" marR="3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/>
                </a:extLst>
              </a:tr>
              <a:tr h="128138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Плата за увеличение площади земельных участков, находящихся в частной собственности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278" marR="3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/>
                </a:extLst>
              </a:tr>
              <a:tr h="2293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278" marR="3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/>
                </a:extLst>
              </a:tr>
              <a:tr h="2293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278" marR="3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/>
                </a:extLst>
              </a:tr>
              <a:tr h="229323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Всего</a:t>
                      </a: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налоговых и неналоговых доходов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278" marR="3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49275" y="1042988"/>
            <a:ext cx="5786438" cy="831850"/>
          </a:xfrm>
          <a:prstGeom prst="rect">
            <a:avLst/>
          </a:prstGeom>
          <a:gradFill>
            <a:gsLst>
              <a:gs pos="0">
                <a:srgbClr val="FFFF99"/>
              </a:gs>
              <a:gs pos="35000">
                <a:srgbClr val="FFCCCC"/>
              </a:gs>
              <a:gs pos="100000">
                <a:srgbClr val="FFCCFF"/>
              </a:gs>
            </a:gsLst>
            <a:lin ang="16200000" scaled="1"/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Структура налоговых и неналоговых доходов бюджета </a:t>
            </a:r>
            <a:b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муниципального образования Щербиновский район             за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2021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 </a:t>
            </a:r>
            <a:endParaRPr lang="ru-RU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4413" y="250825"/>
            <a:ext cx="5000625" cy="461963"/>
          </a:xfrm>
          <a:prstGeom prst="rect">
            <a:avLst/>
          </a:prstGeom>
          <a:gradFill>
            <a:gsLst>
              <a:gs pos="0">
                <a:srgbClr val="FFFF99"/>
              </a:gs>
              <a:gs pos="35000">
                <a:srgbClr val="FFCCCC"/>
              </a:gs>
              <a:gs pos="100000">
                <a:srgbClr val="FFCCFF"/>
              </a:gs>
            </a:gsLst>
            <a:lin ang="16200000" scaled="1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ДОХОДОВ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2953" y="333343"/>
            <a:ext cx="5286412" cy="40011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29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1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СОЦИАЛЬНАЯ СФЕРА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063" y="1074738"/>
            <a:ext cx="6072187" cy="5842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8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1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Расходы бюджета муниципального образования </a:t>
            </a:r>
            <a:b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Щербиновский район на социальную сферу за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680086"/>
              </p:ext>
            </p:extLst>
          </p:nvPr>
        </p:nvGraphicFramePr>
        <p:xfrm>
          <a:off x="512417" y="1907704"/>
          <a:ext cx="6000793" cy="3102311"/>
        </p:xfrm>
        <a:graphic>
          <a:graphicData uri="http://schemas.openxmlformats.org/drawingml/2006/table">
            <a:tbl>
              <a:tblPr/>
              <a:tblGrid>
                <a:gridCol w="2259122">
                  <a:extLst>
                    <a:ext uri="{9D8B030D-6E8A-4147-A177-3AD203B41FA5}"/>
                  </a:extLst>
                </a:gridCol>
                <a:gridCol w="1623744">
                  <a:extLst>
                    <a:ext uri="{9D8B030D-6E8A-4147-A177-3AD203B41FA5}"/>
                  </a:extLst>
                </a:gridCol>
                <a:gridCol w="1129561">
                  <a:extLst>
                    <a:ext uri="{9D8B030D-6E8A-4147-A177-3AD203B41FA5}"/>
                  </a:extLst>
                </a:gridCol>
                <a:gridCol w="988366">
                  <a:extLst>
                    <a:ext uri="{9D8B030D-6E8A-4147-A177-3AD203B41FA5}"/>
                  </a:extLst>
                </a:gridCol>
              </a:tblGrid>
              <a:tr h="2431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6156" marR="6156" marT="6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6" marR="6156" marT="6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919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</a:p>
                  </a:txBody>
                  <a:tcPr marL="6156" marR="6156" marT="6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в общих расходах</a:t>
                      </a:r>
                    </a:p>
                  </a:txBody>
                  <a:tcPr marL="6156" marR="6156" marT="6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в </a:t>
                      </a:r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расходах </a:t>
                      </a:r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соц.  сферы</a:t>
                      </a:r>
                    </a:p>
                  </a:txBody>
                  <a:tcPr marL="6156" marR="6156" marT="6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3353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всего</a:t>
                      </a:r>
                    </a:p>
                  </a:txBody>
                  <a:tcPr marL="6156" marR="6156" marT="6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871,2</a:t>
                      </a:r>
                      <a:endParaRPr lang="ru-RU" sz="15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030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 на социальную сферу</a:t>
                      </a:r>
                    </a:p>
                  </a:txBody>
                  <a:tcPr marL="6156" marR="6156" marT="6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723,1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83,0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2852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 них образование</a:t>
                      </a:r>
                    </a:p>
                  </a:txBody>
                  <a:tcPr marL="6156" marR="6156" marT="6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625,6</a:t>
                      </a:r>
                      <a:endParaRPr lang="ru-RU" sz="15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71,8</a:t>
                      </a:r>
                      <a:endParaRPr lang="ru-RU" sz="15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86,5</a:t>
                      </a:r>
                      <a:endParaRPr lang="ru-RU" sz="15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2609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  <a:endParaRPr lang="ru-RU" sz="15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6" marR="6156" marT="6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5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5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5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2609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6156" marR="6156" marT="6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54,4</a:t>
                      </a:r>
                      <a:endParaRPr lang="ru-RU" sz="15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6,2</a:t>
                      </a:r>
                      <a:endParaRPr lang="ru-RU" sz="15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endParaRPr lang="ru-RU" sz="15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2609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6156" marR="6156" marT="6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11,6</a:t>
                      </a:r>
                      <a:endParaRPr lang="ru-RU" sz="15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ru-RU" sz="15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lang="ru-RU" sz="15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2609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физкультура и спорт</a:t>
                      </a:r>
                    </a:p>
                  </a:txBody>
                  <a:tcPr marL="6156" marR="6156" marT="6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31,5</a:t>
                      </a:r>
                      <a:endParaRPr lang="ru-RU" sz="15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endParaRPr lang="ru-RU" sz="15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  <a:endParaRPr lang="ru-RU" sz="15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7188" y="5294313"/>
            <a:ext cx="6143625" cy="585787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7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1"/>
          </a:gra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2. Расходы бюджета муниципального образования 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Щербиновский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район на социальную сферу на 1 жителя</a:t>
            </a:r>
          </a:p>
        </p:txBody>
      </p:sp>
      <p:sp>
        <p:nvSpPr>
          <p:cNvPr id="29703" name="TextBox 5"/>
          <p:cNvSpPr txBox="1">
            <a:spLocks noChangeArrowheads="1"/>
          </p:cNvSpPr>
          <p:nvPr/>
        </p:nvSpPr>
        <p:spPr bwMode="auto">
          <a:xfrm>
            <a:off x="5584825" y="1625600"/>
            <a:ext cx="92868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млн. руб.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708213"/>
              </p:ext>
            </p:extLst>
          </p:nvPr>
        </p:nvGraphicFramePr>
        <p:xfrm>
          <a:off x="428606" y="6084168"/>
          <a:ext cx="6072230" cy="2500328"/>
        </p:xfrm>
        <a:graphic>
          <a:graphicData uri="http://schemas.openxmlformats.org/drawingml/2006/table">
            <a:tbl>
              <a:tblPr/>
              <a:tblGrid>
                <a:gridCol w="4265019">
                  <a:extLst>
                    <a:ext uri="{9D8B030D-6E8A-4147-A177-3AD203B41FA5}"/>
                  </a:extLst>
                </a:gridCol>
                <a:gridCol w="1807211">
                  <a:extLst>
                    <a:ext uri="{9D8B030D-6E8A-4147-A177-3AD203B41FA5}"/>
                  </a:extLst>
                </a:gridCol>
              </a:tblGrid>
              <a:tr h="2446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8425" marR="8425" marT="8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8425" marR="8425" marT="8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5895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социальную сферу, в расчете </a:t>
                      </a:r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на </a:t>
                      </a:r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жителя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25" marR="8425" marT="8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21 097,0</a:t>
                      </a:r>
                      <a:endParaRPr lang="ru-RU" sz="15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25" marR="8425" marT="8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332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 </a:t>
                      </a:r>
                      <a:r>
                        <a:rPr lang="ru-RU" sz="15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них</a:t>
                      </a:r>
                      <a:r>
                        <a:rPr lang="ru-RU" sz="1500" b="0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 образование</a:t>
                      </a:r>
                    </a:p>
                  </a:txBody>
                  <a:tcPr marL="8425" marR="8425" marT="8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18 252,4</a:t>
                      </a:r>
                      <a:endParaRPr lang="ru-RU" sz="15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3332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</a:p>
                  </a:txBody>
                  <a:tcPr marL="8425" marR="8425" marT="8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5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3332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8425" marR="8425" marT="8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1 587,2</a:t>
                      </a:r>
                      <a:endParaRPr lang="ru-RU" sz="15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3332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8425" marR="8425" marT="8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338,4</a:t>
                      </a:r>
                      <a:endParaRPr lang="ru-RU" sz="15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3332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8425" marR="8425" marT="8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919,0</a:t>
                      </a:r>
                      <a:endParaRPr lang="ru-RU" sz="15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9705" name="TextBox 7"/>
          <p:cNvSpPr txBox="1">
            <a:spLocks noChangeArrowheads="1"/>
          </p:cNvSpPr>
          <p:nvPr/>
        </p:nvSpPr>
        <p:spPr bwMode="auto">
          <a:xfrm>
            <a:off x="5857896" y="5794828"/>
            <a:ext cx="642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553163"/>
              </p:ext>
            </p:extLst>
          </p:nvPr>
        </p:nvGraphicFramePr>
        <p:xfrm>
          <a:off x="428605" y="1979713"/>
          <a:ext cx="6072230" cy="1368776"/>
        </p:xfrm>
        <a:graphic>
          <a:graphicData uri="http://schemas.openxmlformats.org/drawingml/2006/table">
            <a:tbl>
              <a:tblPr/>
              <a:tblGrid>
                <a:gridCol w="2928958">
                  <a:extLst>
                    <a:ext uri="{9D8B030D-6E8A-4147-A177-3AD203B41FA5}"/>
                  </a:extLst>
                </a:gridCol>
                <a:gridCol w="1643074">
                  <a:extLst>
                    <a:ext uri="{9D8B030D-6E8A-4147-A177-3AD203B41FA5}"/>
                  </a:extLst>
                </a:gridCol>
                <a:gridCol w="1500198">
                  <a:extLst>
                    <a:ext uri="{9D8B030D-6E8A-4147-A177-3AD203B41FA5}"/>
                  </a:extLst>
                </a:gridCol>
              </a:tblGrid>
              <a:tr h="26175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7129" marR="7129" marT="7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129" marR="7129" marT="7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526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</a:p>
                  </a:txBody>
                  <a:tcPr marL="7129" marR="7129" marT="7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в расходах социальной  сферы</a:t>
                      </a:r>
                    </a:p>
                  </a:txBody>
                  <a:tcPr marL="7129" marR="7129" marT="7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3271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социальную сферу</a:t>
                      </a:r>
                    </a:p>
                  </a:txBody>
                  <a:tcPr marL="7129" marR="7129" marT="7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723,1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3271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образование</a:t>
                      </a:r>
                    </a:p>
                  </a:txBody>
                  <a:tcPr marL="7129" marR="7129" marT="7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625,6</a:t>
                      </a:r>
                      <a:endParaRPr lang="ru-RU" sz="15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86,5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2750" y="3686175"/>
            <a:ext cx="6143625" cy="584200"/>
          </a:xfrm>
          <a:prstGeom prst="rect">
            <a:avLst/>
          </a:prstGeom>
          <a:gradFill>
            <a:gsLst>
              <a:gs pos="0">
                <a:srgbClr val="FF99FF"/>
              </a:gs>
              <a:gs pos="35000">
                <a:srgbClr val="FFCCFF"/>
              </a:gs>
              <a:gs pos="100000">
                <a:srgbClr val="FFCCCC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>
                <a:solidFill>
                  <a:schemeClr val="tx1"/>
                </a:solidFill>
              </a:rPr>
              <a:t>.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муниципального образования </a:t>
            </a:r>
            <a:b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 на образование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527453"/>
              </p:ext>
            </p:extLst>
          </p:nvPr>
        </p:nvGraphicFramePr>
        <p:xfrm>
          <a:off x="476672" y="4499993"/>
          <a:ext cx="5952725" cy="3499498"/>
        </p:xfrm>
        <a:graphic>
          <a:graphicData uri="http://schemas.openxmlformats.org/drawingml/2006/table">
            <a:tbl>
              <a:tblPr/>
              <a:tblGrid>
                <a:gridCol w="3809585">
                  <a:extLst>
                    <a:ext uri="{9D8B030D-6E8A-4147-A177-3AD203B41FA5}"/>
                  </a:extLst>
                </a:gridCol>
                <a:gridCol w="1000132">
                  <a:extLst>
                    <a:ext uri="{9D8B030D-6E8A-4147-A177-3AD203B41FA5}"/>
                  </a:extLst>
                </a:gridCol>
                <a:gridCol w="1143008">
                  <a:extLst>
                    <a:ext uri="{9D8B030D-6E8A-4147-A177-3AD203B41FA5}"/>
                  </a:extLst>
                </a:gridCol>
              </a:tblGrid>
              <a:tr h="2890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7129" marR="7129" marT="7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129" marR="7129" marT="7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929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</a:p>
                  </a:txBody>
                  <a:tcPr marL="7129" marR="7129" marT="7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в              расходах на образование</a:t>
                      </a:r>
                    </a:p>
                  </a:txBody>
                  <a:tcPr marL="7129" marR="7129" marT="7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3854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образование</a:t>
                      </a:r>
                    </a:p>
                  </a:txBody>
                  <a:tcPr marL="7129" marR="7129" marT="7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625,6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CFF"/>
                    </a:solidFill>
                  </a:tcPr>
                </a:tc>
                <a:extLst>
                  <a:ext uri="{0D108BD9-81ED-4DB2-BD59-A6C34878D82A}"/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7129" marR="7129" marT="7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3435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</a:p>
                  </a:txBody>
                  <a:tcPr marL="7129" marR="7129" marT="7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202,0</a:t>
                      </a:r>
                      <a:endParaRPr lang="ru-RU" sz="15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32,3</a:t>
                      </a:r>
                      <a:endParaRPr lang="ru-RU" sz="15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3435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</a:p>
                  </a:txBody>
                  <a:tcPr marL="7129" marR="7129" marT="7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333,7</a:t>
                      </a:r>
                      <a:endParaRPr lang="ru-RU" sz="15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53,3</a:t>
                      </a:r>
                      <a:endParaRPr lang="ru-RU" sz="15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3571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  <a:endParaRPr lang="ru-RU" sz="15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29" marR="7129" marT="7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56,4</a:t>
                      </a:r>
                      <a:endParaRPr lang="ru-RU" sz="15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  <a:endParaRPr lang="ru-RU" sz="15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4643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 и оздоровление детей</a:t>
                      </a:r>
                    </a:p>
                  </a:txBody>
                  <a:tcPr marL="7129" marR="7129" marT="7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5,3</a:t>
                      </a:r>
                      <a:endParaRPr lang="ru-RU" sz="15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sz="15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3854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7129" marR="7129" marT="7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28,2</a:t>
                      </a:r>
                      <a:endParaRPr lang="ru-RU" sz="15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lang="ru-RU" sz="15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2113" y="511175"/>
            <a:ext cx="6145212" cy="368300"/>
          </a:xfrm>
          <a:prstGeom prst="rect">
            <a:avLst/>
          </a:prstGeom>
          <a:gradFill>
            <a:gsLst>
              <a:gs pos="0">
                <a:srgbClr val="FF99FF"/>
              </a:gs>
              <a:gs pos="35000">
                <a:srgbClr val="FFCCFF"/>
              </a:gs>
              <a:gs pos="100000">
                <a:srgbClr val="FFCCCC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2113" y="1193800"/>
            <a:ext cx="6145212" cy="584200"/>
          </a:xfrm>
          <a:prstGeom prst="rect">
            <a:avLst/>
          </a:prstGeom>
          <a:gradFill>
            <a:gsLst>
              <a:gs pos="0">
                <a:srgbClr val="FF99FF"/>
              </a:gs>
              <a:gs pos="35000">
                <a:srgbClr val="FFCCFF"/>
              </a:gs>
              <a:gs pos="100000">
                <a:srgbClr val="FFCCCC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Объём расходов бюджета муниципального образования </a:t>
            </a:r>
            <a:b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Щербиновский район на образование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500" y="285750"/>
            <a:ext cx="5857875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254920"/>
              </p:ext>
            </p:extLst>
          </p:nvPr>
        </p:nvGraphicFramePr>
        <p:xfrm>
          <a:off x="535761" y="1691680"/>
          <a:ext cx="5929354" cy="1540704"/>
        </p:xfrm>
        <a:graphic>
          <a:graphicData uri="http://schemas.openxmlformats.org/drawingml/2006/table">
            <a:tbl>
              <a:tblPr/>
              <a:tblGrid>
                <a:gridCol w="2932442">
                  <a:extLst>
                    <a:ext uri="{9D8B030D-6E8A-4147-A177-3AD203B41FA5}"/>
                  </a:extLst>
                </a:gridCol>
                <a:gridCol w="1097706">
                  <a:extLst>
                    <a:ext uri="{9D8B030D-6E8A-4147-A177-3AD203B41FA5}"/>
                  </a:extLst>
                </a:gridCol>
                <a:gridCol w="1899206">
                  <a:extLst>
                    <a:ext uri="{9D8B030D-6E8A-4147-A177-3AD203B41FA5}"/>
                  </a:extLst>
                </a:gridCol>
              </a:tblGrid>
              <a:tr h="3295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7956" marR="7956" marT="7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956" marR="7956" marT="7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516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                        руб.</a:t>
                      </a:r>
                    </a:p>
                  </a:txBody>
                  <a:tcPr marL="7956" marR="7956" marT="7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в расходах социальной сферы</a:t>
                      </a:r>
                    </a:p>
                  </a:txBody>
                  <a:tcPr marL="7956" marR="7956" marT="7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2943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социальную сферу</a:t>
                      </a:r>
                    </a:p>
                  </a:txBody>
                  <a:tcPr marL="7956" marR="7956" marT="7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723,1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CECFF"/>
                    </a:solidFill>
                  </a:tcPr>
                </a:tc>
                <a:extLst>
                  <a:ext uri="{0D108BD9-81ED-4DB2-BD59-A6C34878D82A}"/>
                </a:extLst>
              </a:tr>
              <a:tr h="4651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социальную политику</a:t>
                      </a:r>
                    </a:p>
                  </a:txBody>
                  <a:tcPr marL="7956" marR="7956" marT="7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54,4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6250" y="3454400"/>
            <a:ext cx="5929313" cy="584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Структура расходов бюджета муниципального образования </a:t>
            </a:r>
            <a:b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 на социальную политику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604078"/>
              </p:ext>
            </p:extLst>
          </p:nvPr>
        </p:nvGraphicFramePr>
        <p:xfrm>
          <a:off x="500043" y="4283969"/>
          <a:ext cx="5929354" cy="3166074"/>
        </p:xfrm>
        <a:graphic>
          <a:graphicData uri="http://schemas.openxmlformats.org/drawingml/2006/table">
            <a:tbl>
              <a:tblPr/>
              <a:tblGrid>
                <a:gridCol w="3643338">
                  <a:extLst>
                    <a:ext uri="{9D8B030D-6E8A-4147-A177-3AD203B41FA5}"/>
                  </a:extLst>
                </a:gridCol>
                <a:gridCol w="1000132">
                  <a:extLst>
                    <a:ext uri="{9D8B030D-6E8A-4147-A177-3AD203B41FA5}"/>
                  </a:extLst>
                </a:gridCol>
                <a:gridCol w="1285884">
                  <a:extLst>
                    <a:ext uri="{9D8B030D-6E8A-4147-A177-3AD203B41FA5}"/>
                  </a:extLst>
                </a:gridCol>
              </a:tblGrid>
              <a:tr h="3274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7956" marR="7956" marT="7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956" marR="7956" marT="7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982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                        руб.</a:t>
                      </a:r>
                    </a:p>
                  </a:txBody>
                  <a:tcPr marL="7956" marR="7956" marT="7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в              расходах на социальную политику</a:t>
                      </a:r>
                    </a:p>
                  </a:txBody>
                  <a:tcPr marL="7956" marR="7956" marT="7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4880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социальную политику</a:t>
                      </a:r>
                    </a:p>
                  </a:txBody>
                  <a:tcPr marL="7956" marR="7956" marT="7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54,4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CECFF"/>
                    </a:solidFill>
                  </a:tcPr>
                </a:tc>
                <a:extLst>
                  <a:ext uri="{0D108BD9-81ED-4DB2-BD59-A6C34878D82A}"/>
                </a:extLst>
              </a:tr>
              <a:tr h="4366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500" b="1" i="0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т.ч</a:t>
                      </a:r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охрана семьи и детства</a:t>
                      </a:r>
                    </a:p>
                  </a:txBody>
                  <a:tcPr marL="7956" marR="7956" marT="7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44,8</a:t>
                      </a:r>
                      <a:endParaRPr lang="ru-RU" sz="15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82,4</a:t>
                      </a:r>
                      <a:endParaRPr lang="ru-RU" sz="15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4366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 marL="7956" marR="7956" marT="7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  <a:endParaRPr lang="ru-RU" sz="15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11,9</a:t>
                      </a:r>
                      <a:endParaRPr lang="ru-RU" sz="15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4949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социальной политики</a:t>
                      </a:r>
                    </a:p>
                  </a:txBody>
                  <a:tcPr marL="7956" marR="7956" marT="7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  <a:endParaRPr lang="ru-RU" sz="15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5,7</a:t>
                      </a:r>
                      <a:endParaRPr lang="ru-RU" sz="15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2773" name="Прямоугольник 6"/>
          <p:cNvSpPr>
            <a:spLocks noChangeArrowheads="1"/>
          </p:cNvSpPr>
          <p:nvPr/>
        </p:nvSpPr>
        <p:spPr bwMode="auto">
          <a:xfrm>
            <a:off x="392113" y="7524750"/>
            <a:ext cx="6073775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5113"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Большая часть расходов на социальную политику финансируется путем делегирования  полномочий органам местного самоуправления (в том числе обеспечение выплаты компенсации части родительской платы, денежная выплата на содержание детей-сирот и детей оставшихся без попечения родителей).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4988" y="900113"/>
            <a:ext cx="5930900" cy="584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Объём расходов бюджета муниципального образования </a:t>
            </a:r>
            <a:b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Щербиновский район на социальную политику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38" y="285750"/>
            <a:ext cx="5929312" cy="584200"/>
          </a:xfrm>
          <a:prstGeom prst="rect">
            <a:avLst/>
          </a:prstGeom>
          <a:gradFill>
            <a:gsLst>
              <a:gs pos="0">
                <a:srgbClr val="9999FF"/>
              </a:gs>
              <a:gs pos="35000">
                <a:srgbClr val="CCCCFF"/>
              </a:gs>
              <a:gs pos="100000">
                <a:srgbClr val="CCECFF"/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жильём детей-сирот и детей,</a:t>
            </a:r>
            <a:b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оставшихся без попечения родителей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757029"/>
              </p:ext>
            </p:extLst>
          </p:nvPr>
        </p:nvGraphicFramePr>
        <p:xfrm>
          <a:off x="642919" y="1069405"/>
          <a:ext cx="5857916" cy="1710330"/>
        </p:xfrm>
        <a:graphic>
          <a:graphicData uri="http://schemas.openxmlformats.org/drawingml/2006/table">
            <a:tbl>
              <a:tblPr/>
              <a:tblGrid>
                <a:gridCol w="3104611">
                  <a:extLst>
                    <a:ext uri="{9D8B030D-6E8A-4147-A177-3AD203B41FA5}"/>
                  </a:extLst>
                </a:gridCol>
                <a:gridCol w="705976">
                  <a:extLst>
                    <a:ext uri="{9D8B030D-6E8A-4147-A177-3AD203B41FA5}"/>
                  </a:extLst>
                </a:gridCol>
                <a:gridCol w="776573">
                  <a:extLst>
                    <a:ext uri="{9D8B030D-6E8A-4147-A177-3AD203B41FA5}"/>
                  </a:extLst>
                </a:gridCol>
                <a:gridCol w="705976">
                  <a:extLst>
                    <a:ext uri="{9D8B030D-6E8A-4147-A177-3AD203B41FA5}"/>
                  </a:extLst>
                </a:gridCol>
                <a:gridCol w="564780">
                  <a:extLst>
                    <a:ext uri="{9D8B030D-6E8A-4147-A177-3AD203B41FA5}"/>
                  </a:extLst>
                </a:gridCol>
              </a:tblGrid>
              <a:tr h="2381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640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                        руб.</a:t>
                      </a: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                        руб.</a:t>
                      </a: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10081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жильем детей-сирот и детей, оставшихся без попечения родителей</a:t>
                      </a: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15,2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357188" y="3000375"/>
            <a:ext cx="61436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5113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рамках государственной программы Краснодарского края на территории района за период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годы приобретены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22 квартиры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детей-сирот и детей, оставшихся без попечения родителей. </a:t>
            </a:r>
          </a:p>
        </p:txBody>
      </p:sp>
      <p:pic>
        <p:nvPicPr>
          <p:cNvPr id="3379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13" y="4344988"/>
            <a:ext cx="2881312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7538" y="5148263"/>
            <a:ext cx="352425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214313"/>
            <a:ext cx="7143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1500" y="1357313"/>
            <a:ext cx="592931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УВАЖАЕМЫЕ ЩЕРБИНОВЦЫ!</a:t>
            </a:r>
          </a:p>
        </p:txBody>
      </p:sp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357188" y="1857375"/>
            <a:ext cx="62865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7188" algn="just"/>
            <a:r>
              <a:rPr lang="ru-RU" sz="1600" dirty="0">
                <a:latin typeface="Calibri" pitchFamily="34" charset="0"/>
              </a:rPr>
              <a:t>Предлагаем вашему вниманию издание, в котором кратко и доступно отражены основные параметры отчета об исполнении бюджета муниципального образования </a:t>
            </a:r>
            <a:r>
              <a:rPr lang="ru-RU" sz="1600" dirty="0" err="1">
                <a:latin typeface="Calibri" pitchFamily="34" charset="0"/>
              </a:rPr>
              <a:t>Щербиновский</a:t>
            </a:r>
            <a:r>
              <a:rPr lang="ru-RU" sz="1600" dirty="0">
                <a:latin typeface="Calibri" pitchFamily="34" charset="0"/>
              </a:rPr>
              <a:t> район за </a:t>
            </a:r>
            <a:r>
              <a:rPr lang="ru-RU" sz="1600" dirty="0" smtClean="0">
                <a:latin typeface="Calibri" pitchFamily="34" charset="0"/>
              </a:rPr>
              <a:t>2021 </a:t>
            </a:r>
            <a:r>
              <a:rPr lang="ru-RU" sz="1600" dirty="0">
                <a:latin typeface="Calibri" pitchFamily="34" charset="0"/>
              </a:rPr>
              <a:t>год.</a:t>
            </a:r>
          </a:p>
        </p:txBody>
      </p:sp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357188" y="2714625"/>
            <a:ext cx="62865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7188" algn="just"/>
            <a:r>
              <a:rPr lang="ru-RU" sz="1600">
                <a:latin typeface="Calibri" pitchFamily="34" charset="0"/>
              </a:rPr>
              <a:t>Бюджет для граждан – документ (аналитический материал), разрабатываемый и публикуемый в открытом доступе в целях предоставления гражданам актуальной информации о бюджете и отчёте о его исполнении.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759B76-0B09-4806-BECB-E7CB7568412F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28625" y="3857625"/>
            <a:ext cx="62150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«Бюджет для граждан» отражает следующую информацию: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7188" y="4214813"/>
            <a:ext cx="6286500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>
                <a:latin typeface="+mn-lt"/>
                <a:cs typeface="+mn-cs"/>
              </a:rPr>
              <a:t> </a:t>
            </a:r>
            <a:r>
              <a:rPr lang="ru-RU" sz="1600" b="1" dirty="0">
                <a:latin typeface="+mn-lt"/>
                <a:cs typeface="+mn-cs"/>
              </a:rPr>
              <a:t>описание бюджетного процесса в доступной форме;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dirty="0">
                <a:latin typeface="+mn-lt"/>
                <a:cs typeface="+mn-cs"/>
              </a:rPr>
              <a:t> общие характеристики доходов и расходов бюджета;</a:t>
            </a:r>
          </a:p>
          <a:p>
            <a:pPr marL="185738" indent="-1857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dirty="0">
                <a:latin typeface="+mn-lt"/>
                <a:cs typeface="+mn-cs"/>
              </a:rPr>
              <a:t>о доходах бюджета по группам и расходах по подразделам бюджетной классификации РФ.</a:t>
            </a:r>
          </a:p>
          <a:p>
            <a:pPr marL="185738" indent="-1857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600" b="1" dirty="0">
              <a:latin typeface="+mn-lt"/>
              <a:cs typeface="+mn-cs"/>
            </a:endParaRPr>
          </a:p>
          <a:p>
            <a:pPr marL="185738" indent="-185738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dirty="0">
                <a:latin typeface="+mn-lt"/>
                <a:cs typeface="+mn-cs"/>
              </a:rPr>
              <a:t>Основные данные финансового документа – годового отчета об исполнении бюджета муниципального образования Щербиновский район в </a:t>
            </a:r>
            <a:r>
              <a:rPr lang="ru-RU" sz="1600" b="1" dirty="0" smtClean="0">
                <a:latin typeface="+mn-lt"/>
                <a:cs typeface="+mn-cs"/>
              </a:rPr>
              <a:t>2021 </a:t>
            </a:r>
            <a:r>
              <a:rPr lang="ru-RU" sz="1600" b="1" dirty="0">
                <a:latin typeface="+mn-lt"/>
                <a:cs typeface="+mn-cs"/>
              </a:rPr>
              <a:t>году, изложены в форме, доступной для понимания не только профессиональным экономистам, но и самому широкому кругу читателей. </a:t>
            </a:r>
          </a:p>
          <a:p>
            <a:pPr marL="185738" indent="-185738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dirty="0">
                <a:latin typeface="+mn-lt"/>
                <a:cs typeface="+mn-cs"/>
              </a:rPr>
              <a:t>Изучение данного материала, дает возможность всем жителям </a:t>
            </a:r>
            <a:r>
              <a:rPr lang="ru-RU" sz="1600" b="1" dirty="0" err="1">
                <a:latin typeface="+mn-lt"/>
                <a:cs typeface="+mn-cs"/>
              </a:rPr>
              <a:t>Щербиновского</a:t>
            </a:r>
            <a:r>
              <a:rPr lang="ru-RU" sz="1600" b="1" dirty="0">
                <a:latin typeface="+mn-lt"/>
                <a:cs typeface="+mn-cs"/>
              </a:rPr>
              <a:t> района узнать, как наполняется доходная часть бюджета, как муниципалитет исполняет принятые обязательства, на какие цели и в каком объеме направляются бюджетные средства, сделать выводы об эффективности расходов бюджета муниципального образования </a:t>
            </a:r>
            <a:r>
              <a:rPr lang="ru-RU" sz="1600" b="1" dirty="0" err="1">
                <a:latin typeface="+mn-lt"/>
                <a:cs typeface="+mn-cs"/>
              </a:rPr>
              <a:t>Щербиновский</a:t>
            </a:r>
            <a:r>
              <a:rPr lang="ru-RU" sz="1600" b="1" dirty="0">
                <a:latin typeface="+mn-lt"/>
                <a:cs typeface="+mn-cs"/>
              </a:rPr>
              <a:t> район.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611188"/>
            <a:ext cx="6000750" cy="585787"/>
          </a:xfrm>
          <a:prstGeom prst="rect">
            <a:avLst/>
          </a:prstGeom>
          <a:gradFill>
            <a:gsLst>
              <a:gs pos="0">
                <a:srgbClr val="00CCFF"/>
              </a:gs>
              <a:gs pos="35000">
                <a:srgbClr val="66FFFF"/>
              </a:gs>
              <a:gs pos="100000">
                <a:srgbClr val="CCFFFF"/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Объём расходов бюджета муниципального образования </a:t>
            </a:r>
            <a:b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 на культуру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500" y="142875"/>
            <a:ext cx="6000750" cy="400050"/>
          </a:xfrm>
          <a:prstGeom prst="rect">
            <a:avLst/>
          </a:prstGeom>
          <a:gradFill>
            <a:gsLst>
              <a:gs pos="0">
                <a:srgbClr val="00CCFF"/>
              </a:gs>
              <a:gs pos="35000">
                <a:srgbClr val="66FFFF"/>
              </a:gs>
              <a:gs pos="100000">
                <a:srgbClr val="CCFFFF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684966"/>
              </p:ext>
            </p:extLst>
          </p:nvPr>
        </p:nvGraphicFramePr>
        <p:xfrm>
          <a:off x="571480" y="1259634"/>
          <a:ext cx="6000792" cy="1363444"/>
        </p:xfrm>
        <a:graphic>
          <a:graphicData uri="http://schemas.openxmlformats.org/drawingml/2006/table">
            <a:tbl>
              <a:tblPr/>
              <a:tblGrid>
                <a:gridCol w="4000528">
                  <a:extLst>
                    <a:ext uri="{9D8B030D-6E8A-4147-A177-3AD203B41FA5}"/>
                  </a:extLst>
                </a:gridCol>
                <a:gridCol w="785818">
                  <a:extLst>
                    <a:ext uri="{9D8B030D-6E8A-4147-A177-3AD203B41FA5}"/>
                  </a:extLst>
                </a:gridCol>
                <a:gridCol w="1214446">
                  <a:extLst>
                    <a:ext uri="{9D8B030D-6E8A-4147-A177-3AD203B41FA5}"/>
                  </a:extLst>
                </a:gridCol>
              </a:tblGrid>
              <a:tr h="29358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8012" marR="8012" marT="80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8012" marR="8012" marT="80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542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</a:p>
                  </a:txBody>
                  <a:tcPr marL="8012" marR="8012" marT="80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расходах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соц.  сферы</a:t>
                      </a:r>
                    </a:p>
                  </a:txBody>
                  <a:tcPr marL="8012" marR="8012" marT="80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3447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социальную сферу</a:t>
                      </a:r>
                    </a:p>
                  </a:txBody>
                  <a:tcPr marL="8012" marR="8012" marT="80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723,1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66FFFF"/>
                    </a:solidFill>
                  </a:tcPr>
                </a:tc>
                <a:extLst>
                  <a:ext uri="{0D108BD9-81ED-4DB2-BD59-A6C34878D82A}"/>
                </a:extLst>
              </a:tr>
              <a:tr h="2708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культуру</a:t>
                      </a:r>
                    </a:p>
                  </a:txBody>
                  <a:tcPr marL="8012" marR="8012" marT="80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11,6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500" y="2714625"/>
            <a:ext cx="6000750" cy="584200"/>
          </a:xfrm>
          <a:prstGeom prst="rect">
            <a:avLst/>
          </a:prstGeom>
          <a:gradFill>
            <a:gsLst>
              <a:gs pos="0">
                <a:srgbClr val="00CCFF"/>
              </a:gs>
              <a:gs pos="35000">
                <a:srgbClr val="66FFFF"/>
              </a:gs>
              <a:gs pos="100000">
                <a:srgbClr val="CCFFFF"/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Структура расходов бюджета муниципального образования </a:t>
            </a:r>
            <a:b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 на культуру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429725"/>
              </p:ext>
            </p:extLst>
          </p:nvPr>
        </p:nvGraphicFramePr>
        <p:xfrm>
          <a:off x="571480" y="3286117"/>
          <a:ext cx="6000792" cy="1621043"/>
        </p:xfrm>
        <a:graphic>
          <a:graphicData uri="http://schemas.openxmlformats.org/drawingml/2006/table">
            <a:tbl>
              <a:tblPr/>
              <a:tblGrid>
                <a:gridCol w="4000528">
                  <a:extLst>
                    <a:ext uri="{9D8B030D-6E8A-4147-A177-3AD203B41FA5}"/>
                  </a:extLst>
                </a:gridCol>
                <a:gridCol w="785818">
                  <a:extLst>
                    <a:ext uri="{9D8B030D-6E8A-4147-A177-3AD203B41FA5}"/>
                  </a:extLst>
                </a:gridCol>
                <a:gridCol w="1214446">
                  <a:extLst>
                    <a:ext uri="{9D8B030D-6E8A-4147-A177-3AD203B41FA5}"/>
                  </a:extLst>
                </a:gridCol>
              </a:tblGrid>
              <a:tr h="2680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8012" marR="8012" marT="80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8012" marR="8012" marT="80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49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</a:p>
                  </a:txBody>
                  <a:tcPr marL="8012" marR="8012" marT="80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в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расходах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культуру</a:t>
                      </a:r>
                    </a:p>
                  </a:txBody>
                  <a:tcPr marL="8012" marR="8012" marT="80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культуру</a:t>
                      </a:r>
                    </a:p>
                  </a:txBody>
                  <a:tcPr marL="8012" marR="8012" marT="80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11,6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66FFFF"/>
                    </a:solidFill>
                  </a:tcPr>
                </a:tc>
                <a:extLst>
                  <a:ext uri="{0D108BD9-81ED-4DB2-BD59-A6C34878D82A}"/>
                </a:extLst>
              </a:tr>
              <a:tr h="4820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т.ч</a:t>
                      </a:r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5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учреждения культуры и мероприятия в сфере </a:t>
                      </a:r>
                      <a:r>
                        <a:rPr lang="ru-RU" sz="1500" b="1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культуры</a:t>
                      </a:r>
                    </a:p>
                  </a:txBody>
                  <a:tcPr marL="8012" marR="8012" marT="80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10,2</a:t>
                      </a:r>
                      <a:endParaRPr lang="ru-RU" sz="15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87,9</a:t>
                      </a:r>
                      <a:endParaRPr lang="ru-RU" sz="15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2578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</a:t>
                      </a:r>
                    </a:p>
                  </a:txBody>
                  <a:tcPr marL="8012" marR="8012" marT="80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5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12,1</a:t>
                      </a:r>
                      <a:endParaRPr lang="ru-RU" sz="15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5064125"/>
            <a:ext cx="6072187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80" y="571475"/>
            <a:ext cx="6000792" cy="584775"/>
          </a:xfrm>
          <a:prstGeom prst="rect">
            <a:avLst/>
          </a:prstGeom>
          <a:gradFill>
            <a:gsLst>
              <a:gs pos="0">
                <a:srgbClr val="FFFF00"/>
              </a:gs>
              <a:gs pos="80000">
                <a:srgbClr val="FFFF99"/>
              </a:gs>
              <a:gs pos="100000">
                <a:srgbClr val="FFFFCC"/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Объём расходов бюджета муниципального образования </a:t>
            </a:r>
            <a:b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 на физическую культуру и спорт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500" y="142875"/>
            <a:ext cx="6000750" cy="369888"/>
          </a:xfrm>
          <a:prstGeom prst="rect">
            <a:avLst/>
          </a:prstGeom>
          <a:gradFill>
            <a:gsLst>
              <a:gs pos="0">
                <a:srgbClr val="FFFF00"/>
              </a:gs>
              <a:gs pos="35000">
                <a:srgbClr val="FFFF99"/>
              </a:gs>
              <a:gs pos="100000">
                <a:srgbClr val="FFFFCC"/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646001"/>
              </p:ext>
            </p:extLst>
          </p:nvPr>
        </p:nvGraphicFramePr>
        <p:xfrm>
          <a:off x="571482" y="1214414"/>
          <a:ext cx="5929354" cy="2740053"/>
        </p:xfrm>
        <a:graphic>
          <a:graphicData uri="http://schemas.openxmlformats.org/drawingml/2006/table">
            <a:tbl>
              <a:tblPr/>
              <a:tblGrid>
                <a:gridCol w="3000396">
                  <a:extLst>
                    <a:ext uri="{9D8B030D-6E8A-4147-A177-3AD203B41FA5}"/>
                  </a:extLst>
                </a:gridCol>
                <a:gridCol w="785818">
                  <a:extLst>
                    <a:ext uri="{9D8B030D-6E8A-4147-A177-3AD203B41FA5}"/>
                  </a:extLst>
                </a:gridCol>
                <a:gridCol w="1000132">
                  <a:extLst>
                    <a:ext uri="{9D8B030D-6E8A-4147-A177-3AD203B41FA5}"/>
                  </a:extLst>
                </a:gridCol>
                <a:gridCol w="1143008">
                  <a:extLst>
                    <a:ext uri="{9D8B030D-6E8A-4147-A177-3AD203B41FA5}"/>
                  </a:extLst>
                </a:gridCol>
              </a:tblGrid>
              <a:tr h="34611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показателя</a:t>
                      </a:r>
                    </a:p>
                  </a:txBody>
                  <a:tcPr marL="7070" marR="7070" marT="7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070" marR="7070" marT="7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893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 руб.</a:t>
                      </a:r>
                    </a:p>
                  </a:txBody>
                  <a:tcPr marL="7070" marR="7070" marT="7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в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расходах 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сферы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70" marR="7070" marT="7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1 жителя, руб.</a:t>
                      </a:r>
                    </a:p>
                  </a:txBody>
                  <a:tcPr marL="7070" marR="7070" marT="7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401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социальную сферу</a:t>
                      </a:r>
                    </a:p>
                  </a:txBody>
                  <a:tcPr marL="7070" marR="7070" marT="7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723,1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21 097,0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extLst>
                  <a:ext uri="{0D108BD9-81ED-4DB2-BD59-A6C34878D82A}"/>
                </a:extLst>
              </a:tr>
              <a:tr h="4680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физическую культуру и </a:t>
                      </a:r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спорт, из них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70" marR="7070" marT="7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31,5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919,0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334313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8,7</a:t>
                      </a:r>
                      <a:endParaRPr lang="ru-RU" sz="15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27,6</a:t>
                      </a:r>
                      <a:endParaRPr lang="ru-RU" sz="15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253,8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334313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массовый спорт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21,7</a:t>
                      </a:r>
                      <a:endParaRPr lang="ru-RU" sz="15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68,9</a:t>
                      </a:r>
                      <a:endParaRPr lang="ru-RU" sz="15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633,1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466725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5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lang="ru-RU" sz="15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32,1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3584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4143375"/>
            <a:ext cx="6072187" cy="46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43" y="395536"/>
            <a:ext cx="6000792" cy="646331"/>
          </a:xfrm>
          <a:prstGeom prst="rect">
            <a:avLst/>
          </a:prstGeom>
          <a:gradFill>
            <a:gsLst>
              <a:gs pos="0">
                <a:srgbClr val="FF9900"/>
              </a:gs>
              <a:gs pos="80000">
                <a:srgbClr val="FFCC66"/>
              </a:gs>
              <a:gs pos="100000">
                <a:srgbClr val="FFFF00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НАЦИОНАЛЬНАЯ ОБОРОНА И НАЦИОНАЛЬНАЯ БЕЗОПАСНОСТЬ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687840"/>
              </p:ext>
            </p:extLst>
          </p:nvPr>
        </p:nvGraphicFramePr>
        <p:xfrm>
          <a:off x="464312" y="1402780"/>
          <a:ext cx="6000816" cy="2706912"/>
        </p:xfrm>
        <a:graphic>
          <a:graphicData uri="http://schemas.openxmlformats.org/drawingml/2006/table">
            <a:tbl>
              <a:tblPr/>
              <a:tblGrid>
                <a:gridCol w="3506095">
                  <a:extLst>
                    <a:ext uri="{9D8B030D-6E8A-4147-A177-3AD203B41FA5}"/>
                  </a:extLst>
                </a:gridCol>
                <a:gridCol w="1281073">
                  <a:extLst>
                    <a:ext uri="{9D8B030D-6E8A-4147-A177-3AD203B41FA5}"/>
                  </a:extLst>
                </a:gridCol>
                <a:gridCol w="1213648">
                  <a:extLst>
                    <a:ext uri="{9D8B030D-6E8A-4147-A177-3AD203B41FA5}"/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7327" marR="7327" marT="73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327" marR="7327" marT="73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098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</a:p>
                  </a:txBody>
                  <a:tcPr marL="7327" marR="7327" marT="73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в расходах</a:t>
                      </a:r>
                    </a:p>
                  </a:txBody>
                  <a:tcPr marL="7327" marR="7327" marT="73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4647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расходов на национальную оборону и национальную безопасность</a:t>
                      </a:r>
                    </a:p>
                  </a:txBody>
                  <a:tcPr marL="7327" marR="7327" marT="73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12,5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extLst>
                  <a:ext uri="{0D108BD9-81ED-4DB2-BD59-A6C34878D82A}"/>
                </a:extLst>
              </a:tr>
              <a:tr h="4647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национальную оборону (мобилизационная подготовка экономики)</a:t>
                      </a:r>
                    </a:p>
                  </a:txBody>
                  <a:tcPr marL="7327" marR="7327" marT="73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3098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национальную безопасность</a:t>
                      </a:r>
                    </a:p>
                  </a:txBody>
                  <a:tcPr marL="7327" marR="7327" marT="73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12,5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9217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т.ч. 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7327" marR="7327" marT="73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12,5</a:t>
                      </a:r>
                      <a:endParaRPr lang="ru-RU" sz="15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lang="ru-RU" sz="15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4324" y="4600244"/>
            <a:ext cx="6072230" cy="369332"/>
          </a:xfrm>
          <a:prstGeom prst="rect">
            <a:avLst/>
          </a:prstGeom>
          <a:gradFill>
            <a:gsLst>
              <a:gs pos="0">
                <a:srgbClr val="7030A0"/>
              </a:gs>
              <a:gs pos="38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897145"/>
              </p:ext>
            </p:extLst>
          </p:nvPr>
        </p:nvGraphicFramePr>
        <p:xfrm>
          <a:off x="487534" y="5220072"/>
          <a:ext cx="6072229" cy="3265867"/>
        </p:xfrm>
        <a:graphic>
          <a:graphicData uri="http://schemas.openxmlformats.org/drawingml/2006/table">
            <a:tbl>
              <a:tblPr/>
              <a:tblGrid>
                <a:gridCol w="2443702">
                  <a:extLst>
                    <a:ext uri="{9D8B030D-6E8A-4147-A177-3AD203B41FA5}"/>
                  </a:extLst>
                </a:gridCol>
                <a:gridCol w="2739908">
                  <a:extLst>
                    <a:ext uri="{9D8B030D-6E8A-4147-A177-3AD203B41FA5}"/>
                  </a:extLst>
                </a:gridCol>
                <a:gridCol w="888619">
                  <a:extLst>
                    <a:ext uri="{9D8B030D-6E8A-4147-A177-3AD203B41FA5}"/>
                  </a:extLst>
                </a:gridCol>
              </a:tblGrid>
              <a:tr h="4994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</a:t>
                      </a:r>
                      <a:endParaRPr lang="ru-RU" sz="15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финансовой </a:t>
                      </a:r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помощи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Целевое назначение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7966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Дотация на выравнивание уровня бюджетной обеспеченности </a:t>
                      </a:r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сельских</a:t>
                      </a:r>
                      <a:r>
                        <a:rPr lang="ru-RU" sz="15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поселений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Сокращение </a:t>
                      </a:r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различия в </a:t>
                      </a:r>
                      <a:endParaRPr lang="ru-RU" sz="15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бюджетной обеспеченности </a:t>
                      </a:r>
                    </a:p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между </a:t>
                      </a:r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сельскими </a:t>
                      </a:r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поселениями </a:t>
                      </a:r>
                      <a:r>
                        <a:rPr lang="ru-RU" sz="1500" b="0" i="0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Щербиновского</a:t>
                      </a:r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9221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общего характера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сбалансированности бюджетов сельских поселений </a:t>
                      </a:r>
                      <a:r>
                        <a:rPr lang="ru-RU" sz="1500" b="0" i="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Щербиновского</a:t>
                      </a:r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района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6,0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92212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500" b="0" i="1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расходов муниципального образования Щербиновский район на </a:t>
                      </a:r>
                      <a:r>
                        <a:rPr lang="ru-RU" sz="1500" b="0" i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межбюджетные трансферты общего характера бюджетам бюджетной системы Российской Федерации </a:t>
                      </a:r>
                      <a:r>
                        <a:rPr lang="ru-RU" sz="15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500" b="0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счет </a:t>
                      </a:r>
                      <a:r>
                        <a:rPr lang="ru-RU" sz="15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субсидий местного </a:t>
                      </a:r>
                      <a:r>
                        <a:rPr lang="ru-RU" sz="1500" b="0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  <a:endParaRPr lang="ru-RU" sz="15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38" y="323850"/>
            <a:ext cx="5786437" cy="922338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35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ВЫРАВНИВАНИЯ БЮДЖЕТНОЙ ОБЕСПЕЧЕННОСТИ СЕЛЬСКИХ ПОСЕЛЕНИЙ ЩЕРБИНОВСКОГО РАЙОНА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414968"/>
              </p:ext>
            </p:extLst>
          </p:nvPr>
        </p:nvGraphicFramePr>
        <p:xfrm>
          <a:off x="642918" y="1405599"/>
          <a:ext cx="5786478" cy="2827088"/>
        </p:xfrm>
        <a:graphic>
          <a:graphicData uri="http://schemas.openxmlformats.org/drawingml/2006/table">
            <a:tbl>
              <a:tblPr/>
              <a:tblGrid>
                <a:gridCol w="2413194">
                  <a:extLst>
                    <a:ext uri="{9D8B030D-6E8A-4147-A177-3AD203B41FA5}"/>
                  </a:extLst>
                </a:gridCol>
                <a:gridCol w="1686642">
                  <a:extLst>
                    <a:ext uri="{9D8B030D-6E8A-4147-A177-3AD203B41FA5}"/>
                  </a:extLst>
                </a:gridCol>
                <a:gridCol w="1686642">
                  <a:extLst>
                    <a:ext uri="{9D8B030D-6E8A-4147-A177-3AD203B41FA5}"/>
                  </a:extLst>
                </a:gridCol>
              </a:tblGrid>
              <a:tr h="9220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сельского поселения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Бюджетная обеспеченность до выравнивания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Бюджетная обеспеченность после выравнивания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Глафировское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0,51</a:t>
                      </a:r>
                      <a:endParaRPr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0,56</a:t>
                      </a:r>
                      <a:endParaRPr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23812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500" b="1" i="0" u="none" strike="noStrike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Ейскоукрепленское</a:t>
                      </a:r>
                      <a:endParaRPr lang="ru-RU" sz="15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0,66</a:t>
                      </a:r>
                      <a:endParaRPr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0,66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23812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500" b="1" i="0" u="none" strike="noStrike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Екатериновское</a:t>
                      </a:r>
                      <a:endParaRPr lang="ru-RU" sz="15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0,55</a:t>
                      </a:r>
                      <a:endParaRPr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0,58</a:t>
                      </a:r>
                      <a:endParaRPr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23812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500" b="1" i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Николаевское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0,43</a:t>
                      </a:r>
                      <a:endParaRPr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0,51</a:t>
                      </a:r>
                      <a:endParaRPr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23812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500" b="1" i="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Новощербиновское</a:t>
                      </a:r>
                      <a:endParaRPr lang="ru-RU" sz="15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0,93</a:t>
                      </a:r>
                      <a:endParaRPr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0,93</a:t>
                      </a:r>
                      <a:endParaRPr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23812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500" b="1" i="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Старощербиновское</a:t>
                      </a:r>
                      <a:endParaRPr lang="ru-RU" sz="15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2,05</a:t>
                      </a:r>
                      <a:endParaRPr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2,05</a:t>
                      </a:r>
                      <a:endParaRPr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23812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500" b="1" i="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Шабельское</a:t>
                      </a:r>
                      <a:endParaRPr lang="ru-RU" sz="15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0,74</a:t>
                      </a:r>
                      <a:endParaRPr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0,74</a:t>
                      </a:r>
                      <a:endParaRPr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23812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500" b="1" i="0" u="none" strike="noStrike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Щербиновское</a:t>
                      </a:r>
                      <a:endParaRPr lang="ru-RU" sz="15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0,61</a:t>
                      </a:r>
                      <a:endParaRPr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0,61</a:t>
                      </a:r>
                      <a:endParaRPr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7891" name="Прямоугольник 3"/>
          <p:cNvSpPr>
            <a:spLocks noChangeArrowheads="1"/>
          </p:cNvSpPr>
          <p:nvPr/>
        </p:nvSpPr>
        <p:spPr bwMode="auto">
          <a:xfrm>
            <a:off x="628650" y="4268788"/>
            <a:ext cx="5929313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5113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Бюджетное выравнивание обеспечено на основе прозрачной, объективной методики распределения дотации, что исключает субъективный подход при распределения средств из краевого бюджета. </a:t>
            </a:r>
          </a:p>
          <a:p>
            <a:pPr indent="265113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Распределение утверждается Решением Совета муниципального образования Щербиновский район. Превышение  максимального  уровня  бюджетной  обеспеченности  над минимальным  до выравнивания 4,77 раза, после выравнивания 4,02 раза. </a:t>
            </a:r>
          </a:p>
          <a:p>
            <a:pPr indent="265113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Степень  сокращения  различия  между  наиболее  и  наименее обеспеченными  сельскими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поселениями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Щербиновского района до и после распределения дотации составит 1,19 раза.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6438" y="6516688"/>
            <a:ext cx="5786437" cy="862012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35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ДОЛГ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МУНИЦИПАЛЬНОГО ДОЛГА ЩЕРБИНОВСКОГО РАЙОНА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123383"/>
              </p:ext>
            </p:extLst>
          </p:nvPr>
        </p:nvGraphicFramePr>
        <p:xfrm>
          <a:off x="706986" y="7452322"/>
          <a:ext cx="5786478" cy="1331847"/>
        </p:xfrm>
        <a:graphic>
          <a:graphicData uri="http://schemas.openxmlformats.org/drawingml/2006/table">
            <a:tbl>
              <a:tblPr/>
              <a:tblGrid>
                <a:gridCol w="4522764">
                  <a:extLst>
                    <a:ext uri="{9D8B030D-6E8A-4147-A177-3AD203B41FA5}"/>
                  </a:extLst>
                </a:gridCol>
                <a:gridCol w="1263714">
                  <a:extLst>
                    <a:ext uri="{9D8B030D-6E8A-4147-A177-3AD203B41FA5}"/>
                  </a:extLst>
                </a:gridCol>
              </a:tblGrid>
              <a:tr h="2914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 31.12.2021 г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кредиты, млн.руб.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16,175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465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обслуживание муниципального долга, </a:t>
                      </a:r>
                      <a:endParaRPr lang="ru-RU" sz="1500" b="1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</a:t>
                      </a:r>
                      <a:r>
                        <a:rPr lang="ru-RU" sz="1500" b="1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  <a:tr h="3370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Долговая нагрузка, %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19,9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275" y="11113"/>
            <a:ext cx="5715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85750"/>
            <a:ext cx="2214563" cy="282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TextBox 2"/>
          <p:cNvSpPr txBox="1">
            <a:spLocks noChangeArrowheads="1"/>
          </p:cNvSpPr>
          <p:nvPr/>
        </p:nvSpPr>
        <p:spPr bwMode="auto">
          <a:xfrm>
            <a:off x="857250" y="3357563"/>
            <a:ext cx="507206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Разработчик:</a:t>
            </a:r>
          </a:p>
          <a:p>
            <a:pPr algn="ctr"/>
            <a:endParaRPr lang="ru-RU" sz="16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Финансовое управление администрации</a:t>
            </a:r>
            <a:br>
              <a:rPr lang="ru-RU" sz="1600" b="1"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latin typeface="Times New Roman" pitchFamily="18" charset="0"/>
                <a:cs typeface="Times New Roman" pitchFamily="18" charset="0"/>
              </a:rPr>
              <a:t>муниципального образования Щербиновский район</a:t>
            </a:r>
          </a:p>
        </p:txBody>
      </p:sp>
      <p:sp>
        <p:nvSpPr>
          <p:cNvPr id="39939" name="TextBox 3"/>
          <p:cNvSpPr txBox="1">
            <a:spLocks noChangeArrowheads="1"/>
          </p:cNvSpPr>
          <p:nvPr/>
        </p:nvSpPr>
        <p:spPr bwMode="auto">
          <a:xfrm>
            <a:off x="928688" y="5072063"/>
            <a:ext cx="5072062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Адрес:</a:t>
            </a:r>
          </a:p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З53620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ст-ца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Старощербиновская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ул. Советов, д. 68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телефон (86151) 7-81-84, факс 7-81-84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адрес электронной почты: 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fusrb@mail.ru</a:t>
            </a:r>
            <a:br>
              <a:rPr lang="en-US" sz="1600" b="1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сайт администрации: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http://staradm.ru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latin typeface="Calibri" pitchFamily="34" charset="0"/>
            </a:endParaRPr>
          </a:p>
        </p:txBody>
      </p:sp>
      <p:sp>
        <p:nvSpPr>
          <p:cNvPr id="39940" name="TextBox 4"/>
          <p:cNvSpPr txBox="1">
            <a:spLocks noChangeArrowheads="1"/>
          </p:cNvSpPr>
          <p:nvPr/>
        </p:nvSpPr>
        <p:spPr bwMode="auto">
          <a:xfrm>
            <a:off x="928688" y="8172450"/>
            <a:ext cx="5072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станица Старощербиновская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2022 год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88" y="142875"/>
            <a:ext cx="621506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Бюджет муниципального образования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Щербиновский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район:</a:t>
            </a:r>
          </a:p>
        </p:txBody>
      </p:sp>
      <p:sp>
        <p:nvSpPr>
          <p:cNvPr id="16386" name="TextBox 6"/>
          <p:cNvSpPr txBox="1">
            <a:spLocks noChangeArrowheads="1"/>
          </p:cNvSpPr>
          <p:nvPr/>
        </p:nvSpPr>
        <p:spPr bwMode="auto">
          <a:xfrm>
            <a:off x="357188" y="500063"/>
            <a:ext cx="650081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5738" indent="-185738" algn="just">
              <a:buFont typeface="Wingdings" pitchFamily="2" charset="2"/>
              <a:buChar char="Ø"/>
            </a:pPr>
            <a:r>
              <a:rPr lang="ru-RU" sz="1400">
                <a:latin typeface="Calibri" pitchFamily="34" charset="0"/>
              </a:rPr>
              <a:t> размещается на сайте администрации муниципального образования Щербиновский район</a:t>
            </a:r>
          </a:p>
          <a:p>
            <a:pPr marL="185738" indent="-185738" algn="just">
              <a:buFont typeface="Wingdings" pitchFamily="2" charset="2"/>
              <a:buChar char="Ø"/>
            </a:pPr>
            <a:r>
              <a:rPr lang="ru-RU" sz="1400">
                <a:latin typeface="Calibri" pitchFamily="34" charset="0"/>
              </a:rPr>
              <a:t>представляется в Совет муниципального образования Щербиновский район</a:t>
            </a:r>
          </a:p>
          <a:p>
            <a:pPr marL="185738" indent="-185738" algn="just">
              <a:buFont typeface="Wingdings" pitchFamily="2" charset="2"/>
              <a:buChar char="Ø"/>
            </a:pPr>
            <a:r>
              <a:rPr lang="ru-RU" sz="1400">
                <a:latin typeface="Calibri" pitchFamily="34" charset="0"/>
              </a:rPr>
              <a:t> публикуется в периодическом печатном издании «Информационный бюллетень органов местного самоуправления муниципального образования Щербиновский район»</a:t>
            </a:r>
          </a:p>
          <a:p>
            <a:pPr marL="185738" indent="-185738" algn="just">
              <a:buFont typeface="Wingdings" pitchFamily="2" charset="2"/>
              <a:buChar char="Ø"/>
            </a:pPr>
            <a:r>
              <a:rPr lang="ru-RU" sz="1400">
                <a:latin typeface="Calibri" pitchFamily="34" charset="0"/>
              </a:rPr>
              <a:t>выносится на публичные слушания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5813" y="2143125"/>
            <a:ext cx="53578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Характерные черты бюджета:</a:t>
            </a:r>
          </a:p>
        </p:txBody>
      </p:sp>
      <p:sp>
        <p:nvSpPr>
          <p:cNvPr id="16388" name="TextBox 9"/>
          <p:cNvSpPr txBox="1">
            <a:spLocks noChangeArrowheads="1"/>
          </p:cNvSpPr>
          <p:nvPr/>
        </p:nvSpPr>
        <p:spPr bwMode="auto">
          <a:xfrm>
            <a:off x="428625" y="2428875"/>
            <a:ext cx="61436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400">
                <a:latin typeface="Calibri" pitchFamily="34" charset="0"/>
              </a:rPr>
              <a:t> как объективная экономическая категория</a:t>
            </a:r>
          </a:p>
          <a:p>
            <a:pPr>
              <a:buFont typeface="Wingdings" pitchFamily="2" charset="2"/>
              <a:buChar char="q"/>
            </a:pPr>
            <a:r>
              <a:rPr lang="ru-RU" sz="1400">
                <a:latin typeface="Calibri" pitchFamily="34" charset="0"/>
              </a:rPr>
              <a:t> как система денежных отношений</a:t>
            </a:r>
          </a:p>
          <a:p>
            <a:pPr>
              <a:buFont typeface="Wingdings" pitchFamily="2" charset="2"/>
              <a:buChar char="q"/>
            </a:pPr>
            <a:r>
              <a:rPr lang="ru-RU" sz="1400">
                <a:latin typeface="Calibri" pitchFamily="34" charset="0"/>
              </a:rPr>
              <a:t> как основной финансовый план</a:t>
            </a:r>
          </a:p>
          <a:p>
            <a:pPr>
              <a:buFont typeface="Wingdings" pitchFamily="2" charset="2"/>
              <a:buChar char="q"/>
            </a:pPr>
            <a:r>
              <a:rPr lang="ru-RU" sz="1400">
                <a:latin typeface="Calibri" pitchFamily="34" charset="0"/>
              </a:rPr>
              <a:t> как инструмент финансовой политики</a:t>
            </a:r>
          </a:p>
        </p:txBody>
      </p:sp>
      <p:sp>
        <p:nvSpPr>
          <p:cNvPr id="16389" name="TextBox 26"/>
          <p:cNvSpPr txBox="1">
            <a:spLocks noChangeArrowheads="1"/>
          </p:cNvSpPr>
          <p:nvPr/>
        </p:nvSpPr>
        <p:spPr bwMode="auto">
          <a:xfrm>
            <a:off x="428625" y="5643563"/>
            <a:ext cx="61436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5113" algn="just"/>
            <a:r>
              <a:rPr lang="ru-RU" sz="1400">
                <a:latin typeface="Calibri" pitchFamily="34" charset="0"/>
              </a:rPr>
              <a:t>В случае превышения доходов над расходами бюджет является профицит-ным, в обратном случае – дефицитным</a:t>
            </a:r>
          </a:p>
          <a:p>
            <a:pPr indent="265113" algn="just"/>
            <a:r>
              <a:rPr lang="ru-RU" sz="1400">
                <a:latin typeface="Calibri" pitchFamily="34" charset="0"/>
              </a:rPr>
              <a:t>Сбалансированность бюджета по доходам и расходам – основопола-гающее требование, предъявляемое к органам местного самоуправления</a:t>
            </a:r>
          </a:p>
        </p:txBody>
      </p:sp>
      <p:graphicFrame>
        <p:nvGraphicFramePr>
          <p:cNvPr id="28" name="Схема 27"/>
          <p:cNvGraphicFramePr/>
          <p:nvPr/>
        </p:nvGraphicFramePr>
        <p:xfrm>
          <a:off x="428604" y="3428993"/>
          <a:ext cx="6143668" cy="2214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9" name="Схема 28"/>
          <p:cNvGraphicFramePr/>
          <p:nvPr/>
        </p:nvGraphicFramePr>
        <p:xfrm>
          <a:off x="357166" y="6643703"/>
          <a:ext cx="6215106" cy="3309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625" y="107950"/>
            <a:ext cx="6143625" cy="2292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65113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latin typeface="+mn-lt"/>
                <a:cs typeface="+mn-cs"/>
              </a:rPr>
              <a:t>Бюджетная система Российской Федерации – это совокупность бюджетов разных уровней, основанная на социально-экономических взаимоотношениях и бюджетном законодательстве Российской Федерации.</a:t>
            </a:r>
          </a:p>
          <a:p>
            <a:pPr indent="265113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latin typeface="+mn-lt"/>
                <a:cs typeface="+mn-cs"/>
              </a:rPr>
              <a:t>Совершенствование бюджетной и налоговой политики, дальнейшая её реализация – важнейшее направление деятельности администрации муниципального образования </a:t>
            </a:r>
            <a:r>
              <a:rPr lang="ru-RU" sz="1300" dirty="0" err="1">
                <a:latin typeface="+mn-lt"/>
                <a:cs typeface="+mn-cs"/>
              </a:rPr>
              <a:t>Щербиновский</a:t>
            </a:r>
            <a:r>
              <a:rPr lang="ru-RU" sz="1300" dirty="0">
                <a:latin typeface="+mn-lt"/>
                <a:cs typeface="+mn-cs"/>
              </a:rPr>
              <a:t> район. Успешная их реализация способствует определённости, </a:t>
            </a:r>
            <a:r>
              <a:rPr lang="ru-RU" sz="1250" dirty="0">
                <a:latin typeface="+mn-lt"/>
                <a:cs typeface="+mn-cs"/>
              </a:rPr>
              <a:t>предсказуемости</a:t>
            </a:r>
            <a:r>
              <a:rPr lang="ru-RU" sz="1300" dirty="0">
                <a:latin typeface="+mn-lt"/>
                <a:cs typeface="+mn-cs"/>
              </a:rPr>
              <a:t>, созданию условий для ведения деятельности налогоплательщиками, главными администраторами доходов, главными распорядителями бюджетных средств, муниципальным учреждениями, то есть всеми участникам бюджетного процесса муниципального образования </a:t>
            </a:r>
            <a:r>
              <a:rPr lang="ru-RU" sz="1300" dirty="0" err="1">
                <a:latin typeface="+mn-lt"/>
                <a:cs typeface="+mn-cs"/>
              </a:rPr>
              <a:t>Щербиновский</a:t>
            </a:r>
            <a:r>
              <a:rPr lang="ru-RU" sz="1300" dirty="0">
                <a:latin typeface="+mn-lt"/>
                <a:cs typeface="+mn-cs"/>
              </a:rPr>
              <a:t> район.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221795" y="3309273"/>
          <a:ext cx="6357982" cy="1357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393017" y="2283807"/>
            <a:ext cx="421484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ЭТАПЫ БЮДЖЕТНОГО ПРОЦЕССА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14502" y="2697533"/>
            <a:ext cx="1836529" cy="338554"/>
          </a:xfrm>
          <a:prstGeom prst="rect">
            <a:avLst/>
          </a:prstGeom>
          <a:gradFill>
            <a:gsLst>
              <a:gs pos="0">
                <a:srgbClr val="FFFF99"/>
              </a:gs>
              <a:gs pos="64999">
                <a:srgbClr val="FFCCCC"/>
              </a:gs>
              <a:gs pos="100000">
                <a:srgbClr val="FFCCFF"/>
              </a:gs>
            </a:gsLst>
            <a:lin ang="16200000" scaled="0"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I. 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ПЛАНИРОВАНИЕ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063" y="3035300"/>
            <a:ext cx="60007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166813" algn="l"/>
                <a:tab pos="2239963" algn="l"/>
                <a:tab pos="3405188" algn="l"/>
                <a:tab pos="4572000" algn="l"/>
                <a:tab pos="5565775" algn="l"/>
              </a:tabLs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	2	3	4	5	6</a:t>
            </a:r>
            <a:r>
              <a:rPr lang="en-US" sz="1400" b="1" dirty="0">
                <a:latin typeface="+mn-lt"/>
                <a:cs typeface="+mn-cs"/>
              </a:rPr>
              <a:t>	</a:t>
            </a:r>
            <a:endParaRPr lang="ru-RU" sz="1400" b="1" dirty="0"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59849" y="4800576"/>
            <a:ext cx="1481175" cy="338554"/>
          </a:xfrm>
          <a:prstGeom prst="rect">
            <a:avLst/>
          </a:prstGeom>
          <a:gradFill>
            <a:gsLst>
              <a:gs pos="0">
                <a:srgbClr val="FFFF99"/>
              </a:gs>
              <a:gs pos="64999">
                <a:srgbClr val="FFCCCC"/>
              </a:gs>
              <a:gs pos="100000">
                <a:srgbClr val="FFCCFF"/>
              </a:gs>
            </a:gsLst>
            <a:lin ang="16200000" scaled="0"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II. 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Исполнение</a:t>
            </a:r>
          </a:p>
        </p:txBody>
      </p:sp>
      <p:graphicFrame>
        <p:nvGraphicFramePr>
          <p:cNvPr id="12" name="Схема 11"/>
          <p:cNvGraphicFramePr/>
          <p:nvPr/>
        </p:nvGraphicFramePr>
        <p:xfrm>
          <a:off x="699415" y="5436096"/>
          <a:ext cx="5643602" cy="1357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52513" y="5138738"/>
            <a:ext cx="5214937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616075" algn="l"/>
                <a:tab pos="3140075" algn="l"/>
                <a:tab pos="4664075" algn="l"/>
              </a:tabLst>
              <a:defRPr/>
            </a:pP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	2	3	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779182" y="6876655"/>
            <a:ext cx="1442511" cy="338554"/>
          </a:xfrm>
          <a:prstGeom prst="rect">
            <a:avLst/>
          </a:prstGeom>
          <a:gradFill>
            <a:gsLst>
              <a:gs pos="0">
                <a:srgbClr val="FFFF99"/>
              </a:gs>
              <a:gs pos="64999">
                <a:srgbClr val="FFCCCC"/>
              </a:gs>
              <a:gs pos="100000">
                <a:srgbClr val="FFCCFF"/>
              </a:gs>
            </a:gsLst>
            <a:lin ang="16200000" scaled="0"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III. 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Отчетность</a:t>
            </a:r>
          </a:p>
        </p:txBody>
      </p:sp>
      <p:graphicFrame>
        <p:nvGraphicFramePr>
          <p:cNvPr id="15" name="Схема 14"/>
          <p:cNvGraphicFramePr/>
          <p:nvPr/>
        </p:nvGraphicFramePr>
        <p:xfrm>
          <a:off x="142854" y="7500959"/>
          <a:ext cx="6572296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00063" y="7215188"/>
            <a:ext cx="60007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166813" algn="l"/>
                <a:tab pos="2239963" algn="l"/>
                <a:tab pos="3405188" algn="l"/>
                <a:tab pos="4572000" algn="l"/>
                <a:tab pos="5565775" algn="l"/>
              </a:tabLs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	2	3	4	5	6</a:t>
            </a:r>
            <a:r>
              <a:rPr lang="en-US" sz="1400" b="1" dirty="0">
                <a:latin typeface="+mn-lt"/>
                <a:cs typeface="+mn-cs"/>
              </a:rPr>
              <a:t>	</a:t>
            </a:r>
            <a:endParaRPr lang="ru-RU" sz="1400" b="1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813" y="179388"/>
            <a:ext cx="6192837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Бюджет муниципального образования </a:t>
            </a:r>
            <a:r>
              <a:rPr lang="ru-RU" sz="14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Щербиновский</a:t>
            </a:r>
            <a:r>
              <a:rPr lang="ru-RU" sz="1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район утвержден: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  <a:cs typeface="+mn-cs"/>
              </a:rPr>
              <a:t>Решением Совета муниципального образования Щербиновский район  </a:t>
            </a:r>
            <a:r>
              <a:rPr lang="ru-RU" sz="1400" dirty="0" smtClean="0">
                <a:latin typeface="+mn-lt"/>
                <a:cs typeface="+mn-cs"/>
              </a:rPr>
              <a:t>       от 30 </a:t>
            </a:r>
            <a:r>
              <a:rPr lang="ru-RU" sz="1400" dirty="0">
                <a:latin typeface="+mn-lt"/>
                <a:cs typeface="+mn-cs"/>
              </a:rPr>
              <a:t>декабря </a:t>
            </a:r>
            <a:r>
              <a:rPr lang="ru-RU" sz="1400" dirty="0" smtClean="0">
                <a:latin typeface="+mn-lt"/>
                <a:cs typeface="+mn-cs"/>
              </a:rPr>
              <a:t>2020 </a:t>
            </a:r>
            <a:r>
              <a:rPr lang="ru-RU" sz="1400" dirty="0">
                <a:latin typeface="+mn-lt"/>
                <a:cs typeface="+mn-cs"/>
              </a:rPr>
              <a:t>года № </a:t>
            </a:r>
            <a:r>
              <a:rPr lang="ru-RU" sz="1400" dirty="0" smtClean="0">
                <a:latin typeface="+mn-lt"/>
                <a:cs typeface="+mn-cs"/>
              </a:rPr>
              <a:t>3  </a:t>
            </a:r>
            <a:r>
              <a:rPr lang="ru-RU" sz="1400" dirty="0">
                <a:latin typeface="+mn-lt"/>
                <a:cs typeface="+mn-cs"/>
              </a:rPr>
              <a:t>«</a:t>
            </a:r>
            <a:r>
              <a:rPr lang="x-none" sz="1400">
                <a:latin typeface="+mn-lt"/>
                <a:cs typeface="+mn-cs"/>
              </a:rPr>
              <a:t>О бюджете муниципального образования Щербиновский район на 20</a:t>
            </a:r>
            <a:r>
              <a:rPr lang="ru-RU" sz="1400" dirty="0" smtClean="0">
                <a:latin typeface="+mn-lt"/>
                <a:cs typeface="+mn-cs"/>
              </a:rPr>
              <a:t>21</a:t>
            </a:r>
            <a:r>
              <a:rPr lang="x-none" sz="1400" smtClean="0">
                <a:latin typeface="+mn-lt"/>
                <a:cs typeface="+mn-cs"/>
              </a:rPr>
              <a:t> </a:t>
            </a:r>
            <a:r>
              <a:rPr lang="x-none" sz="1400">
                <a:latin typeface="+mn-lt"/>
                <a:cs typeface="+mn-cs"/>
              </a:rPr>
              <a:t>год</a:t>
            </a:r>
            <a:r>
              <a:rPr lang="ru-RU" sz="1400" dirty="0">
                <a:latin typeface="+mn-lt"/>
                <a:cs typeface="+mn-cs"/>
              </a:rPr>
              <a:t> и на плановый период </a:t>
            </a:r>
            <a:r>
              <a:rPr lang="ru-RU" sz="1400" dirty="0" smtClean="0">
                <a:latin typeface="+mn-lt"/>
                <a:cs typeface="+mn-cs"/>
              </a:rPr>
              <a:t>2022 </a:t>
            </a:r>
            <a:r>
              <a:rPr lang="ru-RU" sz="1400" dirty="0">
                <a:latin typeface="+mn-lt"/>
                <a:cs typeface="+mn-cs"/>
              </a:rPr>
              <a:t>и </a:t>
            </a:r>
            <a:r>
              <a:rPr lang="ru-RU" sz="1400" dirty="0" smtClean="0">
                <a:latin typeface="+mn-lt"/>
                <a:cs typeface="+mn-cs"/>
              </a:rPr>
              <a:t>2023 </a:t>
            </a:r>
            <a:r>
              <a:rPr lang="ru-RU" sz="1400" dirty="0">
                <a:latin typeface="+mn-lt"/>
                <a:cs typeface="+mn-cs"/>
              </a:rPr>
              <a:t>годов»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4813" y="1258888"/>
            <a:ext cx="6192837" cy="4402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Особенности исполнения бюджета муниципального образования </a:t>
            </a:r>
            <a:r>
              <a:rPr lang="ru-RU" sz="14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Щербиновский</a:t>
            </a:r>
            <a:r>
              <a:rPr lang="ru-RU" sz="1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район: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+mn-lt"/>
                <a:cs typeface="+mn-cs"/>
              </a:rPr>
              <a:t>Бюджет муниципального образования Щербиновский район в </a:t>
            </a:r>
            <a:r>
              <a:rPr lang="ru-RU" sz="1400" dirty="0" smtClean="0">
                <a:latin typeface="+mn-lt"/>
                <a:cs typeface="+mn-cs"/>
              </a:rPr>
              <a:t>2021 </a:t>
            </a:r>
            <a:r>
              <a:rPr lang="ru-RU" sz="1400" dirty="0">
                <a:latin typeface="+mn-lt"/>
                <a:cs typeface="+mn-cs"/>
              </a:rPr>
              <a:t>году исполнялся в соответствии с требованиями Бюджетного кодекса Российской Федерации, решением Совета муниципального образования Щербиновский район «Об утверждении Положений о бюджетном процессе», иных законодательных и нормативных правовых актов Российской Федерации,  Краснодарского края, </a:t>
            </a:r>
            <a:r>
              <a:rPr lang="ru-RU" sz="1400" dirty="0" err="1">
                <a:latin typeface="+mn-lt"/>
                <a:cs typeface="+mn-cs"/>
              </a:rPr>
              <a:t>Щербиновского</a:t>
            </a:r>
            <a:r>
              <a:rPr lang="ru-RU" sz="1400" dirty="0">
                <a:latin typeface="+mn-lt"/>
                <a:cs typeface="+mn-cs"/>
              </a:rPr>
              <a:t> района. 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+mn-lt"/>
                <a:cs typeface="+mn-cs"/>
              </a:rPr>
              <a:t>Основные направления консолидированного бюджета в </a:t>
            </a:r>
            <a:r>
              <a:rPr lang="ru-RU" sz="1400" dirty="0" smtClean="0">
                <a:latin typeface="+mn-lt"/>
                <a:cs typeface="+mn-cs"/>
              </a:rPr>
              <a:t>2021 </a:t>
            </a:r>
            <a:r>
              <a:rPr lang="ru-RU" sz="1400" dirty="0">
                <a:latin typeface="+mn-lt"/>
                <a:cs typeface="+mn-cs"/>
              </a:rPr>
              <a:t>году определяли цели и задачи бюджетной и налоговой политики и способствовали стабильному социально-экономическому развитию муниципального образования Щербиновский район и повышению уровня жизни населения.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Итоги реализации бюджетной и налоговой политики: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+mn-lt"/>
                <a:cs typeface="+mn-cs"/>
              </a:rPr>
              <a:t>Обеспечение сбалансированности и устойчивости местного бюджета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+mn-lt"/>
                <a:cs typeface="+mn-cs"/>
              </a:rPr>
              <a:t>Повышение качества предоставления муниципальных услуг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+mn-lt"/>
                <a:cs typeface="+mn-cs"/>
              </a:rPr>
              <a:t>Развитие программно-целевых методов управления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+mn-lt"/>
                <a:cs typeface="+mn-cs"/>
              </a:rPr>
              <a:t>Повышение эффективности управления муниципальными финансами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+mn-lt"/>
                <a:cs typeface="+mn-cs"/>
              </a:rPr>
              <a:t>Повышение открытости прозрачности бюджетного процесса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9888" y="5795963"/>
            <a:ext cx="6140450" cy="28940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  <a:cs typeface="+mn-cs"/>
              </a:rPr>
              <a:t>Публичные слушания по годовому отчету об исполнении бюджета муниципального образования Щербиновский район за </a:t>
            </a:r>
            <a:r>
              <a:rPr lang="ru-RU" sz="1400" dirty="0" smtClean="0">
                <a:latin typeface="+mn-lt"/>
                <a:cs typeface="+mn-cs"/>
              </a:rPr>
              <a:t>2021 </a:t>
            </a:r>
            <a:r>
              <a:rPr lang="ru-RU" sz="1400" dirty="0">
                <a:latin typeface="+mn-lt"/>
                <a:cs typeface="+mn-cs"/>
              </a:rPr>
              <a:t>год назначены: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latin typeface="+mn-lt"/>
                <a:cs typeface="+mn-cs"/>
              </a:rPr>
              <a:t> </a:t>
            </a:r>
            <a:endParaRPr lang="ru-RU" sz="14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latin typeface="+mn-lt"/>
                <a:cs typeface="+mn-cs"/>
              </a:rPr>
              <a:t>принятием постановления администрации муниципального образования Щербиновский район от </a:t>
            </a:r>
            <a:r>
              <a:rPr lang="ru-RU" sz="1400" b="1" i="1" dirty="0" smtClean="0">
                <a:latin typeface="+mn-lt"/>
                <a:cs typeface="+mn-cs"/>
              </a:rPr>
              <a:t>5 мая 2022 </a:t>
            </a:r>
            <a:r>
              <a:rPr lang="ru-RU" sz="1400" b="1" i="1" dirty="0">
                <a:latin typeface="+mn-lt"/>
                <a:cs typeface="+mn-cs"/>
              </a:rPr>
              <a:t>года № </a:t>
            </a:r>
            <a:r>
              <a:rPr lang="ru-RU" sz="1400" b="1" i="1" dirty="0" smtClean="0">
                <a:latin typeface="+mn-lt"/>
                <a:cs typeface="+mn-cs"/>
              </a:rPr>
              <a:t>296 </a:t>
            </a:r>
            <a:r>
              <a:rPr lang="ru-RU" sz="1400" b="1" i="1" dirty="0">
                <a:latin typeface="+mn-lt"/>
                <a:cs typeface="+mn-cs"/>
              </a:rPr>
              <a:t>«Об официальном опубликовании годового отчета об исполнении бюджета муниципального образования Щербиновский район за </a:t>
            </a:r>
            <a:r>
              <a:rPr lang="ru-RU" sz="1400" b="1" i="1" dirty="0" smtClean="0">
                <a:latin typeface="+mn-lt"/>
                <a:cs typeface="+mn-cs"/>
              </a:rPr>
              <a:t>2021 </a:t>
            </a:r>
            <a:r>
              <a:rPr lang="ru-RU" sz="1400" b="1" i="1" dirty="0">
                <a:latin typeface="+mn-lt"/>
                <a:cs typeface="+mn-cs"/>
              </a:rPr>
              <a:t>год, назначении даты проведения публичных слушаний, образовании организационного комитета по проведению публичных слушаний»  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  <a:cs typeface="+mn-cs"/>
              </a:rPr>
              <a:t>Публичные слушания по годовому отчету об исполнении бюджета муниципального образования Щербиновский район за </a:t>
            </a:r>
            <a:r>
              <a:rPr lang="ru-RU" sz="1400" dirty="0" smtClean="0">
                <a:latin typeface="+mn-lt"/>
                <a:cs typeface="+mn-cs"/>
              </a:rPr>
              <a:t>2021 </a:t>
            </a:r>
            <a:r>
              <a:rPr lang="ru-RU" sz="1400" dirty="0">
                <a:latin typeface="+mn-lt"/>
                <a:cs typeface="+mn-cs"/>
              </a:rPr>
              <a:t>год проведены - </a:t>
            </a:r>
            <a:r>
              <a:rPr lang="ru-RU" sz="1400" dirty="0" smtClean="0">
                <a:latin typeface="+mn-lt"/>
                <a:cs typeface="+mn-cs"/>
              </a:rPr>
              <a:t>18 </a:t>
            </a:r>
            <a:r>
              <a:rPr lang="ru-RU" sz="1400" dirty="0">
                <a:latin typeface="+mn-lt"/>
                <a:cs typeface="+mn-cs"/>
              </a:rPr>
              <a:t>мая </a:t>
            </a:r>
            <a:r>
              <a:rPr lang="ru-RU" sz="1400" dirty="0" smtClean="0">
                <a:latin typeface="+mn-lt"/>
                <a:cs typeface="+mn-cs"/>
              </a:rPr>
              <a:t>2022 </a:t>
            </a:r>
            <a:r>
              <a:rPr lang="ru-RU" sz="1400" dirty="0">
                <a:latin typeface="+mn-lt"/>
                <a:cs typeface="+mn-cs"/>
              </a:rPr>
              <a:t>года.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0538" y="755650"/>
            <a:ext cx="5976937" cy="2708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Выполнение главных бюджетных задач: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Выполнены все действующие социальные обязательства: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+mn-lt"/>
                <a:cs typeface="+mn-cs"/>
              </a:rPr>
              <a:t>обеспечение поэтапного повышения оплаты труда в бюджетном секторе экономики, расширение мер социальной поддержки населения;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+mn-lt"/>
                <a:cs typeface="+mn-cs"/>
              </a:rPr>
              <a:t>сохранение бюджетной поддержки развития реального сектора экономики;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+mn-lt"/>
                <a:cs typeface="+mn-cs"/>
              </a:rPr>
              <a:t>обеспечение устойчивости, сбалансированности местного бюджета;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+mn-lt"/>
                <a:cs typeface="+mn-cs"/>
              </a:rPr>
              <a:t>обеспечение организационных мер, направленных на рост эффективности бюджетных расходов, повышение качества предоставления муниципальных услуг.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0538" y="4140200"/>
            <a:ext cx="6097587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  <a:cs typeface="+mn-cs"/>
              </a:rPr>
              <a:t>Особое внимание в текущем году уделено своевременной и в полном объеме выплате заработной платы работникам бюджетной сферы.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  <a:cs typeface="+mn-cs"/>
              </a:rPr>
              <a:t>В соответствии с Указами Президента Российской Федерации обеспечено доведение средней заработной платы отдельных категорий работников до средней заработной платы в экономике региона.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Средняя заработная плата по отраслям социальной сферы по итогам </a:t>
            </a:r>
            <a:r>
              <a:rPr lang="ru-RU" sz="1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2021 </a:t>
            </a:r>
            <a:r>
              <a:rPr lang="ru-RU" sz="1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года составила</a:t>
            </a:r>
            <a:r>
              <a:rPr lang="ru-RU" sz="1600" u="sng" dirty="0">
                <a:latin typeface="+mn-lt"/>
                <a:cs typeface="+mn-cs"/>
              </a:rPr>
              <a:t>: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+mn-lt"/>
                <a:cs typeface="+mn-cs"/>
              </a:rPr>
              <a:t>педагогов в дошкольных учреждениях </a:t>
            </a:r>
            <a:r>
              <a:rPr lang="ru-RU" sz="1400" dirty="0" smtClean="0">
                <a:latin typeface="+mn-lt"/>
                <a:cs typeface="+mn-cs"/>
              </a:rPr>
              <a:t>– 33 674,0 рублей</a:t>
            </a:r>
            <a:r>
              <a:rPr lang="ru-RU" sz="1400" dirty="0">
                <a:latin typeface="+mn-lt"/>
                <a:cs typeface="+mn-cs"/>
              </a:rPr>
              <a:t>, рост 8</a:t>
            </a:r>
            <a:r>
              <a:rPr lang="ru-RU" sz="1400" dirty="0" smtClean="0">
                <a:latin typeface="+mn-lt"/>
                <a:cs typeface="+mn-cs"/>
              </a:rPr>
              <a:t>,7% </a:t>
            </a:r>
            <a:r>
              <a:rPr lang="ru-RU" sz="1400" dirty="0">
                <a:latin typeface="+mn-lt"/>
                <a:cs typeface="+mn-cs"/>
              </a:rPr>
              <a:t>к уровню </a:t>
            </a:r>
            <a:r>
              <a:rPr lang="ru-RU" sz="1400" dirty="0" smtClean="0">
                <a:latin typeface="+mn-lt"/>
                <a:cs typeface="+mn-cs"/>
              </a:rPr>
              <a:t>2020 </a:t>
            </a:r>
            <a:r>
              <a:rPr lang="ru-RU" sz="1400" dirty="0">
                <a:latin typeface="+mn-lt"/>
                <a:cs typeface="+mn-cs"/>
              </a:rPr>
              <a:t>года </a:t>
            </a:r>
            <a:r>
              <a:rPr lang="ru-RU" sz="1400" dirty="0" smtClean="0">
                <a:latin typeface="+mn-lt"/>
                <a:cs typeface="+mn-cs"/>
              </a:rPr>
              <a:t>(</a:t>
            </a:r>
            <a:r>
              <a:rPr lang="ru-RU" sz="1400" dirty="0">
                <a:solidFill>
                  <a:prstClr val="black"/>
                </a:solidFill>
                <a:latin typeface="Calibri"/>
              </a:rPr>
              <a:t>30 966,1 </a:t>
            </a:r>
            <a:r>
              <a:rPr lang="ru-RU" sz="1400" dirty="0" smtClean="0">
                <a:latin typeface="+mn-lt"/>
                <a:cs typeface="+mn-cs"/>
              </a:rPr>
              <a:t>рублей);</a:t>
            </a:r>
            <a:endParaRPr lang="ru-RU" sz="1400" dirty="0">
              <a:latin typeface="+mn-lt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+mn-lt"/>
                <a:cs typeface="+mn-cs"/>
              </a:rPr>
              <a:t>педагогов в образовательных учреждениях – </a:t>
            </a:r>
            <a:r>
              <a:rPr lang="ru-RU" sz="1400" dirty="0" smtClean="0">
                <a:latin typeface="+mn-lt"/>
                <a:cs typeface="+mn-cs"/>
              </a:rPr>
              <a:t>35 706,0 </a:t>
            </a:r>
            <a:r>
              <a:rPr lang="ru-RU" sz="1400" dirty="0">
                <a:latin typeface="+mn-lt"/>
                <a:cs typeface="+mn-cs"/>
              </a:rPr>
              <a:t>рублей, рост 6</a:t>
            </a:r>
            <a:r>
              <a:rPr lang="ru-RU" sz="1400" dirty="0" smtClean="0">
                <a:latin typeface="+mn-lt"/>
                <a:cs typeface="+mn-cs"/>
              </a:rPr>
              <a:t>,5% </a:t>
            </a:r>
            <a:r>
              <a:rPr lang="ru-RU" sz="1400" dirty="0">
                <a:latin typeface="+mn-lt"/>
                <a:cs typeface="+mn-cs"/>
              </a:rPr>
              <a:t>к уровню </a:t>
            </a:r>
            <a:r>
              <a:rPr lang="ru-RU" sz="1400" dirty="0" smtClean="0">
                <a:latin typeface="+mn-lt"/>
                <a:cs typeface="+mn-cs"/>
              </a:rPr>
              <a:t>2020 </a:t>
            </a:r>
            <a:r>
              <a:rPr lang="ru-RU" sz="1400" dirty="0">
                <a:latin typeface="+mn-lt"/>
                <a:cs typeface="+mn-cs"/>
              </a:rPr>
              <a:t>года </a:t>
            </a:r>
            <a:r>
              <a:rPr lang="ru-RU" sz="1400" dirty="0" smtClean="0">
                <a:latin typeface="+mn-lt"/>
                <a:cs typeface="+mn-cs"/>
              </a:rPr>
              <a:t>(</a:t>
            </a: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33 </a:t>
            </a:r>
            <a:r>
              <a:rPr lang="ru-RU" sz="1400" dirty="0">
                <a:solidFill>
                  <a:prstClr val="black"/>
                </a:solidFill>
                <a:latin typeface="Calibri"/>
              </a:rPr>
              <a:t>539,1 </a:t>
            </a:r>
            <a:r>
              <a:rPr lang="ru-RU" sz="1400" dirty="0" smtClean="0">
                <a:latin typeface="+mn-lt"/>
                <a:cs typeface="+mn-cs"/>
              </a:rPr>
              <a:t>рублей</a:t>
            </a:r>
            <a:r>
              <a:rPr lang="ru-RU" sz="1400" dirty="0">
                <a:latin typeface="+mn-lt"/>
                <a:cs typeface="+mn-cs"/>
              </a:rPr>
              <a:t>);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+mn-lt"/>
                <a:cs typeface="+mn-cs"/>
              </a:rPr>
              <a:t>педагогов дополнительного образования – </a:t>
            </a:r>
            <a:r>
              <a:rPr lang="ru-RU" sz="1400" dirty="0" smtClean="0">
                <a:latin typeface="+mn-lt"/>
                <a:cs typeface="+mn-cs"/>
              </a:rPr>
              <a:t>36 275,0 рублей</a:t>
            </a:r>
            <a:r>
              <a:rPr lang="ru-RU" sz="1400" dirty="0">
                <a:latin typeface="+mn-lt"/>
                <a:cs typeface="+mn-cs"/>
              </a:rPr>
              <a:t>, рост </a:t>
            </a:r>
            <a:r>
              <a:rPr lang="ru-RU" sz="1400" dirty="0" smtClean="0">
                <a:latin typeface="+mn-lt"/>
                <a:cs typeface="+mn-cs"/>
              </a:rPr>
              <a:t>8,8% </a:t>
            </a:r>
            <a:r>
              <a:rPr lang="ru-RU" sz="1400" dirty="0">
                <a:latin typeface="+mn-lt"/>
                <a:cs typeface="+mn-cs"/>
              </a:rPr>
              <a:t>к уровню </a:t>
            </a:r>
            <a:r>
              <a:rPr lang="ru-RU" sz="1400" dirty="0" smtClean="0">
                <a:latin typeface="+mn-lt"/>
                <a:cs typeface="+mn-cs"/>
              </a:rPr>
              <a:t>2020 </a:t>
            </a:r>
            <a:r>
              <a:rPr lang="ru-RU" sz="1400" dirty="0">
                <a:latin typeface="+mn-lt"/>
                <a:cs typeface="+mn-cs"/>
              </a:rPr>
              <a:t>года </a:t>
            </a:r>
            <a:r>
              <a:rPr lang="ru-RU" sz="1400" dirty="0" smtClean="0">
                <a:latin typeface="+mn-lt"/>
                <a:cs typeface="+mn-cs"/>
              </a:rPr>
              <a:t>(</a:t>
            </a:r>
            <a:r>
              <a:rPr lang="ru-RU" sz="1400" dirty="0">
                <a:solidFill>
                  <a:prstClr val="black"/>
                </a:solidFill>
                <a:latin typeface="Calibri"/>
              </a:rPr>
              <a:t>33 338,2 </a:t>
            </a:r>
            <a:r>
              <a:rPr lang="ru-RU" sz="1400" dirty="0" smtClean="0">
                <a:latin typeface="+mn-lt"/>
                <a:cs typeface="+mn-cs"/>
              </a:rPr>
              <a:t>рублей</a:t>
            </a:r>
            <a:r>
              <a:rPr lang="ru-RU" sz="1400" dirty="0">
                <a:latin typeface="+mn-lt"/>
                <a:cs typeface="+mn-cs"/>
              </a:rPr>
              <a:t>);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+mn-lt"/>
                <a:cs typeface="+mn-cs"/>
              </a:rPr>
              <a:t>работников культуры – </a:t>
            </a:r>
            <a:r>
              <a:rPr lang="ru-RU" sz="1400" dirty="0" smtClean="0">
                <a:latin typeface="+mn-lt"/>
                <a:cs typeface="+mn-cs"/>
              </a:rPr>
              <a:t>23 924 </a:t>
            </a:r>
            <a:r>
              <a:rPr lang="ru-RU" sz="1400" dirty="0">
                <a:latin typeface="+mn-lt"/>
                <a:cs typeface="+mn-cs"/>
              </a:rPr>
              <a:t>рублей, снижение </a:t>
            </a:r>
            <a:r>
              <a:rPr lang="ru-RU" sz="1400" dirty="0" smtClean="0">
                <a:latin typeface="+mn-lt"/>
                <a:cs typeface="+mn-cs"/>
              </a:rPr>
              <a:t>4,4% </a:t>
            </a:r>
            <a:r>
              <a:rPr lang="ru-RU" sz="1400" dirty="0">
                <a:latin typeface="+mn-lt"/>
                <a:cs typeface="+mn-cs"/>
              </a:rPr>
              <a:t>к уровню </a:t>
            </a:r>
            <a:br>
              <a:rPr lang="ru-RU" sz="1400" dirty="0">
                <a:latin typeface="+mn-lt"/>
                <a:cs typeface="+mn-cs"/>
              </a:rPr>
            </a:br>
            <a:r>
              <a:rPr lang="ru-RU" sz="1400" dirty="0" smtClean="0">
                <a:latin typeface="+mn-lt"/>
                <a:cs typeface="+mn-cs"/>
              </a:rPr>
              <a:t>2020 </a:t>
            </a:r>
            <a:r>
              <a:rPr lang="ru-RU" sz="1400" dirty="0">
                <a:latin typeface="+mn-lt"/>
                <a:cs typeface="+mn-cs"/>
              </a:rPr>
              <a:t>года </a:t>
            </a:r>
            <a:r>
              <a:rPr lang="ru-RU" sz="1400" dirty="0" smtClean="0">
                <a:latin typeface="+mn-lt"/>
                <a:cs typeface="+mn-cs"/>
              </a:rPr>
              <a:t>(</a:t>
            </a:r>
            <a:r>
              <a:rPr lang="ru-RU" sz="1400" dirty="0">
                <a:solidFill>
                  <a:prstClr val="black"/>
                </a:solidFill>
                <a:latin typeface="Calibri"/>
              </a:rPr>
              <a:t>22 912,3 </a:t>
            </a:r>
            <a:r>
              <a:rPr lang="ru-RU" sz="1400" dirty="0" smtClean="0">
                <a:latin typeface="+mn-lt"/>
                <a:cs typeface="+mn-cs"/>
              </a:rPr>
              <a:t>рублей</a:t>
            </a:r>
            <a:r>
              <a:rPr lang="ru-RU" sz="1400" dirty="0">
                <a:latin typeface="+mn-lt"/>
                <a:cs typeface="+mn-cs"/>
              </a:rPr>
              <a:t>);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404813"/>
            <a:ext cx="5857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Основные параметры исполнения бюджета муниципального образования Щербиновский район </a:t>
            </a:r>
            <a:r>
              <a:rPr lang="ru-RU" sz="16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за </a:t>
            </a:r>
            <a:r>
              <a:rPr lang="ru-RU" sz="1600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2021 </a:t>
            </a: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год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258186"/>
              </p:ext>
            </p:extLst>
          </p:nvPr>
        </p:nvGraphicFramePr>
        <p:xfrm>
          <a:off x="500042" y="1115616"/>
          <a:ext cx="6000792" cy="3311750"/>
        </p:xfrm>
        <a:graphic>
          <a:graphicData uri="http://schemas.openxmlformats.org/drawingml/2006/table">
            <a:tbl>
              <a:tblPr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2065432">
                  <a:extLst>
                    <a:ext uri="{9D8B030D-6E8A-4147-A177-3AD203B41FA5}"/>
                  </a:extLst>
                </a:gridCol>
                <a:gridCol w="1647824">
                  <a:extLst>
                    <a:ext uri="{9D8B030D-6E8A-4147-A177-3AD203B41FA5}"/>
                  </a:extLst>
                </a:gridCol>
                <a:gridCol w="1143768">
                  <a:extLst>
                    <a:ext uri="{9D8B030D-6E8A-4147-A177-3AD203B41FA5}"/>
                  </a:extLst>
                </a:gridCol>
                <a:gridCol w="1143768">
                  <a:extLst>
                    <a:ext uri="{9D8B030D-6E8A-4147-A177-3AD203B41FA5}"/>
                  </a:extLst>
                </a:gridCol>
              </a:tblGrid>
              <a:tr h="300567">
                <a:tc gridSpan="4">
                  <a:txBody>
                    <a:bodyPr/>
                    <a:lstStyle/>
                    <a:p>
                      <a:pPr algn="r" fontAlgn="b"/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</a:rPr>
                        <a:t>млн.руб.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265" marR="7265" marT="7265" marB="0" anchor="b">
                    <a:solidFill>
                      <a:srgbClr val="99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65" marR="7265" marT="72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930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</a:rPr>
                        <a:t>Наименование показателей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265" marR="7265" marT="726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Утвержденные </a:t>
                      </a:r>
                      <a:r>
                        <a:rPr lang="ru-RU" sz="15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бюджетные назначения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265" marR="7265" marT="726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Исполнено 2021 год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265" marR="7265" marT="726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% </a:t>
                      </a:r>
                      <a:b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исполнения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265" marR="7265" marT="726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5522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u="none" strike="noStrike" dirty="0" smtClean="0">
                          <a:solidFill>
                            <a:schemeClr val="tx1"/>
                          </a:solidFill>
                        </a:rPr>
                        <a:t>Доходы всего,</a:t>
                      </a:r>
                    </a:p>
                    <a:p>
                      <a:pPr algn="l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в</a:t>
                      </a:r>
                      <a:r>
                        <a:rPr lang="ru-RU" sz="1500" b="1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том числе:</a:t>
                      </a:r>
                    </a:p>
                  </a:txBody>
                  <a:tcPr marL="7265" marR="7265" marT="726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901,0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875,2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97,1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46446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1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налоговые неналоговые</a:t>
                      </a:r>
                    </a:p>
                  </a:txBody>
                  <a:tcPr marL="7265" marR="7265" marT="726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285,8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291,7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102,1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4644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безвозмездные поступления</a:t>
                      </a:r>
                    </a:p>
                  </a:txBody>
                  <a:tcPr marL="7265" marR="7265" marT="726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615,2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583,5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94,8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3651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</a:rPr>
                        <a:t>Расходы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265" marR="7265" marT="726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903,9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871,2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96,4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2358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</a:rPr>
                        <a:t>Дефицит (-)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265" marR="7265" marT="726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- 2,9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- 4,0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2358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u="none" strike="noStrike" dirty="0" err="1">
                          <a:solidFill>
                            <a:schemeClr val="tx1"/>
                          </a:solidFill>
                        </a:rPr>
                        <a:t>Профицит</a:t>
                      </a:r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</a:rPr>
                        <a:t> (+)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265" marR="7265" marT="726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63563" y="4645025"/>
            <a:ext cx="585787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Безвозмездные поступления в бюджет</a:t>
            </a:r>
            <a:b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муниципального образования Щербиновский район</a:t>
            </a:r>
            <a:b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из других уровней бюджета в </a:t>
            </a:r>
            <a:r>
              <a:rPr lang="ru-RU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2021 </a:t>
            </a: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году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503845"/>
              </p:ext>
            </p:extLst>
          </p:nvPr>
        </p:nvGraphicFramePr>
        <p:xfrm>
          <a:off x="503290" y="5796136"/>
          <a:ext cx="6072230" cy="2797535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071702">
                  <a:extLst>
                    <a:ext uri="{9D8B030D-6E8A-4147-A177-3AD203B41FA5}"/>
                  </a:extLst>
                </a:gridCol>
                <a:gridCol w="1333509">
                  <a:extLst>
                    <a:ext uri="{9D8B030D-6E8A-4147-A177-3AD203B41FA5}"/>
                  </a:extLst>
                </a:gridCol>
                <a:gridCol w="1333510">
                  <a:extLst>
                    <a:ext uri="{9D8B030D-6E8A-4147-A177-3AD203B41FA5}"/>
                  </a:extLst>
                </a:gridCol>
                <a:gridCol w="1333509">
                  <a:extLst>
                    <a:ext uri="{9D8B030D-6E8A-4147-A177-3AD203B41FA5}"/>
                  </a:extLst>
                </a:gridCol>
              </a:tblGrid>
              <a:tr h="285752">
                <a:tc gridSpan="4">
                  <a:txBody>
                    <a:bodyPr/>
                    <a:lstStyle/>
                    <a:p>
                      <a:pPr algn="r" fontAlgn="ctr"/>
                      <a:r>
                        <a:rPr lang="ru-RU" sz="1100" b="1" u="none" strike="noStrike" kern="1200" dirty="0" smtClean="0">
                          <a:solidFill>
                            <a:schemeClr val="tx1"/>
                          </a:solidFill>
                        </a:rPr>
                        <a:t>  млн. руб.      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37" marR="7937" marT="7937" marB="0" anchor="ctr">
                    <a:solidFill>
                      <a:srgbClr val="99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37" marR="7937" marT="7937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8572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r>
                        <a:rPr lang="ru-RU" sz="1500" b="1" u="none" strike="noStrike" dirty="0" smtClean="0">
                          <a:solidFill>
                            <a:schemeClr val="tx1"/>
                          </a:solidFill>
                        </a:rPr>
                        <a:t>показателя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937" marR="7937" marT="7937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Утвержденные бюджетные назначения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37" marR="7937" marT="7937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 smtClean="0">
                          <a:solidFill>
                            <a:schemeClr val="tx1"/>
                          </a:solidFill>
                        </a:rPr>
                        <a:t>Исполнено</a:t>
                      </a:r>
                      <a:r>
                        <a:rPr lang="ru-RU" sz="1500" b="1" u="none" strike="noStrik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br>
                        <a:rPr lang="ru-RU" sz="1500" b="1" u="none" strike="noStrike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500" b="1" u="none" strike="noStrike" baseline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1500" b="1" u="none" strike="noStrike" dirty="0" smtClean="0">
                          <a:solidFill>
                            <a:schemeClr val="tx1"/>
                          </a:solidFill>
                        </a:rPr>
                        <a:t>021 год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937" marR="7937" marT="7937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% </a:t>
                      </a:r>
                      <a:b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исполнения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937" marR="7937" marT="7937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2623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</a:rPr>
                        <a:t>ВСЕГО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937" marR="7937" marT="7937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615,1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37" marR="7937" marT="7937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583,4</a:t>
                      </a:r>
                    </a:p>
                  </a:txBody>
                  <a:tcPr marL="7937" marR="7937" marT="7937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94,8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937" marR="7937" marT="7937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2623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</a:rPr>
                        <a:t>Дотации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937" marR="7937" marT="7937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117,7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</a:rPr>
                        <a:t>117,7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2623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</a:rPr>
                        <a:t>Субсидии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937" marR="7937" marT="7937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29,2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</a:rPr>
                        <a:t>29,2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2623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</a:rPr>
                        <a:t>Субвенции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937" marR="7937" marT="7937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391,9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</a:rPr>
                        <a:t>389,4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99,4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6053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</a:rPr>
                        <a:t>Иные межбюджетные трансферты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937" marR="7937" marT="7937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76,3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</a:rPr>
                        <a:t>47,1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61,7</a:t>
                      </a:r>
                      <a:endParaRPr lang="ru-RU" sz="15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150" y="755650"/>
            <a:ext cx="59055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Основные показатели социально - экономического развития муниципального образования </a:t>
            </a:r>
            <a:r>
              <a:rPr lang="ru-RU" sz="1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Щербиновский</a:t>
            </a: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район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237736"/>
              </p:ext>
            </p:extLst>
          </p:nvPr>
        </p:nvGraphicFramePr>
        <p:xfrm>
          <a:off x="606928" y="5436096"/>
          <a:ext cx="5990424" cy="3570623"/>
        </p:xfrm>
        <a:graphic>
          <a:graphicData uri="http://schemas.openxmlformats.org/drawingml/2006/table">
            <a:tbl>
              <a:tblPr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3974200">
                  <a:extLst>
                    <a:ext uri="{9D8B030D-6E8A-4147-A177-3AD203B41FA5}"/>
                  </a:extLst>
                </a:gridCol>
                <a:gridCol w="1008112">
                  <a:extLst>
                    <a:ext uri="{9D8B030D-6E8A-4147-A177-3AD203B41FA5}"/>
                  </a:extLst>
                </a:gridCol>
                <a:gridCol w="1008112">
                  <a:extLst>
                    <a:ext uri="{9D8B030D-6E8A-4147-A177-3AD203B41FA5}"/>
                  </a:extLst>
                </a:gridCol>
              </a:tblGrid>
              <a:tr h="508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Оборот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и объем отгруженной продукции по основным видам деятельности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687" marR="9687" marT="5449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2020 год </a:t>
                      </a:r>
                      <a:b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687" marR="9687" marT="5449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2021 год</a:t>
                      </a:r>
                      <a:b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687" marR="9687" marT="5449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2119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Промышленное производство по крупным и средним предприятиям, млн. руб.:</a:t>
                      </a:r>
                    </a:p>
                  </a:txBody>
                  <a:tcPr marL="9687" marR="9687" marT="5449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318,9</a:t>
                      </a: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337,8</a:t>
                      </a: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205089">
                <a:tc>
                  <a:txBody>
                    <a:bodyPr/>
                    <a:lstStyle/>
                    <a:p>
                      <a:pPr marL="177800" indent="0" algn="l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обрабатывающая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промышленность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687" marR="9687" marT="5449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204,9</a:t>
                      </a: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221,1</a:t>
                      </a: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198228">
                <a:tc>
                  <a:txBody>
                    <a:bodyPr/>
                    <a:lstStyle/>
                    <a:p>
                      <a:pPr marL="177800" indent="0" algn="l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производство и распределение электроэнергии, газа и воды</a:t>
                      </a:r>
                    </a:p>
                  </a:txBody>
                  <a:tcPr marL="9687" marR="9687" marT="5449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114</a:t>
                      </a: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116,7</a:t>
                      </a: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227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Продукция сельского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хозяйства в действующих ценах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687" marR="9687" marT="5449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10473,2</a:t>
                      </a:r>
                      <a:endParaRPr lang="ru-RU" sz="1400" b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15124,9</a:t>
                      </a:r>
                      <a:endParaRPr lang="ru-RU" sz="1400" b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227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Розничная торговля по крупным и средним организациям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, млн. руб.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687" marR="9687" marT="5449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1377</a:t>
                      </a:r>
                      <a:endParaRPr lang="ru-RU" sz="1400" b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1531,1</a:t>
                      </a:r>
                      <a:endParaRPr lang="ru-RU" sz="1400" b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227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Общественное питание по крупным и средним предприятиям, млн. руб.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687" marR="9687" marT="5449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18,9</a:t>
                      </a:r>
                      <a:endParaRPr lang="ru-RU" sz="1400" b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21,1</a:t>
                      </a:r>
                      <a:endParaRPr lang="ru-RU" sz="1400" b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227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Платные услуги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населению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687" marR="9687" marT="5449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115</a:t>
                      </a:r>
                      <a:endParaRPr lang="ru-RU" sz="1400" b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128,5</a:t>
                      </a:r>
                      <a:endParaRPr lang="ru-RU" sz="1400" b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22704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Транспорт и связь</a:t>
                      </a:r>
                    </a:p>
                  </a:txBody>
                  <a:tcPr marL="9687" marR="9687" marT="5449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56,6</a:t>
                      </a:r>
                      <a:endParaRPr lang="ru-RU" sz="1400" b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28,1</a:t>
                      </a:r>
                      <a:endParaRPr lang="ru-RU" sz="1400" b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22704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Строительство</a:t>
                      </a:r>
                    </a:p>
                  </a:txBody>
                  <a:tcPr marL="9687" marR="9687" marT="5449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400" b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400" b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15681"/>
              </p:ext>
            </p:extLst>
          </p:nvPr>
        </p:nvGraphicFramePr>
        <p:xfrm>
          <a:off x="596560" y="1835696"/>
          <a:ext cx="6000792" cy="2789093"/>
        </p:xfrm>
        <a:graphic>
          <a:graphicData uri="http://schemas.openxmlformats.org/drawingml/2006/table">
            <a:tbl>
              <a:tblPr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3217560">
                  <a:extLst>
                    <a:ext uri="{9D8B030D-6E8A-4147-A177-3AD203B41FA5}"/>
                  </a:extLst>
                </a:gridCol>
                <a:gridCol w="927744">
                  <a:extLst>
                    <a:ext uri="{9D8B030D-6E8A-4147-A177-3AD203B41FA5}"/>
                  </a:extLst>
                </a:gridCol>
                <a:gridCol w="927744">
                  <a:extLst>
                    <a:ext uri="{9D8B030D-6E8A-4147-A177-3AD203B41FA5}"/>
                  </a:extLst>
                </a:gridCol>
                <a:gridCol w="927744">
                  <a:extLst>
                    <a:ext uri="{9D8B030D-6E8A-4147-A177-3AD203B41FA5}"/>
                  </a:extLst>
                </a:gridCol>
              </a:tblGrid>
              <a:tr h="508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</a:rPr>
                        <a:t>Наименование показателей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687" marR="9687" marT="5449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2020 год </a:t>
                      </a:r>
                      <a:b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отчет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687" marR="9687" marT="5449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2021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год</a:t>
                      </a:r>
                      <a:b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план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687" marR="9687" marT="5449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2021 год</a:t>
                      </a:r>
                      <a:b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отчет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687" marR="9687" marT="5449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5522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Прибыль прибыльных организаций (по крупным и средним), млн. руб.</a:t>
                      </a:r>
                    </a:p>
                  </a:txBody>
                  <a:tcPr marL="9687" marR="9687" marT="5449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1160,1</a:t>
                      </a: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1229,0</a:t>
                      </a: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2054,6</a:t>
                      </a: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3748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Фонд оплаты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труда (по крупным и средним), млн. руб.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687" marR="9687" marT="5449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2172,4</a:t>
                      </a: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2765,3</a:t>
                      </a: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2240,1</a:t>
                      </a: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4232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Среднемесячная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заработная плата (по крупным и средним), руб.</a:t>
                      </a:r>
                      <a:endParaRPr lang="ru-RU" sz="1400" b="1" i="0" u="none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687" marR="9687" marT="5449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31754,7</a:t>
                      </a: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30828,5</a:t>
                      </a: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34290,7</a:t>
                      </a: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227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Индекс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потребительских цен, % к предыдущему году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687" marR="9687" marT="5449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101,7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103,7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104,2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  <a:tr h="227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Среднегодовая численность населения, чел.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687" marR="9687" marT="5449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35007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34600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34529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7050" y="446088"/>
            <a:ext cx="60483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Уровень жизни населения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Щербиновского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района</a:t>
            </a:r>
          </a:p>
        </p:txBody>
      </p:sp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630238" y="827088"/>
            <a:ext cx="6048375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just"/>
            <a:r>
              <a:rPr lang="ru-RU" sz="1400" dirty="0">
                <a:latin typeface="Calibri" pitchFamily="34" charset="0"/>
              </a:rPr>
              <a:t>По расчетным данным </a:t>
            </a:r>
            <a:r>
              <a:rPr lang="ru-RU" sz="1400" dirty="0" err="1">
                <a:latin typeface="Calibri" pitchFamily="34" charset="0"/>
              </a:rPr>
              <a:t>Краснодарстата</a:t>
            </a:r>
            <a:r>
              <a:rPr lang="ru-RU" sz="1400" dirty="0">
                <a:latin typeface="Calibri" pitchFamily="34" charset="0"/>
              </a:rPr>
              <a:t>, численность постоянного населения Щербиновского района на 1 января </a:t>
            </a:r>
            <a:r>
              <a:rPr lang="ru-RU" sz="1400" dirty="0" smtClean="0">
                <a:latin typeface="Calibri" pitchFamily="34" charset="0"/>
              </a:rPr>
              <a:t>2022 </a:t>
            </a:r>
            <a:r>
              <a:rPr lang="ru-RU" sz="1400" dirty="0">
                <a:latin typeface="Calibri" pitchFamily="34" charset="0"/>
              </a:rPr>
              <a:t>года составила </a:t>
            </a:r>
            <a:r>
              <a:rPr lang="ru-RU" sz="1400" dirty="0" smtClean="0">
                <a:latin typeface="Calibri" pitchFamily="34" charset="0"/>
              </a:rPr>
              <a:t>34275 </a:t>
            </a:r>
            <a:r>
              <a:rPr lang="ru-RU" sz="1400" dirty="0">
                <a:latin typeface="Calibri" pitchFamily="34" charset="0"/>
              </a:rPr>
              <a:t>человек (сельские жители).</a:t>
            </a:r>
          </a:p>
          <a:p>
            <a:pPr indent="266700" algn="just"/>
            <a:r>
              <a:rPr lang="ru-RU" sz="1400" dirty="0">
                <a:latin typeface="Calibri" pitchFamily="34" charset="0"/>
              </a:rPr>
              <a:t>С начала </a:t>
            </a:r>
            <a:r>
              <a:rPr lang="ru-RU" sz="1400" dirty="0" smtClean="0">
                <a:latin typeface="Calibri" pitchFamily="34" charset="0"/>
              </a:rPr>
              <a:t>2021 </a:t>
            </a:r>
            <a:r>
              <a:rPr lang="ru-RU" sz="1400" dirty="0">
                <a:latin typeface="Calibri" pitchFamily="34" charset="0"/>
              </a:rPr>
              <a:t>года население района уменьшилось на </a:t>
            </a:r>
            <a:r>
              <a:rPr lang="ru-RU" sz="1400" dirty="0" smtClean="0">
                <a:latin typeface="Calibri" pitchFamily="34" charset="0"/>
              </a:rPr>
              <a:t>561 </a:t>
            </a:r>
            <a:r>
              <a:rPr lang="ru-RU" sz="1400" dirty="0">
                <a:latin typeface="Calibri" pitchFamily="34" charset="0"/>
              </a:rPr>
              <a:t>человек за счет естественной убыли, а также в связи с  миграционным </a:t>
            </a:r>
            <a:r>
              <a:rPr lang="ru-RU" sz="1400" dirty="0" smtClean="0">
                <a:latin typeface="Calibri" pitchFamily="34" charset="0"/>
              </a:rPr>
              <a:t>оттоком 107 </a:t>
            </a:r>
            <a:r>
              <a:rPr lang="ru-RU" sz="1400" dirty="0">
                <a:latin typeface="Calibri" pitchFamily="34" charset="0"/>
              </a:rPr>
              <a:t>человек (прибывших </a:t>
            </a:r>
            <a:r>
              <a:rPr lang="ru-RU" sz="1400" dirty="0" smtClean="0">
                <a:latin typeface="Calibri" pitchFamily="34" charset="0"/>
              </a:rPr>
              <a:t>655 </a:t>
            </a:r>
            <a:r>
              <a:rPr lang="ru-RU" sz="1400" dirty="0">
                <a:latin typeface="Calibri" pitchFamily="34" charset="0"/>
              </a:rPr>
              <a:t>человек, выбывших  </a:t>
            </a:r>
            <a:r>
              <a:rPr lang="ru-RU" sz="1400" dirty="0" smtClean="0">
                <a:latin typeface="Calibri" pitchFamily="34" charset="0"/>
              </a:rPr>
              <a:t>760 </a:t>
            </a:r>
            <a:r>
              <a:rPr lang="ru-RU" sz="1400" dirty="0">
                <a:latin typeface="Calibri" pitchFamily="34" charset="0"/>
              </a:rPr>
              <a:t>человек.)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533500"/>
              </p:ext>
            </p:extLst>
          </p:nvPr>
        </p:nvGraphicFramePr>
        <p:xfrm>
          <a:off x="494882" y="2699792"/>
          <a:ext cx="6000792" cy="1867446"/>
        </p:xfrm>
        <a:graphic>
          <a:graphicData uri="http://schemas.openxmlformats.org/drawingml/2006/table">
            <a:tbl>
              <a:tblPr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3217560">
                  <a:extLst>
                    <a:ext uri="{9D8B030D-6E8A-4147-A177-3AD203B41FA5}"/>
                  </a:extLst>
                </a:gridCol>
                <a:gridCol w="927744">
                  <a:extLst>
                    <a:ext uri="{9D8B030D-6E8A-4147-A177-3AD203B41FA5}"/>
                  </a:extLst>
                </a:gridCol>
                <a:gridCol w="927744">
                  <a:extLst>
                    <a:ext uri="{9D8B030D-6E8A-4147-A177-3AD203B41FA5}"/>
                  </a:extLst>
                </a:gridCol>
                <a:gridCol w="927744">
                  <a:extLst>
                    <a:ext uri="{9D8B030D-6E8A-4147-A177-3AD203B41FA5}"/>
                  </a:extLst>
                </a:gridCol>
              </a:tblGrid>
              <a:tr h="508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</a:rPr>
                        <a:t>Наименование показателей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687" marR="9687" marT="5449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2020 год </a:t>
                      </a:r>
                      <a:b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отчет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687" marR="9687" marT="5449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2021 год</a:t>
                      </a:r>
                      <a:b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план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687" marR="9687" marT="5449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2021 год</a:t>
                      </a:r>
                      <a:b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отчет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687" marR="9687" marT="5449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/>
                </a:extLst>
              </a:tr>
              <a:tr h="5522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Доля населения с доходами ниже прожиточного минимума, %</a:t>
                      </a:r>
                    </a:p>
                  </a:txBody>
                  <a:tcPr marL="9687" marR="9687" marT="5449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18,2</a:t>
                      </a: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17,1</a:t>
                      </a: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12,8</a:t>
                      </a: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748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Уровень безработицы,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%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687" marR="9687" marT="5449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748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Обеспеченность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населения жильем, </a:t>
                      </a:r>
                      <a:b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кв. м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687" marR="9687" marT="5449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28,4</a:t>
                      </a: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28,8</a:t>
                      </a: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29,1</a:t>
                      </a: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1500" y="4835525"/>
            <a:ext cx="604837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Инвестиции в основной капитал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629259"/>
              </p:ext>
            </p:extLst>
          </p:nvPr>
        </p:nvGraphicFramePr>
        <p:xfrm>
          <a:off x="1057654" y="5508104"/>
          <a:ext cx="5076564" cy="1386416"/>
        </p:xfrm>
        <a:graphic>
          <a:graphicData uri="http://schemas.openxmlformats.org/drawingml/2006/table">
            <a:tbl>
              <a:tblPr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2383720">
                  <a:extLst>
                    <a:ext uri="{9D8B030D-6E8A-4147-A177-3AD203B41FA5}"/>
                  </a:extLst>
                </a:gridCol>
                <a:gridCol w="1252684">
                  <a:extLst>
                    <a:ext uri="{9D8B030D-6E8A-4147-A177-3AD203B41FA5}"/>
                  </a:extLst>
                </a:gridCol>
                <a:gridCol w="1440160">
                  <a:extLst>
                    <a:ext uri="{9D8B030D-6E8A-4147-A177-3AD203B41FA5}"/>
                  </a:extLst>
                </a:gridCol>
              </a:tblGrid>
              <a:tr h="508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687" marR="9687" marT="5449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Инвестиции,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млн. руб.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687" marR="9687" marT="5449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Темп роста, </a:t>
                      </a:r>
                      <a:b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%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687" marR="9687" marT="5449" marB="0" anchor="ctr"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/>
                </a:extLst>
              </a:tr>
              <a:tr h="292762">
                <a:tc>
                  <a:txBody>
                    <a:bodyPr/>
                    <a:lstStyle/>
                    <a:p>
                      <a:pPr marL="355600" indent="0" algn="l" fontAlgn="ctr"/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2019</a:t>
                      </a:r>
                    </a:p>
                  </a:txBody>
                  <a:tcPr marL="9687" marR="9687" marT="5449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959,9</a:t>
                      </a: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100,5</a:t>
                      </a: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92762">
                <a:tc>
                  <a:txBody>
                    <a:bodyPr/>
                    <a:lstStyle/>
                    <a:p>
                      <a:pPr marL="355600" indent="0" algn="l" defTabSz="914400" rtl="0" eaLnBrk="1" fontAlgn="ctr" latinLnBrk="0" hangingPunct="1"/>
                      <a:r>
                        <a:rPr lang="ru-RU" sz="1400" b="1" i="0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2020</a:t>
                      </a:r>
                      <a:endParaRPr lang="ru-RU" sz="1400" b="1" i="0" u="none" strike="noStrike" kern="1200" baseline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687" marR="9687" marT="5449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907,1</a:t>
                      </a: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87,8</a:t>
                      </a: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92762">
                <a:tc>
                  <a:txBody>
                    <a:bodyPr/>
                    <a:lstStyle/>
                    <a:p>
                      <a:pPr marL="355600" indent="0" algn="l" defTabSz="914400" rtl="0" eaLnBrk="1" fontAlgn="ctr" latinLnBrk="0" hangingPunct="1"/>
                      <a:r>
                        <a:rPr lang="ru-RU" sz="1400" b="1" i="0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2021</a:t>
                      </a:r>
                      <a:endParaRPr lang="ru-RU" sz="1400" b="1" i="0" u="none" strike="noStrike" kern="1200" baseline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687" marR="9687" marT="5449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1 218,4</a:t>
                      </a: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121,8</a:t>
                      </a:r>
                    </a:p>
                  </a:txBody>
                  <a:tcPr marL="12700" marR="12700" marT="7144" marB="0"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2534" name="TextBox 7"/>
          <p:cNvSpPr txBox="1">
            <a:spLocks noChangeArrowheads="1"/>
          </p:cNvSpPr>
          <p:nvPr/>
        </p:nvSpPr>
        <p:spPr bwMode="auto">
          <a:xfrm>
            <a:off x="658813" y="7235825"/>
            <a:ext cx="59832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just"/>
            <a:r>
              <a:rPr lang="ru-RU" sz="1400" dirty="0">
                <a:latin typeface="Calibri" pitchFamily="34" charset="0"/>
              </a:rPr>
              <a:t>Анализ ситуации в инвестиционной сфере муниципального образования Щербиновский район показал, </a:t>
            </a:r>
            <a:r>
              <a:rPr lang="ru-RU" sz="1400" dirty="0" smtClean="0">
                <a:latin typeface="Calibri" pitchFamily="34" charset="0"/>
              </a:rPr>
              <a:t>по </a:t>
            </a:r>
            <a:r>
              <a:rPr lang="ru-RU" sz="1400" dirty="0">
                <a:latin typeface="Calibri" pitchFamily="34" charset="0"/>
              </a:rPr>
              <a:t>результатам </a:t>
            </a:r>
            <a:r>
              <a:rPr lang="ru-RU" sz="1400" dirty="0" smtClean="0">
                <a:latin typeface="Calibri" pitchFamily="34" charset="0"/>
              </a:rPr>
              <a:t>2021 </a:t>
            </a:r>
            <a:r>
              <a:rPr lang="ru-RU" sz="1400" dirty="0">
                <a:latin typeface="Calibri" pitchFamily="34" charset="0"/>
              </a:rPr>
              <a:t>года, на территории района  освоены инвестиции в  размере </a:t>
            </a:r>
            <a:r>
              <a:rPr lang="ru-RU" sz="1400" dirty="0" smtClean="0">
                <a:latin typeface="Calibri" pitchFamily="34" charset="0"/>
              </a:rPr>
              <a:t>1 218,4 </a:t>
            </a:r>
            <a:r>
              <a:rPr lang="ru-RU" sz="1400" dirty="0">
                <a:latin typeface="Calibri" pitchFamily="34" charset="0"/>
              </a:rPr>
              <a:t>млн. руб.  Темп снижения инвестиций составил </a:t>
            </a:r>
            <a:r>
              <a:rPr lang="ru-RU" sz="1400" dirty="0" smtClean="0">
                <a:latin typeface="Calibri" pitchFamily="34" charset="0"/>
              </a:rPr>
              <a:t>121,8 </a:t>
            </a:r>
            <a:r>
              <a:rPr lang="ru-RU" sz="1400" dirty="0">
                <a:latin typeface="Calibri" pitchFamily="34" charset="0"/>
              </a:rPr>
              <a:t>%.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6505</TotalTime>
  <Words>2967</Words>
  <Application>Microsoft Office PowerPoint</Application>
  <PresentationFormat>Экран (4:3)</PresentationFormat>
  <Paragraphs>787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Муниципальное образование  Щербиновский район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ФУ АМО Щербиновский район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образование</dc:title>
  <dc:creator>Варуша</dc:creator>
  <cp:lastModifiedBy>Генадивич</cp:lastModifiedBy>
  <cp:revision>452</cp:revision>
  <cp:lastPrinted>2023-03-20T05:52:21Z</cp:lastPrinted>
  <dcterms:created xsi:type="dcterms:W3CDTF">2015-04-07T05:17:51Z</dcterms:created>
  <dcterms:modified xsi:type="dcterms:W3CDTF">2023-05-15T12:26:52Z</dcterms:modified>
</cp:coreProperties>
</file>